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theme/themeOverride5.xml" ContentType="application/vnd.openxmlformats-officedocument.themeOverr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charts/chart13.xml" ContentType="application/vnd.openxmlformats-officedocument.drawingml.chart+xml"/>
  <Override PartName="/ppt/charts/chart15.xml" ContentType="application/vnd.openxmlformats-officedocument.drawingml.chart+xml"/>
  <Default Extension="ppt" ContentType="application/vnd.ms-powerpoi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charts/chart7.xml" ContentType="application/vnd.openxmlformats-officedocument.drawingml.chart+xml"/>
  <Override PartName="/ppt/charts/chart20.xml" ContentType="application/vnd.openxmlformats-officedocument.drawingml.chart+xml"/>
  <Override PartName="/ppt/notesSlides/notesSlide9.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charts/chart18.xml" ContentType="application/vnd.openxmlformats-officedocument.drawingml.chart+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charts/chart16.xml" ContentType="application/vnd.openxmlformats-officedocument.drawingml.chart+xml"/>
  <Override PartName="/ppt/theme/themeOverride4.xml" ContentType="application/vnd.openxmlformats-officedocument.themeOverr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charts/chart8.xml" ContentType="application/vnd.openxmlformats-officedocument.drawingml.chart+xml"/>
  <Override PartName="/ppt/charts/chart12.xml" ContentType="application/vnd.openxmlformats-officedocument.drawingml.chart+xml"/>
  <Override PartName="/ppt/charts/chart21.xml" ContentType="application/vnd.openxmlformats-officedocument.drawingml.chart+xml"/>
  <Override PartName="/ppt/slideLayouts/slideLayout10.xml" ContentType="application/vnd.openxmlformats-officedocument.presentationml.slideLayout+xml"/>
  <Override PartName="/ppt/charts/chart6.xml" ContentType="application/vnd.openxmlformats-officedocument.drawingml.chart+xml"/>
  <Override PartName="/ppt/charts/chart10.xml" ContentType="application/vnd.openxmlformats-officedocument.drawingml.chart+xml"/>
  <Default Extension="tiff" ContentType="image/tiff"/>
  <Default Extension="vml" ContentType="application/vnd.openxmlformats-officedocument.vmlDrawing"/>
  <Override PartName="/ppt/notesSlides/notesSlide8.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heme/themeOverride7.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charts/chart19.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heme/themeOverride3.xml" ContentType="application/vnd.openxmlformats-officedocument.themeOverr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handoutMasterIdLst>
    <p:handoutMasterId r:id="rId42"/>
  </p:handoutMasterIdLst>
  <p:sldIdLst>
    <p:sldId id="692" r:id="rId2"/>
    <p:sldId id="535" r:id="rId3"/>
    <p:sldId id="633" r:id="rId4"/>
    <p:sldId id="632" r:id="rId5"/>
    <p:sldId id="674" r:id="rId6"/>
    <p:sldId id="641" r:id="rId7"/>
    <p:sldId id="642" r:id="rId8"/>
    <p:sldId id="644" r:id="rId9"/>
    <p:sldId id="645" r:id="rId10"/>
    <p:sldId id="647" r:id="rId11"/>
    <p:sldId id="648" r:id="rId12"/>
    <p:sldId id="733" r:id="rId13"/>
    <p:sldId id="663" r:id="rId14"/>
    <p:sldId id="652" r:id="rId15"/>
    <p:sldId id="653" r:id="rId16"/>
    <p:sldId id="655" r:id="rId17"/>
    <p:sldId id="657" r:id="rId18"/>
    <p:sldId id="699" r:id="rId19"/>
    <p:sldId id="701" r:id="rId20"/>
    <p:sldId id="700" r:id="rId21"/>
    <p:sldId id="702" r:id="rId22"/>
    <p:sldId id="703" r:id="rId23"/>
    <p:sldId id="705" r:id="rId24"/>
    <p:sldId id="707" r:id="rId25"/>
    <p:sldId id="706" r:id="rId26"/>
    <p:sldId id="709" r:id="rId27"/>
    <p:sldId id="712" r:id="rId28"/>
    <p:sldId id="715" r:id="rId29"/>
    <p:sldId id="721" r:id="rId30"/>
    <p:sldId id="710" r:id="rId31"/>
    <p:sldId id="722" r:id="rId32"/>
    <p:sldId id="725" r:id="rId33"/>
    <p:sldId id="724" r:id="rId34"/>
    <p:sldId id="672" r:id="rId35"/>
    <p:sldId id="685" r:id="rId36"/>
    <p:sldId id="730" r:id="rId37"/>
    <p:sldId id="731" r:id="rId38"/>
    <p:sldId id="627" r:id="rId39"/>
    <p:sldId id="691" r:id="rId40"/>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1525">
          <p15:clr>
            <a:srgbClr val="A4A3A4"/>
          </p15:clr>
        </p15:guide>
        <p15:guide id="2" pos="292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FF9900"/>
    <a:srgbClr val="FF0000"/>
    <a:srgbClr val="964B00"/>
    <a:srgbClr val="00CC66"/>
    <a:srgbClr val="00CC99"/>
    <a:srgbClr val="00FF00"/>
    <a:srgbClr val="66FF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29" autoAdjust="0"/>
    <p:restoredTop sz="94375" autoAdjust="0"/>
  </p:normalViewPr>
  <p:slideViewPr>
    <p:cSldViewPr>
      <p:cViewPr>
        <p:scale>
          <a:sx n="110" d="100"/>
          <a:sy n="110" d="100"/>
        </p:scale>
        <p:origin x="-1548" y="-6"/>
      </p:cViewPr>
      <p:guideLst>
        <p:guide orient="horz" pos="1525"/>
        <p:guide pos="2925"/>
      </p:guideLst>
    </p:cSldViewPr>
  </p:slideViewPr>
  <p:notesTextViewPr>
    <p:cViewPr>
      <p:scale>
        <a:sx n="33" d="100"/>
        <a:sy n="33"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documents%20of%20DYMOVA\&#1076;&#1099;&#1084;&#1086;&#1074;&#1072;%20&#1086;.&#1074;\&#1048;&#1089;&#1089;&#1083;&#1077;&#1076;&#1086;&#1074;&#1072;&#1085;&#1080;&#1103;%202015\&#1057;&#1074;&#1086;&#1076;&#1085;&#1099;&#1077;%20&#1076;&#1072;&#1085;&#1085;&#1099;&#1077;%20&#1087;&#1086;%20&#1083;&#1080;&#1096;&#1072;&#1081;&#1085;&#1080;&#1082;&#1072;&#1084;_2013-2015\&#1088;&#1080;&#1089;&#1091;&#1085;&#1082;&#1080;%201-3%20&#1082;%20&#1089;&#1090;&#1072;&#1090;&#1100;&#1077;%20&#1058;&#1080;&#1055;&#1069;.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D:\2013\Lobaria+&#1076;&#1088;%20&#1083;&#1080;&#1096;&#1072;&#1081;&#1085;&#1080;&#1082;&#1080;%202013\LOG-001%20-%2025.06.13%20-%20&#1057;&#1086;&#1082;&#1086;&#1083;&#1086;&#1074;&#1082;&#1072;%20Lobaria%20+%20&#1084;&#1093;&#1080;%20&#1089;&#1091;&#1090;&#1086;&#1095;&#1085;&#1099;&#1077;.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D:\2013\Lobaria+&#1076;&#1088;%20&#1083;&#1080;&#1096;&#1072;&#1081;&#1085;&#1080;&#1082;&#1080;%202013\LOG-001%20-%2025.06.13%20-%20&#1057;&#1086;&#1082;&#1086;&#1083;&#1086;&#1074;&#1082;&#1072;%20Lobaria%20+%20&#1084;&#1093;&#1080;%20&#1089;&#1091;&#1090;&#1086;&#1095;&#1085;&#1099;&#1077;.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User\Desktop\&#1076;&#1086;&#1082;&#1083;&#1072;&#1076;%20&#1045;&#1082;&#1072;&#1090;&#1077;&#1088;.&#1050;&#1085;&#1080;&#1075;&#1072;1.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Documents%20and%20Settings\Dalke\&#1056;&#1072;&#1073;&#1086;&#1095;&#1080;&#1081;%20&#1089;&#1090;&#1086;&#1083;\&#1076;&#1086;&#1082;&#1083;&#1072;&#1076;&#1099;%20&#1058;&#1050;%20&#1054;&#1060;&#1056;%202013\&#1044;&#1080;&#1085;&#1072;&#1084;&#1080;&#1082;&#1072;%20&#1087;&#1080;&#1075;&#1084;&#1077;&#1085;&#1090;&#1086;&#1074;_Lobaria%202012-2013.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Documents%20and%20Settings\Dalke\&#1056;&#1072;&#1073;&#1086;&#1095;&#1080;&#1081;%20&#1089;&#1090;&#1086;&#1083;\&#1076;&#1086;&#1082;&#1083;&#1072;&#1076;&#1099;%20&#1058;&#1050;%20&#1054;&#1060;&#1056;%202013\&#1044;&#1080;&#1085;&#1072;&#1084;&#1080;&#1082;&#1072;%20&#1087;&#1080;&#1075;&#1084;&#1077;&#1085;&#1090;&#1086;&#1074;_Lobaria%202012-2013.xlsx" TargetMode="External"/></Relationships>
</file>

<file path=ppt/charts/_rels/chart15.xml.rels><?xml version="1.0" encoding="UTF-8" standalone="yes"?>
<Relationships xmlns="http://schemas.openxmlformats.org/package/2006/relationships"><Relationship Id="rId2" Type="http://schemas.openxmlformats.org/officeDocument/2006/relationships/oleObject" Target="file:///G:\&#1052;&#1086;&#1080;%20&#1076;&#1086;&#1082;&#1091;&#1084;&#1077;&#1085;&#1090;&#1099;\&#1054;&#1090;&#1095;&#1077;&#1090;&#1099;\2015\&#1051;&#1080;&#1096;&#1072;&#1081;&#1085;&#1080;&#1082;&#1080;%20&#1090;&#1077;&#1084;&#1087;&#1077;&#1088;&#1072;&#1090;&#1091;&#1088;&#1072;\&#1051;&#1080;&#1096;&#1072;&#1081;&#1085;&#1080;&#1082;&#1080;%20&#1086;&#1090;%2027%20&#1092;&#1077;&#1074;&#1088;&#1072;&#1083;&#1103;%202015.xlsx" TargetMode="External"/><Relationship Id="rId1" Type="http://schemas.openxmlformats.org/officeDocument/2006/relationships/themeOverride" Target="../theme/themeOverride3.xml"/></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D:\2014\Lobaria%20+%20&#1076;&#1088;&#1091;&#1075;&#1080;&#1077;%20&#1083;&#1080;&#1096;&#1072;&#1081;&#1085;&#1080;&#1082;&#1080;%202014%20+%20&#1051;&#1103;&#1083;&#1080;%209-11.06.2014\1.%20LOG-001%20+%20log%20002%20-%20&#1087;&#1088;&#1086;&#1073;&#1072;%20&#1079;&#1072;&#1084;&#1086;&#1088;&#1086;&#1078;&#1077;&#1085;&#1085;&#1086;&#1081;%20Lobaria%20&#1080;&#1079;%20&#1083;&#1077;&#1089;&#1072;%20&#1103;&#1085;&#1074;&#1072;&#1088;&#1100;%202014.xlsx" TargetMode="External"/><Relationship Id="rId1" Type="http://schemas.openxmlformats.org/officeDocument/2006/relationships/themeOverride" Target="../theme/themeOverride4.xml"/></Relationships>
</file>

<file path=ppt/charts/_rels/chart17.xml.rels><?xml version="1.0" encoding="UTF-8" standalone="yes"?>
<Relationships xmlns="http://schemas.openxmlformats.org/package/2006/relationships"><Relationship Id="rId1" Type="http://schemas.openxmlformats.org/officeDocument/2006/relationships/oleObject" Target="file:///C:\Users\User\Documents\&#1088;&#1080;&#1089;%20&#1082;%20&#1076;&#1086;&#1082;&#1083;%20&#1049;&#1086;&#1096;&#1082;&#1072;&#1088;%20&#1054;&#1083;&#1072;%202015.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User\Documents\&#1088;&#1080;&#1089;%20&#1082;%20&#1076;&#1086;&#1082;&#1083;%20&#1049;&#1086;&#1096;&#1082;&#1072;&#1088;%20&#1054;&#1083;&#1072;%202015.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User\Documents\&#1088;&#1080;&#1089;%20&#1082;%20&#1076;&#1086;&#1082;&#1083;%20&#1049;&#1086;&#1096;&#1082;&#1072;&#1088;%20&#1054;&#1083;&#1072;%20201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2014\Lobaria%20+%20&#1076;&#1088;&#1091;&#1075;&#1080;&#1077;%20&#1083;&#1080;&#1096;&#1072;&#1081;&#1085;&#1080;&#1082;&#1080;%202014%20+%20&#1051;&#1103;&#1083;&#1080;%209-11.06.2014\LOG-010%20-%20&#1083;&#1080;&#1096;&#1072;&#1081;&#1085;&#1080;&#1082;&#1080;%20&#1087;&#1086;&#1089;&#1083;&#1077;%20&#1051;&#1103;&#1083;&#1080;%202014%20&#1076;&#1086;&#1087;%20&#1057;&#1050;.xlsx" TargetMode="External"/></Relationships>
</file>

<file path=ppt/charts/_rels/chart20.xml.rels><?xml version="1.0" encoding="UTF-8" standalone="yes"?>
<Relationships xmlns="http://schemas.openxmlformats.org/package/2006/relationships"><Relationship Id="rId2" Type="http://schemas.openxmlformats.org/officeDocument/2006/relationships/oleObject" Target="file:///G:\&#1052;&#1086;&#1080;%20&#1076;&#1086;&#1082;&#1091;&#1084;&#1077;&#1085;&#1090;&#1099;\&#1054;&#1090;&#1095;&#1077;&#1090;&#1099;\2015\&#1051;&#1080;&#1096;&#1072;&#1081;&#1085;&#1080;&#1082;&#1080;%20&#1086;&#1087;&#1099;&#1090;%20&#1089;%20&#1059;&#1060;\&#1051;&#1080;&#1096;&#1072;&#1081;&#1085;&#1080;&#1082;&#1080;%20&#1080;&#1102;&#1085;&#1100;%20&#1086;&#1087;&#1099;&#1090;%20&#1089;%20&#1059;&#1060;%20%202015%20(&#1074;&#1086;&#1089;&#1089;&#1090;&#1072;&#1085;&#1086;&#1074;&#1083;&#1077;&#1085;).xls" TargetMode="External"/><Relationship Id="rId1" Type="http://schemas.openxmlformats.org/officeDocument/2006/relationships/themeOverride" Target="../theme/themeOverride5.xml"/></Relationships>
</file>

<file path=ppt/charts/_rels/chart21.xml.rels><?xml version="1.0" encoding="UTF-8" standalone="yes"?>
<Relationships xmlns="http://schemas.openxmlformats.org/package/2006/relationships"><Relationship Id="rId2" Type="http://schemas.openxmlformats.org/officeDocument/2006/relationships/oleObject" Target="file:///G:\&#1052;&#1086;&#1080;%20&#1076;&#1086;&#1082;&#1091;&#1084;&#1077;&#1085;&#1090;&#1099;\&#1054;&#1090;&#1095;&#1077;&#1090;&#1099;\2015\&#1051;&#1080;&#1096;&#1072;&#1081;&#1085;&#1080;&#1082;&#1080;%20&#1086;&#1087;&#1099;&#1090;%20&#1089;%20&#1059;&#1060;\&#1051;&#1080;&#1096;&#1072;&#1081;&#1085;&#1080;&#1082;&#1080;%20&#1080;&#1102;&#1085;&#1100;%20&#1086;&#1087;&#1099;&#1090;%20&#1089;%20&#1059;&#1060;%20%202015%20(&#1074;&#1086;&#1089;&#1089;&#1090;&#1072;&#1085;&#1086;&#1074;&#1083;&#1077;&#1085;).xls" TargetMode="External"/><Relationship Id="rId1" Type="http://schemas.openxmlformats.org/officeDocument/2006/relationships/themeOverride" Target="../theme/themeOverride6.xml"/></Relationships>
</file>

<file path=ppt/charts/_rels/chart22.xml.rels><?xml version="1.0" encoding="UTF-8" standalone="yes"?>
<Relationships xmlns="http://schemas.openxmlformats.org/package/2006/relationships"><Relationship Id="rId2" Type="http://schemas.openxmlformats.org/officeDocument/2006/relationships/oleObject" Target="file:///G:\&#1052;&#1086;&#1080;%20&#1076;&#1086;&#1082;&#1091;&#1084;&#1077;&#1085;&#1090;&#1099;\&#1054;&#1090;&#1095;&#1077;&#1090;&#1099;\2015\&#1051;&#1080;&#1096;&#1072;&#1081;&#1085;&#1080;&#1082;&#1080;%20&#1086;&#1087;&#1099;&#1090;%20&#1089;%20&#1059;&#1060;\&#1051;&#1080;&#1096;&#1072;&#1081;&#1085;&#1080;&#1082;&#1080;%20&#1080;&#1102;&#1085;&#1100;%20&#1086;&#1087;&#1099;&#1090;%20&#1089;%20&#1059;&#1060;%20%202015%20(&#1074;&#1086;&#1089;&#1089;&#1090;&#1072;&#1085;&#1086;&#1074;&#1083;&#1077;&#1085;).xls" TargetMode="External"/><Relationship Id="rId1" Type="http://schemas.openxmlformats.org/officeDocument/2006/relationships/themeOverride" Target="../theme/themeOverride7.xml"/></Relationships>
</file>

<file path=ppt/charts/_rels/chart3.xml.rels><?xml version="1.0" encoding="UTF-8" standalone="yes"?>
<Relationships xmlns="http://schemas.openxmlformats.org/package/2006/relationships"><Relationship Id="rId1" Type="http://schemas.openxmlformats.org/officeDocument/2006/relationships/oleObject" Target="file:///D:\2014\Lobaria%20+%20&#1076;&#1088;&#1091;&#1075;&#1080;&#1077;%20&#1083;&#1080;&#1096;&#1072;&#1081;&#1085;&#1080;&#1082;&#1080;%202014%20+%20&#1051;&#1103;&#1083;&#1080;%209-11.06.2014\LOG-010%20-%20&#1083;&#1080;&#1096;&#1072;&#1081;&#1085;&#1080;&#1082;&#1080;%20&#1087;&#1086;&#1089;&#1083;&#1077;%20&#1051;&#1103;&#1083;&#1080;%202014%20&#1076;&#1086;&#1087;%20&#1057;&#1050;.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2014\Lobaria%20+%20&#1076;&#1088;&#1091;&#1075;&#1080;&#1077;%20&#1083;&#1080;&#1096;&#1072;&#1081;&#1085;&#1080;&#1082;&#1080;%202014%20+%20&#1051;&#1103;&#1083;&#1080;%209-11.06.2014\LOG-010%20-%20&#1083;&#1080;&#1096;&#1072;&#1081;&#1085;&#1080;&#1082;&#1080;%20&#1087;&#1086;&#1089;&#1083;&#1077;%20&#1051;&#1103;&#1083;&#1080;%202014%20&#1076;&#1086;&#1087;%20&#1057;&#1050;.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2014\Lobaria%20+%20&#1076;&#1088;&#1091;&#1075;&#1080;&#1077;%20&#1083;&#1080;&#1096;&#1072;&#1081;&#1085;&#1080;&#1082;&#1080;%202014%20+%20&#1051;&#1103;&#1083;&#1080;%209-11.06.2014\LOG-010%20-%20&#1083;&#1080;&#1096;&#1072;&#1081;&#1085;&#1080;&#1082;&#1080;%20&#1087;&#1086;&#1089;&#1083;&#1077;%20&#1051;&#1103;&#1083;&#1080;%202014%20&#1076;&#1086;&#1087;%20&#1057;&#1050;.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54%20&#1050;&#1040;&#1041;&#1048;&#1053;&#1045;&#1058;\2012\1.%20Lobaria%20&#1080;%20&#1076;&#1088;%202012\1.LOG-025%20-%20Lobaria%20-%20Neckera%20&#1076;&#1086;%20&#1079;&#1072;&#1084;&#1086;&#1088;&#1086;&#1079;&#1082;&#1080;.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54%20&#1050;&#1040;&#1041;&#1048;&#1053;&#1045;&#1058;\2012\1.%20Lobaria%20&#1080;%20&#1076;&#1088;%202012\1.LOG-025%20-%20Lobaria%20-%20Neckera%20&#1076;&#1086;%20&#1079;&#1072;&#1084;&#1086;&#1088;&#1086;&#1079;&#1082;&#1080;.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1052;&#1086;&#1080;%20&#1076;&#1086;&#1082;&#1091;&#1084;&#1077;&#1085;&#1090;&#1099;\&#1054;&#1090;&#1095;&#1077;&#1090;&#1099;\2012\&#1052;&#1061;&#1048;\&#1060;&#1061;%20&#1084;&#1093;&#1080;%208%20&#1080;&#1102;&#1085;&#1103;.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documents%20of%20DYMOVA\&#1076;&#1099;&#1084;&#1086;&#1074;&#1072;%20&#1086;.&#1074;\&#1052;&#1054;&#1053;&#1054;&#1043;&#1056;&#1040;&#1060;&#1048;&#1071;_&#1055;&#1048;&#1043;&#1052;&#1045;&#1053;&#1058;&#1067;_2013\&#1084;&#1086;&#1085;&#1086;&#1075;&#1088;&#1072;&#1092;&#1080;&#1103;_&#1087;&#1080;&#1075;&#1084;&#1077;&#1085;&#1090;&#1099;\&#1076;&#1083;&#1103;%20&#1084;&#1072;&#1082;&#1077;&#1090;&#1080;&#1088;&#1086;&#1074;&#1072;&#1085;&#1080;&#1103;_21.10.13\Chapter%2021_new\&#1076;&#1083;&#1103;%20&#1084;&#1072;&#1082;&#1077;&#1090;&#1080;&#1088;&#1086;&#1074;&#1072;&#1085;&#1080;&#1103;_Chapter%2021new\Figure%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0.15017344983189612"/>
          <c:y val="6.7140423603038832E-2"/>
          <c:w val="0.81649334409070096"/>
          <c:h val="0.7731763851615997"/>
        </c:manualLayout>
      </c:layout>
      <c:barChart>
        <c:barDir val="col"/>
        <c:grouping val="clustered"/>
        <c:ser>
          <c:idx val="1"/>
          <c:order val="0"/>
          <c:tx>
            <c:strRef>
              <c:f>'рис. 1'!$C$3</c:f>
              <c:strCache>
                <c:ptCount val="1"/>
                <c:pt idx="0">
                  <c:v>Хлорофилл a</c:v>
                </c:pt>
              </c:strCache>
            </c:strRef>
          </c:tx>
          <c:spPr>
            <a:solidFill>
              <a:srgbClr val="92D050"/>
            </a:solidFill>
            <a:ln>
              <a:solidFill>
                <a:schemeClr val="tx1"/>
              </a:solidFill>
            </a:ln>
          </c:spPr>
          <c:errBars>
            <c:errBarType val="both"/>
            <c:errValType val="cust"/>
            <c:plus>
              <c:numRef>
                <c:f>'рис. 1'!$D$4:$D$24</c:f>
                <c:numCache>
                  <c:formatCode>General</c:formatCode>
                  <c:ptCount val="21"/>
                  <c:pt idx="0">
                    <c:v>4.0000000000000112E-2</c:v>
                  </c:pt>
                  <c:pt idx="1">
                    <c:v>0.11000000000000003</c:v>
                  </c:pt>
                  <c:pt idx="2">
                    <c:v>6.0000000000000331E-2</c:v>
                  </c:pt>
                  <c:pt idx="3">
                    <c:v>8.0000000000000224E-2</c:v>
                  </c:pt>
                  <c:pt idx="4">
                    <c:v>0.19000000000000106</c:v>
                  </c:pt>
                  <c:pt idx="5">
                    <c:v>3.000000000000012E-2</c:v>
                  </c:pt>
                  <c:pt idx="6">
                    <c:v>5.0000000000000114E-2</c:v>
                  </c:pt>
                  <c:pt idx="7">
                    <c:v>0.21000000000000008</c:v>
                  </c:pt>
                  <c:pt idx="8">
                    <c:v>0.12000000000000002</c:v>
                  </c:pt>
                  <c:pt idx="9">
                    <c:v>6.0000000000000331E-2</c:v>
                  </c:pt>
                  <c:pt idx="10">
                    <c:v>7.0000000000000034E-2</c:v>
                  </c:pt>
                  <c:pt idx="11">
                    <c:v>5.0000000000000114E-2</c:v>
                  </c:pt>
                  <c:pt idx="12">
                    <c:v>9.0000000000000052E-2</c:v>
                  </c:pt>
                  <c:pt idx="13">
                    <c:v>2.0000000000000014E-2</c:v>
                  </c:pt>
                  <c:pt idx="14">
                    <c:v>8.0000000000000224E-2</c:v>
                  </c:pt>
                  <c:pt idx="15">
                    <c:v>4.0000000000000112E-2</c:v>
                  </c:pt>
                  <c:pt idx="16">
                    <c:v>8.0000000000000224E-2</c:v>
                  </c:pt>
                  <c:pt idx="17">
                    <c:v>2.0000000000000014E-2</c:v>
                  </c:pt>
                  <c:pt idx="18">
                    <c:v>3.000000000000012E-2</c:v>
                  </c:pt>
                  <c:pt idx="19">
                    <c:v>5.0000000000000114E-2</c:v>
                  </c:pt>
                  <c:pt idx="20">
                    <c:v>2.0000000000000014E-2</c:v>
                  </c:pt>
                </c:numCache>
              </c:numRef>
            </c:plus>
            <c:minus>
              <c:numRef>
                <c:f>'рис. 1'!$D$4:$D$24</c:f>
                <c:numCache>
                  <c:formatCode>General</c:formatCode>
                  <c:ptCount val="21"/>
                  <c:pt idx="0">
                    <c:v>4.0000000000000112E-2</c:v>
                  </c:pt>
                  <c:pt idx="1">
                    <c:v>0.11000000000000003</c:v>
                  </c:pt>
                  <c:pt idx="2">
                    <c:v>6.0000000000000331E-2</c:v>
                  </c:pt>
                  <c:pt idx="3">
                    <c:v>8.0000000000000224E-2</c:v>
                  </c:pt>
                  <c:pt idx="4">
                    <c:v>0.19000000000000106</c:v>
                  </c:pt>
                  <c:pt idx="5">
                    <c:v>3.000000000000012E-2</c:v>
                  </c:pt>
                  <c:pt idx="6">
                    <c:v>5.0000000000000114E-2</c:v>
                  </c:pt>
                  <c:pt idx="7">
                    <c:v>0.21000000000000008</c:v>
                  </c:pt>
                  <c:pt idx="8">
                    <c:v>0.12000000000000002</c:v>
                  </c:pt>
                  <c:pt idx="9">
                    <c:v>6.0000000000000331E-2</c:v>
                  </c:pt>
                  <c:pt idx="10">
                    <c:v>7.0000000000000034E-2</c:v>
                  </c:pt>
                  <c:pt idx="11">
                    <c:v>5.0000000000000114E-2</c:v>
                  </c:pt>
                  <c:pt idx="12">
                    <c:v>9.0000000000000052E-2</c:v>
                  </c:pt>
                  <c:pt idx="13">
                    <c:v>2.0000000000000014E-2</c:v>
                  </c:pt>
                  <c:pt idx="14">
                    <c:v>8.0000000000000224E-2</c:v>
                  </c:pt>
                  <c:pt idx="15">
                    <c:v>4.0000000000000112E-2</c:v>
                  </c:pt>
                  <c:pt idx="16">
                    <c:v>8.0000000000000224E-2</c:v>
                  </c:pt>
                  <c:pt idx="17">
                    <c:v>2.0000000000000014E-2</c:v>
                  </c:pt>
                  <c:pt idx="18">
                    <c:v>3.000000000000012E-2</c:v>
                  </c:pt>
                  <c:pt idx="19">
                    <c:v>5.0000000000000114E-2</c:v>
                  </c:pt>
                  <c:pt idx="20">
                    <c:v>2.0000000000000014E-2</c:v>
                  </c:pt>
                </c:numCache>
              </c:numRef>
            </c:minus>
          </c:errBars>
          <c:cat>
            <c:numRef>
              <c:f>'рис. 1'!$B$4:$B$24</c:f>
              <c:numCache>
                <c:formatCode>General</c:formatCode>
                <c:ptCount val="21"/>
                <c:pt idx="0">
                  <c:v>17</c:v>
                </c:pt>
                <c:pt idx="1">
                  <c:v>21</c:v>
                </c:pt>
                <c:pt idx="2">
                  <c:v>5</c:v>
                </c:pt>
                <c:pt idx="3">
                  <c:v>9</c:v>
                </c:pt>
                <c:pt idx="4">
                  <c:v>7</c:v>
                </c:pt>
                <c:pt idx="5">
                  <c:v>11</c:v>
                </c:pt>
                <c:pt idx="6">
                  <c:v>19</c:v>
                </c:pt>
                <c:pt idx="7">
                  <c:v>18</c:v>
                </c:pt>
                <c:pt idx="8">
                  <c:v>1</c:v>
                </c:pt>
                <c:pt idx="9">
                  <c:v>6</c:v>
                </c:pt>
                <c:pt idx="10">
                  <c:v>15</c:v>
                </c:pt>
                <c:pt idx="11">
                  <c:v>20</c:v>
                </c:pt>
                <c:pt idx="12">
                  <c:v>3</c:v>
                </c:pt>
                <c:pt idx="13">
                  <c:v>8</c:v>
                </c:pt>
                <c:pt idx="14">
                  <c:v>2</c:v>
                </c:pt>
                <c:pt idx="15">
                  <c:v>10</c:v>
                </c:pt>
                <c:pt idx="16">
                  <c:v>14</c:v>
                </c:pt>
                <c:pt idx="17">
                  <c:v>13</c:v>
                </c:pt>
                <c:pt idx="18">
                  <c:v>16</c:v>
                </c:pt>
                <c:pt idx="19">
                  <c:v>4</c:v>
                </c:pt>
                <c:pt idx="20">
                  <c:v>12</c:v>
                </c:pt>
              </c:numCache>
            </c:numRef>
          </c:cat>
          <c:val>
            <c:numRef>
              <c:f>'рис. 1'!$C$4:$C$24</c:f>
              <c:numCache>
                <c:formatCode>General</c:formatCode>
                <c:ptCount val="21"/>
                <c:pt idx="0">
                  <c:v>1.33</c:v>
                </c:pt>
                <c:pt idx="1">
                  <c:v>0.98</c:v>
                </c:pt>
                <c:pt idx="2">
                  <c:v>0.97000000000000008</c:v>
                </c:pt>
                <c:pt idx="3">
                  <c:v>0.95000000000000129</c:v>
                </c:pt>
                <c:pt idx="4">
                  <c:v>0.89000000000000223</c:v>
                </c:pt>
                <c:pt idx="5">
                  <c:v>0.76000000000000434</c:v>
                </c:pt>
                <c:pt idx="6">
                  <c:v>0.65000000000000435</c:v>
                </c:pt>
                <c:pt idx="7">
                  <c:v>0.60000000000000131</c:v>
                </c:pt>
                <c:pt idx="8">
                  <c:v>0.58000000000000118</c:v>
                </c:pt>
                <c:pt idx="9">
                  <c:v>0.57000000000000028</c:v>
                </c:pt>
                <c:pt idx="10">
                  <c:v>0.57000000000000028</c:v>
                </c:pt>
                <c:pt idx="11">
                  <c:v>0.55000000000000004</c:v>
                </c:pt>
                <c:pt idx="12">
                  <c:v>0.53</c:v>
                </c:pt>
                <c:pt idx="13">
                  <c:v>0.44000000000000111</c:v>
                </c:pt>
                <c:pt idx="14">
                  <c:v>0.42000000000000015</c:v>
                </c:pt>
                <c:pt idx="15">
                  <c:v>0.38000000000000217</c:v>
                </c:pt>
                <c:pt idx="16">
                  <c:v>0.37000000000000016</c:v>
                </c:pt>
                <c:pt idx="17">
                  <c:v>0.36000000000000015</c:v>
                </c:pt>
                <c:pt idx="18">
                  <c:v>0.30000000000000016</c:v>
                </c:pt>
                <c:pt idx="19">
                  <c:v>0.18000000000000008</c:v>
                </c:pt>
                <c:pt idx="20">
                  <c:v>0.16000000000000106</c:v>
                </c:pt>
              </c:numCache>
            </c:numRef>
          </c:val>
        </c:ser>
        <c:axId val="100679680"/>
        <c:axId val="100681216"/>
      </c:barChart>
      <c:catAx>
        <c:axId val="100679680"/>
        <c:scaling>
          <c:orientation val="minMax"/>
        </c:scaling>
        <c:axPos val="b"/>
        <c:numFmt formatCode="General" sourceLinked="1"/>
        <c:tickLblPos val="nextTo"/>
        <c:spPr>
          <a:noFill/>
          <a:ln w="19050">
            <a:solidFill>
              <a:schemeClr val="tx1"/>
            </a:solidFill>
          </a:ln>
        </c:spPr>
        <c:txPr>
          <a:bodyPr/>
          <a:lstStyle/>
          <a:p>
            <a:pPr>
              <a:defRPr sz="1400" b="1" baseline="0">
                <a:latin typeface="+mn-lt"/>
              </a:defRPr>
            </a:pPr>
            <a:endParaRPr lang="ru-RU"/>
          </a:p>
        </c:txPr>
        <c:crossAx val="100681216"/>
        <c:crosses val="autoZero"/>
        <c:auto val="1"/>
        <c:lblAlgn val="ctr"/>
        <c:lblOffset val="100"/>
      </c:catAx>
      <c:valAx>
        <c:axId val="100681216"/>
        <c:scaling>
          <c:orientation val="minMax"/>
          <c:max val="1.5"/>
          <c:min val="0"/>
        </c:scaling>
        <c:axPos val="l"/>
        <c:numFmt formatCode="General" sourceLinked="1"/>
        <c:majorTickMark val="in"/>
        <c:tickLblPos val="nextTo"/>
        <c:spPr>
          <a:ln w="19050">
            <a:solidFill>
              <a:prstClr val="black"/>
            </a:solidFill>
          </a:ln>
        </c:spPr>
        <c:txPr>
          <a:bodyPr/>
          <a:lstStyle/>
          <a:p>
            <a:pPr>
              <a:defRPr sz="1400" b="1" baseline="0">
                <a:latin typeface="+mn-lt"/>
              </a:defRPr>
            </a:pPr>
            <a:endParaRPr lang="ru-RU"/>
          </a:p>
        </c:txPr>
        <c:crossAx val="100679680"/>
        <c:crosses val="autoZero"/>
        <c:crossBetween val="between"/>
        <c:majorUnit val="0.30000000000000016"/>
        <c:minorUnit val="4.0000000000000112E-2"/>
      </c:valAx>
    </c:plotArea>
    <c:plotVisOnly val="1"/>
    <c:dispBlanksAs val="gap"/>
  </c:chart>
  <c:externalData r:id="rId1"/>
  <c:userShapes r:id="rId2"/>
</c:chartSpace>
</file>

<file path=ppt/charts/chart10.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b="1"/>
            </a:pPr>
            <a:r>
              <a:rPr lang="ru-RU" b="1" dirty="0"/>
              <a:t>А</a:t>
            </a:r>
          </a:p>
        </c:rich>
      </c:tx>
      <c:layout>
        <c:manualLayout>
          <c:xMode val="edge"/>
          <c:yMode val="edge"/>
          <c:x val="0.47553250000000002"/>
          <c:y val="2.5861111111111413E-4"/>
        </c:manualLayout>
      </c:layout>
      <c:overlay val="1"/>
    </c:title>
    <c:plotArea>
      <c:layout>
        <c:manualLayout>
          <c:layoutTarget val="inner"/>
          <c:xMode val="edge"/>
          <c:yMode val="edge"/>
          <c:x val="0.15746861111111313"/>
          <c:y val="8.6319444444444407E-2"/>
          <c:w val="0.80019805555556034"/>
          <c:h val="0.81217111111111229"/>
        </c:manualLayout>
      </c:layout>
      <c:scatterChart>
        <c:scatterStyle val="lineMarker"/>
        <c:ser>
          <c:idx val="0"/>
          <c:order val="0"/>
          <c:spPr>
            <a:ln w="38100">
              <a:solidFill>
                <a:srgbClr val="0070C0"/>
              </a:solidFill>
            </a:ln>
          </c:spPr>
          <c:marker>
            <c:symbol val="diamond"/>
            <c:size val="11"/>
            <c:spPr>
              <a:solidFill>
                <a:srgbClr val="0070C0"/>
              </a:solidFill>
              <a:ln w="38100">
                <a:solidFill>
                  <a:schemeClr val="tx1"/>
                </a:solidFill>
              </a:ln>
            </c:spPr>
          </c:marker>
          <c:errBars>
            <c:errDir val="y"/>
            <c:errBarType val="both"/>
            <c:errValType val="cust"/>
            <c:plus>
              <c:numRef>
                <c:f>'LOG-001 - 25.06.13 - Соколо (2)'!$E$534:$G$534</c:f>
                <c:numCache>
                  <c:formatCode>General</c:formatCode>
                  <c:ptCount val="3"/>
                  <c:pt idx="0">
                    <c:v>0.55105679464694568</c:v>
                  </c:pt>
                  <c:pt idx="1">
                    <c:v>0.81428255907977398</c:v>
                  </c:pt>
                  <c:pt idx="2">
                    <c:v>0.37371476726606739</c:v>
                  </c:pt>
                </c:numCache>
              </c:numRef>
            </c:plus>
            <c:minus>
              <c:numRef>
                <c:f>'LOG-001 - 25.06.13 - Соколо (2)'!$E$534:$G$534</c:f>
                <c:numCache>
                  <c:formatCode>General</c:formatCode>
                  <c:ptCount val="3"/>
                  <c:pt idx="0">
                    <c:v>0.55105679464694568</c:v>
                  </c:pt>
                  <c:pt idx="1">
                    <c:v>0.81428255907977398</c:v>
                  </c:pt>
                  <c:pt idx="2">
                    <c:v>0.37371476726606739</c:v>
                  </c:pt>
                </c:numCache>
              </c:numRef>
            </c:minus>
          </c:errBars>
          <c:xVal>
            <c:numRef>
              <c:f>'LOG-001 - 25.06.13 - Соколо (2)'!$E$529:$G$529</c:f>
              <c:numCache>
                <c:formatCode>0</c:formatCode>
                <c:ptCount val="3"/>
                <c:pt idx="0">
                  <c:v>6</c:v>
                </c:pt>
                <c:pt idx="1">
                  <c:v>12</c:v>
                </c:pt>
                <c:pt idx="2">
                  <c:v>22</c:v>
                </c:pt>
              </c:numCache>
            </c:numRef>
          </c:xVal>
          <c:yVal>
            <c:numRef>
              <c:f>'LOG-001 - 25.06.13 - Соколо (2)'!$E$533:$G$533</c:f>
              <c:numCache>
                <c:formatCode>0.00</c:formatCode>
                <c:ptCount val="3"/>
                <c:pt idx="0">
                  <c:v>1.5411111111111111</c:v>
                </c:pt>
                <c:pt idx="1">
                  <c:v>-0.69322580645161735</c:v>
                </c:pt>
                <c:pt idx="2">
                  <c:v>-1.595454545454545</c:v>
                </c:pt>
              </c:numCache>
            </c:numRef>
          </c:yVal>
        </c:ser>
        <c:ser>
          <c:idx val="1"/>
          <c:order val="1"/>
          <c:spPr>
            <a:ln w="28575">
              <a:solidFill>
                <a:schemeClr val="tx1"/>
              </a:solidFill>
              <a:prstDash val="solid"/>
            </a:ln>
          </c:spPr>
          <c:marker>
            <c:symbol val="square"/>
            <c:size val="11"/>
            <c:spPr>
              <a:solidFill>
                <a:srgbClr val="964B00"/>
              </a:solidFill>
              <a:ln w="28575">
                <a:solidFill>
                  <a:schemeClr val="tx1"/>
                </a:solidFill>
                <a:prstDash val="dash"/>
              </a:ln>
            </c:spPr>
          </c:marker>
          <c:errBars>
            <c:errDir val="y"/>
            <c:errBarType val="both"/>
            <c:errValType val="cust"/>
            <c:plus>
              <c:numRef>
                <c:f>'LOG-001 - 25.06.13 - Соколо (2)'!$E$537:$G$537</c:f>
                <c:numCache>
                  <c:formatCode>General</c:formatCode>
                  <c:ptCount val="3"/>
                  <c:pt idx="0">
                    <c:v>0.38859404696075117</c:v>
                  </c:pt>
                  <c:pt idx="1">
                    <c:v>0.31424127331506424</c:v>
                  </c:pt>
                  <c:pt idx="2">
                    <c:v>0.37371476726606739</c:v>
                  </c:pt>
                </c:numCache>
              </c:numRef>
            </c:plus>
            <c:minus>
              <c:numRef>
                <c:f>'LOG-001 - 25.06.13 - Соколо (2)'!$E$537:$G$537</c:f>
                <c:numCache>
                  <c:formatCode>General</c:formatCode>
                  <c:ptCount val="3"/>
                  <c:pt idx="0">
                    <c:v>0.38859404696075117</c:v>
                  </c:pt>
                  <c:pt idx="1">
                    <c:v>0.31424127331506424</c:v>
                  </c:pt>
                  <c:pt idx="2">
                    <c:v>0.37371476726606739</c:v>
                  </c:pt>
                </c:numCache>
              </c:numRef>
            </c:minus>
          </c:errBars>
          <c:xVal>
            <c:numRef>
              <c:f>'LOG-001 - 25.06.13 - Соколо (2)'!$E$529:$G$529</c:f>
              <c:numCache>
                <c:formatCode>0</c:formatCode>
                <c:ptCount val="3"/>
                <c:pt idx="0">
                  <c:v>6</c:v>
                </c:pt>
                <c:pt idx="1">
                  <c:v>12</c:v>
                </c:pt>
                <c:pt idx="2">
                  <c:v>22</c:v>
                </c:pt>
              </c:numCache>
            </c:numRef>
          </c:xVal>
          <c:yVal>
            <c:numRef>
              <c:f>'LOG-001 - 25.06.13 - Соколо (2)'!$E$536:$G$536</c:f>
              <c:numCache>
                <c:formatCode>0.00</c:formatCode>
                <c:ptCount val="3"/>
                <c:pt idx="0">
                  <c:v>-1.1433333333333331</c:v>
                </c:pt>
                <c:pt idx="1">
                  <c:v>-2.3216666666666668</c:v>
                </c:pt>
                <c:pt idx="2">
                  <c:v>-1.595454545454545</c:v>
                </c:pt>
              </c:numCache>
            </c:numRef>
          </c:yVal>
        </c:ser>
        <c:axId val="115394816"/>
        <c:axId val="115442048"/>
      </c:scatterChart>
      <c:valAx>
        <c:axId val="115394816"/>
        <c:scaling>
          <c:orientation val="minMax"/>
          <c:max val="24"/>
          <c:min val="0"/>
        </c:scaling>
        <c:axPos val="b"/>
        <c:title>
          <c:tx>
            <c:rich>
              <a:bodyPr/>
              <a:lstStyle/>
              <a:p>
                <a:pPr>
                  <a:defRPr b="1"/>
                </a:pPr>
                <a:r>
                  <a:rPr lang="en-US" sz="1800" b="1" dirty="0" smtClean="0"/>
                  <a:t> Time of day</a:t>
                </a:r>
                <a:r>
                  <a:rPr lang="ru-RU" sz="1800" b="1" dirty="0" smtClean="0"/>
                  <a:t>, </a:t>
                </a:r>
                <a:r>
                  <a:rPr lang="en-US" sz="1800" b="1" dirty="0" smtClean="0"/>
                  <a:t>h</a:t>
                </a:r>
                <a:endParaRPr lang="ru-RU" sz="1800" b="1" dirty="0"/>
              </a:p>
            </c:rich>
          </c:tx>
          <c:layout>
            <c:manualLayout>
              <c:xMode val="edge"/>
              <c:yMode val="edge"/>
              <c:x val="0.42679335273236585"/>
              <c:y val="0.92868244108142473"/>
            </c:manualLayout>
          </c:layout>
        </c:title>
        <c:numFmt formatCode="0" sourceLinked="1"/>
        <c:tickLblPos val="nextTo"/>
        <c:spPr>
          <a:ln w="28575">
            <a:solidFill>
              <a:schemeClr val="tx1"/>
            </a:solidFill>
          </a:ln>
        </c:spPr>
        <c:txPr>
          <a:bodyPr/>
          <a:lstStyle/>
          <a:p>
            <a:pPr>
              <a:defRPr b="1"/>
            </a:pPr>
            <a:endParaRPr lang="ru-RU"/>
          </a:p>
        </c:txPr>
        <c:crossAx val="115442048"/>
        <c:crosses val="autoZero"/>
        <c:crossBetween val="midCat"/>
        <c:majorUnit val="6"/>
      </c:valAx>
      <c:valAx>
        <c:axId val="115442048"/>
        <c:scaling>
          <c:orientation val="minMax"/>
        </c:scaling>
        <c:axPos val="l"/>
        <c:title>
          <c:tx>
            <c:rich>
              <a:bodyPr rot="-5400000" vert="horz"/>
              <a:lstStyle/>
              <a:p>
                <a:pPr>
                  <a:defRPr b="1"/>
                </a:pPr>
                <a:r>
                  <a:rPr lang="ru-RU" b="1" dirty="0" smtClean="0"/>
                  <a:t>СО</a:t>
                </a:r>
                <a:r>
                  <a:rPr lang="ru-RU" b="1" baseline="-25000" dirty="0" smtClean="0"/>
                  <a:t>2</a:t>
                </a:r>
                <a:r>
                  <a:rPr lang="ru-RU" b="1" dirty="0" smtClean="0"/>
                  <a:t>-</a:t>
                </a:r>
                <a:r>
                  <a:rPr lang="en-US" b="1" dirty="0" smtClean="0"/>
                  <a:t>exchange rate</a:t>
                </a:r>
                <a:r>
                  <a:rPr lang="ru-RU" b="1" dirty="0" smtClean="0"/>
                  <a:t>, µ</a:t>
                </a:r>
                <a:r>
                  <a:rPr lang="en-US" b="1" dirty="0" smtClean="0"/>
                  <a:t>mol </a:t>
                </a:r>
                <a:r>
                  <a:rPr lang="ru-RU" b="1" dirty="0" smtClean="0"/>
                  <a:t>СО</a:t>
                </a:r>
                <a:r>
                  <a:rPr lang="ru-RU" b="1" baseline="-25000" dirty="0" smtClean="0"/>
                  <a:t>2</a:t>
                </a:r>
                <a:r>
                  <a:rPr lang="ru-RU" b="1" dirty="0" smtClean="0"/>
                  <a:t>/</a:t>
                </a:r>
                <a:r>
                  <a:rPr lang="en-US" b="1" dirty="0" smtClean="0"/>
                  <a:t> m</a:t>
                </a:r>
                <a:r>
                  <a:rPr lang="ru-RU" b="1" baseline="30000" dirty="0" smtClean="0"/>
                  <a:t>2</a:t>
                </a:r>
                <a:r>
                  <a:rPr lang="en-US" b="1" dirty="0" smtClean="0"/>
                  <a:t>s</a:t>
                </a:r>
                <a:endParaRPr lang="ru-RU" b="1" dirty="0"/>
              </a:p>
            </c:rich>
          </c:tx>
          <c:layout>
            <c:manualLayout>
              <c:xMode val="edge"/>
              <c:yMode val="edge"/>
              <c:x val="2.2288888888888918E-3"/>
              <c:y val="0.17641305555555709"/>
            </c:manualLayout>
          </c:layout>
        </c:title>
        <c:numFmt formatCode="0" sourceLinked="0"/>
        <c:tickLblPos val="nextTo"/>
        <c:spPr>
          <a:ln w="28575">
            <a:solidFill>
              <a:schemeClr val="tx1"/>
            </a:solidFill>
          </a:ln>
        </c:spPr>
        <c:txPr>
          <a:bodyPr/>
          <a:lstStyle/>
          <a:p>
            <a:pPr>
              <a:defRPr b="1"/>
            </a:pPr>
            <a:endParaRPr lang="ru-RU"/>
          </a:p>
        </c:txPr>
        <c:crossAx val="115394816"/>
        <c:crosses val="autoZero"/>
        <c:crossBetween val="midCat"/>
        <c:majorUnit val="1"/>
      </c:valAx>
    </c:plotArea>
    <c:plotVisOnly val="1"/>
    <c:dispBlanksAs val="gap"/>
  </c:chart>
  <c:spPr>
    <a:ln>
      <a:noFill/>
    </a:ln>
  </c:spPr>
  <c:txPr>
    <a:bodyPr/>
    <a:lstStyle/>
    <a:p>
      <a:pPr>
        <a:defRPr sz="1600" b="0">
          <a:latin typeface="Times New Roman" pitchFamily="18" charset="0"/>
          <a:cs typeface="Times New Roman" pitchFamily="18" charset="0"/>
        </a:defRPr>
      </a:pPr>
      <a:endParaRPr lang="ru-RU"/>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pPr>
            <a:r>
              <a:rPr lang="en-US" b="1" dirty="0" smtClean="0"/>
              <a:t>B</a:t>
            </a:r>
            <a:endParaRPr lang="ru-RU" b="1" dirty="0"/>
          </a:p>
        </c:rich>
      </c:tx>
      <c:layout>
        <c:manualLayout>
          <c:xMode val="edge"/>
          <c:yMode val="edge"/>
          <c:x val="0.47200472222222517"/>
          <c:y val="2.5861111111111413E-4"/>
        </c:manualLayout>
      </c:layout>
      <c:overlay val="1"/>
    </c:title>
    <c:plotArea>
      <c:layout>
        <c:manualLayout>
          <c:layoutTarget val="inner"/>
          <c:xMode val="edge"/>
          <c:yMode val="edge"/>
          <c:x val="0.2068575"/>
          <c:y val="8.0786111111111114E-2"/>
          <c:w val="0.7508091666666673"/>
          <c:h val="0.75572666666667265"/>
        </c:manualLayout>
      </c:layout>
      <c:scatterChart>
        <c:scatterStyle val="lineMarker"/>
        <c:ser>
          <c:idx val="0"/>
          <c:order val="0"/>
          <c:spPr>
            <a:ln w="28575">
              <a:solidFill>
                <a:srgbClr val="00B050"/>
              </a:solidFill>
            </a:ln>
          </c:spPr>
          <c:marker>
            <c:symbol val="diamond"/>
            <c:size val="11"/>
            <c:spPr>
              <a:solidFill>
                <a:srgbClr val="00B050"/>
              </a:solidFill>
              <a:ln w="28575">
                <a:solidFill>
                  <a:sysClr val="windowText" lastClr="000000"/>
                </a:solidFill>
              </a:ln>
            </c:spPr>
          </c:marker>
          <c:dPt>
            <c:idx val="0"/>
            <c:marker>
              <c:spPr>
                <a:solidFill>
                  <a:srgbClr val="00B050"/>
                </a:solidFill>
                <a:ln w="28575">
                  <a:solidFill>
                    <a:schemeClr val="tx1"/>
                  </a:solidFill>
                </a:ln>
              </c:spPr>
            </c:marker>
          </c:dPt>
          <c:errBars>
            <c:errDir val="y"/>
            <c:errBarType val="both"/>
            <c:errValType val="cust"/>
            <c:plus>
              <c:numRef>
                <c:f>'LOG-001 - 25.06.13 - Соколо (2)'!$E$543:$G$543</c:f>
                <c:numCache>
                  <c:formatCode>General</c:formatCode>
                  <c:ptCount val="3"/>
                  <c:pt idx="0">
                    <c:v>3.500000000000001E-2</c:v>
                  </c:pt>
                  <c:pt idx="1">
                    <c:v>5.0000000000000114E-3</c:v>
                  </c:pt>
                  <c:pt idx="2">
                    <c:v>6.3E-2</c:v>
                  </c:pt>
                </c:numCache>
              </c:numRef>
            </c:plus>
            <c:minus>
              <c:numRef>
                <c:f>'LOG-001 - 25.06.13 - Соколо (2)'!$E$543:$G$543</c:f>
                <c:numCache>
                  <c:formatCode>General</c:formatCode>
                  <c:ptCount val="3"/>
                  <c:pt idx="0">
                    <c:v>3.500000000000001E-2</c:v>
                  </c:pt>
                  <c:pt idx="1">
                    <c:v>5.0000000000000114E-3</c:v>
                  </c:pt>
                  <c:pt idx="2">
                    <c:v>6.3E-2</c:v>
                  </c:pt>
                </c:numCache>
              </c:numRef>
            </c:minus>
          </c:errBars>
          <c:xVal>
            <c:numRef>
              <c:f>'LOG-001 - 25.06.13 - Соколо (2)'!$E$529:$G$529</c:f>
              <c:numCache>
                <c:formatCode>0</c:formatCode>
                <c:ptCount val="3"/>
                <c:pt idx="0">
                  <c:v>6</c:v>
                </c:pt>
                <c:pt idx="1">
                  <c:v>12</c:v>
                </c:pt>
                <c:pt idx="2">
                  <c:v>22</c:v>
                </c:pt>
              </c:numCache>
            </c:numRef>
          </c:xVal>
          <c:yVal>
            <c:numRef>
              <c:f>'LOG-001 - 25.06.13 - Соколо (2)'!$E$542:$G$542</c:f>
              <c:numCache>
                <c:formatCode>General</c:formatCode>
                <c:ptCount val="3"/>
                <c:pt idx="0">
                  <c:v>0.25900000000000001</c:v>
                </c:pt>
                <c:pt idx="1">
                  <c:v>2.1000000000000012E-2</c:v>
                </c:pt>
                <c:pt idx="2">
                  <c:v>0.38500000000000217</c:v>
                </c:pt>
              </c:numCache>
            </c:numRef>
          </c:yVal>
        </c:ser>
        <c:axId val="115471104"/>
        <c:axId val="115473024"/>
      </c:scatterChart>
      <c:valAx>
        <c:axId val="115471104"/>
        <c:scaling>
          <c:orientation val="minMax"/>
          <c:max val="24"/>
          <c:min val="0"/>
        </c:scaling>
        <c:axPos val="b"/>
        <c:title>
          <c:tx>
            <c:rich>
              <a:bodyPr/>
              <a:lstStyle/>
              <a:p>
                <a:pPr>
                  <a:defRPr b="1"/>
                </a:pPr>
                <a:r>
                  <a:rPr lang="en-US" sz="1600" b="1" i="0" u="none" strike="noStrike" baseline="0" dirty="0" smtClean="0"/>
                  <a:t>Time of day</a:t>
                </a:r>
                <a:r>
                  <a:rPr lang="ru-RU" b="1" dirty="0" smtClean="0"/>
                  <a:t>, </a:t>
                </a:r>
                <a:r>
                  <a:rPr lang="en-US" b="1" dirty="0" smtClean="0"/>
                  <a:t>h</a:t>
                </a:r>
                <a:endParaRPr lang="ru-RU" b="1" dirty="0"/>
              </a:p>
            </c:rich>
          </c:tx>
          <c:layout>
            <c:manualLayout>
              <c:xMode val="edge"/>
              <c:yMode val="edge"/>
              <c:x val="0.42098421541318515"/>
              <c:y val="0.93379467566555063"/>
            </c:manualLayout>
          </c:layout>
        </c:title>
        <c:numFmt formatCode="0" sourceLinked="1"/>
        <c:tickLblPos val="nextTo"/>
        <c:spPr>
          <a:ln w="28575">
            <a:solidFill>
              <a:schemeClr val="tx1"/>
            </a:solidFill>
          </a:ln>
        </c:spPr>
        <c:txPr>
          <a:bodyPr/>
          <a:lstStyle/>
          <a:p>
            <a:pPr>
              <a:defRPr b="1"/>
            </a:pPr>
            <a:endParaRPr lang="ru-RU"/>
          </a:p>
        </c:txPr>
        <c:crossAx val="115473024"/>
        <c:crosses val="autoZero"/>
        <c:crossBetween val="midCat"/>
        <c:majorUnit val="6"/>
      </c:valAx>
      <c:valAx>
        <c:axId val="115473024"/>
        <c:scaling>
          <c:orientation val="minMax"/>
          <c:max val="0.8"/>
          <c:min val="0"/>
        </c:scaling>
        <c:axPos val="l"/>
        <c:title>
          <c:tx>
            <c:rich>
              <a:bodyPr rot="-5400000" vert="horz"/>
              <a:lstStyle/>
              <a:p>
                <a:pPr>
                  <a:defRPr b="1"/>
                </a:pPr>
                <a:r>
                  <a:rPr lang="en-US" b="1" dirty="0" smtClean="0"/>
                  <a:t>Fv/Fm </a:t>
                </a:r>
                <a:endParaRPr lang="ru-RU" b="1" dirty="0"/>
              </a:p>
            </c:rich>
          </c:tx>
          <c:layout>
            <c:manualLayout>
              <c:xMode val="edge"/>
              <c:yMode val="edge"/>
              <c:x val="2.339555555555551E-2"/>
              <c:y val="0.31752416666667133"/>
            </c:manualLayout>
          </c:layout>
        </c:title>
        <c:numFmt formatCode="0.0" sourceLinked="0"/>
        <c:tickLblPos val="nextTo"/>
        <c:spPr>
          <a:ln w="28575">
            <a:solidFill>
              <a:schemeClr val="tx1"/>
            </a:solidFill>
          </a:ln>
        </c:spPr>
        <c:txPr>
          <a:bodyPr/>
          <a:lstStyle/>
          <a:p>
            <a:pPr>
              <a:defRPr b="1"/>
            </a:pPr>
            <a:endParaRPr lang="ru-RU"/>
          </a:p>
        </c:txPr>
        <c:crossAx val="115471104"/>
        <c:crosses val="autoZero"/>
        <c:crossBetween val="midCat"/>
        <c:majorUnit val="0.2"/>
      </c:valAx>
    </c:plotArea>
    <c:plotVisOnly val="1"/>
    <c:dispBlanksAs val="gap"/>
  </c:chart>
  <c:spPr>
    <a:ln>
      <a:noFill/>
    </a:ln>
  </c:spPr>
  <c:txPr>
    <a:bodyPr/>
    <a:lstStyle/>
    <a:p>
      <a:pPr>
        <a:defRPr sz="1600" b="0">
          <a:latin typeface="Times New Roman" pitchFamily="18" charset="0"/>
          <a:cs typeface="Times New Roman" pitchFamily="18" charset="0"/>
        </a:defRPr>
      </a:pPr>
      <a:endParaRPr lang="ru-RU"/>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ru-RU"/>
  <c:chart>
    <c:plotArea>
      <c:layout/>
      <c:barChart>
        <c:barDir val="col"/>
        <c:grouping val="clustered"/>
        <c:ser>
          <c:idx val="0"/>
          <c:order val="0"/>
          <c:tx>
            <c:strRef>
              <c:f>Лист2!$H$2</c:f>
              <c:strCache>
                <c:ptCount val="1"/>
                <c:pt idx="0">
                  <c:v>7</c:v>
                </c:pt>
              </c:strCache>
            </c:strRef>
          </c:tx>
          <c:spPr>
            <a:solidFill>
              <a:schemeClr val="accent4">
                <a:lumMod val="75000"/>
              </a:schemeClr>
            </a:solidFill>
            <a:ln>
              <a:solidFill>
                <a:schemeClr val="tx1"/>
              </a:solidFill>
            </a:ln>
          </c:spPr>
          <c:cat>
            <c:strRef>
              <c:f>Лист2!$I$1:$J$1</c:f>
              <c:strCache>
                <c:ptCount val="2"/>
                <c:pt idx="0">
                  <c:v>40 кД</c:v>
                </c:pt>
                <c:pt idx="1">
                  <c:v>43 кД</c:v>
                </c:pt>
              </c:strCache>
            </c:strRef>
          </c:cat>
          <c:val>
            <c:numRef>
              <c:f>Лист2!$I$2:$J$2</c:f>
              <c:numCache>
                <c:formatCode>General</c:formatCode>
                <c:ptCount val="2"/>
                <c:pt idx="0">
                  <c:v>60</c:v>
                </c:pt>
                <c:pt idx="1">
                  <c:v>80</c:v>
                </c:pt>
              </c:numCache>
            </c:numRef>
          </c:val>
        </c:ser>
        <c:ser>
          <c:idx val="1"/>
          <c:order val="1"/>
          <c:tx>
            <c:strRef>
              <c:f>Лист2!$H$3</c:f>
              <c:strCache>
                <c:ptCount val="1"/>
                <c:pt idx="0">
                  <c:v>12</c:v>
                </c:pt>
              </c:strCache>
            </c:strRef>
          </c:tx>
          <c:spPr>
            <a:solidFill>
              <a:srgbClr val="FFC000"/>
            </a:solidFill>
            <a:ln>
              <a:solidFill>
                <a:schemeClr val="tx1"/>
              </a:solidFill>
            </a:ln>
          </c:spPr>
          <c:cat>
            <c:strRef>
              <c:f>Лист2!$I$1:$J$1</c:f>
              <c:strCache>
                <c:ptCount val="2"/>
                <c:pt idx="0">
                  <c:v>40 кД</c:v>
                </c:pt>
                <c:pt idx="1">
                  <c:v>43 кД</c:v>
                </c:pt>
              </c:strCache>
            </c:strRef>
          </c:cat>
          <c:val>
            <c:numRef>
              <c:f>Лист2!$I$3:$J$3</c:f>
              <c:numCache>
                <c:formatCode>General</c:formatCode>
                <c:ptCount val="2"/>
                <c:pt idx="0">
                  <c:v>130</c:v>
                </c:pt>
                <c:pt idx="1">
                  <c:v>175</c:v>
                </c:pt>
              </c:numCache>
            </c:numRef>
          </c:val>
        </c:ser>
        <c:ser>
          <c:idx val="2"/>
          <c:order val="2"/>
          <c:tx>
            <c:strRef>
              <c:f>Лист2!$H$4</c:f>
              <c:strCache>
                <c:ptCount val="1"/>
                <c:pt idx="0">
                  <c:v>22ч</c:v>
                </c:pt>
              </c:strCache>
            </c:strRef>
          </c:tx>
          <c:spPr>
            <a:solidFill>
              <a:srgbClr val="92D050"/>
            </a:solidFill>
            <a:ln>
              <a:solidFill>
                <a:schemeClr val="tx1"/>
              </a:solidFill>
            </a:ln>
          </c:spPr>
          <c:cat>
            <c:strRef>
              <c:f>Лист2!$I$1:$J$1</c:f>
              <c:strCache>
                <c:ptCount val="2"/>
                <c:pt idx="0">
                  <c:v>40 кД</c:v>
                </c:pt>
                <c:pt idx="1">
                  <c:v>43 кД</c:v>
                </c:pt>
              </c:strCache>
            </c:strRef>
          </c:cat>
          <c:val>
            <c:numRef>
              <c:f>Лист2!$I$4:$J$4</c:f>
              <c:numCache>
                <c:formatCode>General</c:formatCode>
                <c:ptCount val="2"/>
                <c:pt idx="0">
                  <c:v>35</c:v>
                </c:pt>
                <c:pt idx="1">
                  <c:v>50</c:v>
                </c:pt>
              </c:numCache>
            </c:numRef>
          </c:val>
        </c:ser>
        <c:axId val="115537408"/>
        <c:axId val="115538944"/>
      </c:barChart>
      <c:catAx>
        <c:axId val="115537408"/>
        <c:scaling>
          <c:orientation val="minMax"/>
        </c:scaling>
        <c:axPos val="b"/>
        <c:numFmt formatCode="General" sourceLinked="0"/>
        <c:tickLblPos val="nextTo"/>
        <c:txPr>
          <a:bodyPr/>
          <a:lstStyle/>
          <a:p>
            <a:pPr>
              <a:defRPr>
                <a:latin typeface="Times New Roman" pitchFamily="18" charset="0"/>
                <a:cs typeface="Times New Roman" pitchFamily="18" charset="0"/>
              </a:defRPr>
            </a:pPr>
            <a:endParaRPr lang="ru-RU"/>
          </a:p>
        </c:txPr>
        <c:crossAx val="115538944"/>
        <c:crosses val="autoZero"/>
        <c:auto val="1"/>
        <c:lblAlgn val="ctr"/>
        <c:lblOffset val="100"/>
      </c:catAx>
      <c:valAx>
        <c:axId val="115538944"/>
        <c:scaling>
          <c:orientation val="minMax"/>
        </c:scaling>
        <c:axPos val="l"/>
        <c:title>
          <c:tx>
            <c:rich>
              <a:bodyPr rot="-5400000" vert="horz"/>
              <a:lstStyle/>
              <a:p>
                <a:pPr>
                  <a:defRPr/>
                </a:pPr>
                <a:r>
                  <a:rPr lang="en-US"/>
                  <a:t>%</a:t>
                </a:r>
              </a:p>
            </c:rich>
          </c:tx>
          <c:layout/>
        </c:title>
        <c:numFmt formatCode="General" sourceLinked="1"/>
        <c:tickLblPos val="nextTo"/>
        <c:txPr>
          <a:bodyPr/>
          <a:lstStyle/>
          <a:p>
            <a:pPr>
              <a:defRPr>
                <a:latin typeface="Times New Roman" pitchFamily="18" charset="0"/>
                <a:cs typeface="Times New Roman" pitchFamily="18" charset="0"/>
              </a:defRPr>
            </a:pPr>
            <a:endParaRPr lang="ru-RU"/>
          </a:p>
        </c:txPr>
        <c:crossAx val="115537408"/>
        <c:crosses val="autoZero"/>
        <c:crossBetween val="between"/>
      </c:valAx>
    </c:plotArea>
    <c:plotVisOnly val="1"/>
    <c:dispBlanksAs val="gap"/>
  </c:chart>
  <c:txPr>
    <a:bodyPr/>
    <a:lstStyle/>
    <a:p>
      <a:pPr>
        <a:defRPr sz="1200" b="1"/>
      </a:pPr>
      <a:endParaRPr lang="ru-RU"/>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pPr>
            <a:r>
              <a:rPr lang="en-US" dirty="0" smtClean="0"/>
              <a:t>24 h</a:t>
            </a:r>
            <a:endParaRPr lang="sv-SE" dirty="0"/>
          </a:p>
        </c:rich>
      </c:tx>
      <c:layout>
        <c:manualLayout>
          <c:xMode val="edge"/>
          <c:yMode val="edge"/>
          <c:x val="0.45450130580390002"/>
          <c:y val="1.5893286701539806E-4"/>
        </c:manualLayout>
      </c:layout>
      <c:spPr>
        <a:noFill/>
        <a:ln w="25400">
          <a:noFill/>
        </a:ln>
      </c:spPr>
    </c:title>
    <c:plotArea>
      <c:layout>
        <c:manualLayout>
          <c:layoutTarget val="inner"/>
          <c:xMode val="edge"/>
          <c:yMode val="edge"/>
          <c:x val="0.179899871235606"/>
          <c:y val="7.5973786844751923E-2"/>
          <c:w val="0.75917860331864562"/>
          <c:h val="0.66011560320191731"/>
        </c:manualLayout>
      </c:layout>
      <c:scatterChart>
        <c:scatterStyle val="smoothMarker"/>
        <c:ser>
          <c:idx val="0"/>
          <c:order val="0"/>
          <c:spPr>
            <a:ln w="28575">
              <a:solidFill>
                <a:srgbClr val="000080"/>
              </a:solidFill>
              <a:prstDash val="solid"/>
            </a:ln>
          </c:spPr>
          <c:marker>
            <c:symbol val="none"/>
          </c:marker>
          <c:xVal>
            <c:numRef>
              <c:f>'[3]77К_лобария 8.10.12'!$AL$3:$AL$411</c:f>
              <c:numCache>
                <c:formatCode>General</c:formatCode>
                <c:ptCount val="409"/>
                <c:pt idx="0">
                  <c:v>650.25043360500001</c:v>
                </c:pt>
                <c:pt idx="1">
                  <c:v>650.63127943899997</c:v>
                </c:pt>
                <c:pt idx="2">
                  <c:v>651.07636602100001</c:v>
                </c:pt>
                <c:pt idx="3">
                  <c:v>651.457843730999</c:v>
                </c:pt>
                <c:pt idx="4">
                  <c:v>651.7757827770148</c:v>
                </c:pt>
                <c:pt idx="5">
                  <c:v>652.22009706600033</c:v>
                </c:pt>
                <c:pt idx="6">
                  <c:v>652.85548369999913</c:v>
                </c:pt>
                <c:pt idx="7">
                  <c:v>653.23706672299738</c:v>
                </c:pt>
                <c:pt idx="8">
                  <c:v>653.49178304400004</c:v>
                </c:pt>
                <c:pt idx="9">
                  <c:v>653.61924651700053</c:v>
                </c:pt>
                <c:pt idx="10">
                  <c:v>654.50868249199937</c:v>
                </c:pt>
                <c:pt idx="11">
                  <c:v>654.89058145299998</c:v>
                </c:pt>
                <c:pt idx="12">
                  <c:v>655.14522756600002</c:v>
                </c:pt>
                <c:pt idx="13">
                  <c:v>655.525968086999</c:v>
                </c:pt>
                <c:pt idx="14">
                  <c:v>656.16103878299737</c:v>
                </c:pt>
                <c:pt idx="15">
                  <c:v>656.41459666499998</c:v>
                </c:pt>
                <c:pt idx="16">
                  <c:v>656.79621479099762</c:v>
                </c:pt>
                <c:pt idx="17">
                  <c:v>657.17769250100002</c:v>
                </c:pt>
                <c:pt idx="18">
                  <c:v>658.06712847598669</c:v>
                </c:pt>
                <c:pt idx="19">
                  <c:v>658.44811472699996</c:v>
                </c:pt>
                <c:pt idx="20">
                  <c:v>658.63918707200003</c:v>
                </c:pt>
                <c:pt idx="21">
                  <c:v>659.02077009499999</c:v>
                </c:pt>
                <c:pt idx="22">
                  <c:v>659.71951987099999</c:v>
                </c:pt>
                <c:pt idx="23">
                  <c:v>660.03717808399108</c:v>
                </c:pt>
                <c:pt idx="24">
                  <c:v>660.35494160999997</c:v>
                </c:pt>
                <c:pt idx="25">
                  <c:v>661.05397222000352</c:v>
                </c:pt>
                <c:pt idx="26">
                  <c:v>661.68921843700002</c:v>
                </c:pt>
                <c:pt idx="27">
                  <c:v>662.070204687</c:v>
                </c:pt>
                <c:pt idx="28">
                  <c:v>662.45098031299938</c:v>
                </c:pt>
                <c:pt idx="29">
                  <c:v>662.89582116499901</c:v>
                </c:pt>
                <c:pt idx="30">
                  <c:v>663.02335484700029</c:v>
                </c:pt>
                <c:pt idx="31">
                  <c:v>663.15071300700004</c:v>
                </c:pt>
                <c:pt idx="32">
                  <c:v>663.59576448499786</c:v>
                </c:pt>
                <c:pt idx="33">
                  <c:v>664.16771776799999</c:v>
                </c:pt>
                <c:pt idx="34">
                  <c:v>664.93011152099996</c:v>
                </c:pt>
                <c:pt idx="35">
                  <c:v>665.0575398899897</c:v>
                </c:pt>
                <c:pt idx="36">
                  <c:v>665.82003895499997</c:v>
                </c:pt>
                <c:pt idx="37">
                  <c:v>666.70936961700352</c:v>
                </c:pt>
                <c:pt idx="38">
                  <c:v>666.96387531300002</c:v>
                </c:pt>
                <c:pt idx="39">
                  <c:v>667.59954278099997</c:v>
                </c:pt>
                <c:pt idx="40">
                  <c:v>668.04392727800052</c:v>
                </c:pt>
                <c:pt idx="41">
                  <c:v>668.23401670499936</c:v>
                </c:pt>
                <c:pt idx="42">
                  <c:v>668.55090262399938</c:v>
                </c:pt>
                <c:pt idx="43">
                  <c:v>669.12306653300004</c:v>
                </c:pt>
                <c:pt idx="44">
                  <c:v>669.56822332299737</c:v>
                </c:pt>
                <c:pt idx="45">
                  <c:v>670.20339933200353</c:v>
                </c:pt>
                <c:pt idx="46">
                  <c:v>670.32984478299738</c:v>
                </c:pt>
                <c:pt idx="47">
                  <c:v>670.58350797701019</c:v>
                </c:pt>
                <c:pt idx="48">
                  <c:v>670.90070983499936</c:v>
                </c:pt>
                <c:pt idx="49">
                  <c:v>672.04433556701122</c:v>
                </c:pt>
                <c:pt idx="50">
                  <c:v>672.67940626300879</c:v>
                </c:pt>
                <c:pt idx="51">
                  <c:v>672.74241836299996</c:v>
                </c:pt>
                <c:pt idx="52">
                  <c:v>673.12284294600033</c:v>
                </c:pt>
                <c:pt idx="53">
                  <c:v>673.18571462900354</c:v>
                </c:pt>
                <c:pt idx="54">
                  <c:v>673.37527749199751</c:v>
                </c:pt>
                <c:pt idx="55">
                  <c:v>673.94705525399786</c:v>
                </c:pt>
                <c:pt idx="56">
                  <c:v>674.26453794600354</c:v>
                </c:pt>
                <c:pt idx="57">
                  <c:v>674.58177490800995</c:v>
                </c:pt>
                <c:pt idx="58">
                  <c:v>674.962690949999</c:v>
                </c:pt>
                <c:pt idx="59">
                  <c:v>675.15292079398762</c:v>
                </c:pt>
                <c:pt idx="60">
                  <c:v>675.46994712999913</c:v>
                </c:pt>
                <c:pt idx="61">
                  <c:v>675.46928014999901</c:v>
                </c:pt>
                <c:pt idx="62">
                  <c:v>675.65905363800005</c:v>
                </c:pt>
                <c:pt idx="63">
                  <c:v>675.84896754399938</c:v>
                </c:pt>
                <c:pt idx="64">
                  <c:v>675.84819525099999</c:v>
                </c:pt>
                <c:pt idx="65">
                  <c:v>676.29240422700354</c:v>
                </c:pt>
                <c:pt idx="66">
                  <c:v>676.41888478199996</c:v>
                </c:pt>
                <c:pt idx="67">
                  <c:v>676.60872847900055</c:v>
                </c:pt>
                <c:pt idx="68">
                  <c:v>676.54455793900001</c:v>
                </c:pt>
                <c:pt idx="69">
                  <c:v>676.79811582100001</c:v>
                </c:pt>
                <c:pt idx="70">
                  <c:v>676.92477189700003</c:v>
                </c:pt>
                <c:pt idx="71">
                  <c:v>677.05118224299997</c:v>
                </c:pt>
                <c:pt idx="72">
                  <c:v>677.24102593999999</c:v>
                </c:pt>
                <c:pt idx="73">
                  <c:v>677.36750649498208</c:v>
                </c:pt>
                <c:pt idx="74">
                  <c:v>677.55784165099999</c:v>
                </c:pt>
                <c:pt idx="75">
                  <c:v>677.68439241500005</c:v>
                </c:pt>
                <c:pt idx="76">
                  <c:v>677.68372543400005</c:v>
                </c:pt>
                <c:pt idx="77">
                  <c:v>677.87374465200355</c:v>
                </c:pt>
                <c:pt idx="78">
                  <c:v>678.06327241099996</c:v>
                </c:pt>
                <c:pt idx="79">
                  <c:v>678.18947213200352</c:v>
                </c:pt>
                <c:pt idx="80">
                  <c:v>678.44274917999962</c:v>
                </c:pt>
                <c:pt idx="81">
                  <c:v>678.50544534200003</c:v>
                </c:pt>
                <c:pt idx="82">
                  <c:v>678.69525393499998</c:v>
                </c:pt>
                <c:pt idx="83">
                  <c:v>678.88446575499938</c:v>
                </c:pt>
                <c:pt idx="84">
                  <c:v>679.01070058100004</c:v>
                </c:pt>
                <c:pt idx="85">
                  <c:v>679.39126558099736</c:v>
                </c:pt>
                <c:pt idx="86">
                  <c:v>679.26345106500003</c:v>
                </c:pt>
                <c:pt idx="87">
                  <c:v>679.51707915499912</c:v>
                </c:pt>
                <c:pt idx="88">
                  <c:v>679.57998594200353</c:v>
                </c:pt>
                <c:pt idx="89">
                  <c:v>679.77025089000006</c:v>
                </c:pt>
                <c:pt idx="90">
                  <c:v>679.70625587199936</c:v>
                </c:pt>
                <c:pt idx="91">
                  <c:v>679.70576441200001</c:v>
                </c:pt>
                <c:pt idx="92">
                  <c:v>679.76874140800055</c:v>
                </c:pt>
                <c:pt idx="93">
                  <c:v>680.08587305701064</c:v>
                </c:pt>
                <c:pt idx="94">
                  <c:v>680.08538159800355</c:v>
                </c:pt>
                <c:pt idx="95">
                  <c:v>680.27497956501134</c:v>
                </c:pt>
                <c:pt idx="96">
                  <c:v>680.33760551899786</c:v>
                </c:pt>
                <c:pt idx="97">
                  <c:v>680.46394565600031</c:v>
                </c:pt>
                <c:pt idx="98">
                  <c:v>680.46324357200001</c:v>
                </c:pt>
                <c:pt idx="99">
                  <c:v>680.462014923997</c:v>
                </c:pt>
                <c:pt idx="100">
                  <c:v>680.52464087700002</c:v>
                </c:pt>
                <c:pt idx="101">
                  <c:v>680.7783391750088</c:v>
                </c:pt>
                <c:pt idx="102">
                  <c:v>680.77760198700003</c:v>
                </c:pt>
                <c:pt idx="103">
                  <c:v>680.84082471199736</c:v>
                </c:pt>
                <c:pt idx="104">
                  <c:v>680.96758610099016</c:v>
                </c:pt>
                <c:pt idx="105">
                  <c:v>681.15742979799086</c:v>
                </c:pt>
                <c:pt idx="106">
                  <c:v>681.22030148099998</c:v>
                </c:pt>
                <c:pt idx="107">
                  <c:v>681.41021538598727</c:v>
                </c:pt>
                <c:pt idx="108">
                  <c:v>681.53645021099999</c:v>
                </c:pt>
                <c:pt idx="109">
                  <c:v>681.72653963800053</c:v>
                </c:pt>
                <c:pt idx="110">
                  <c:v>681.85312550499737</c:v>
                </c:pt>
                <c:pt idx="111">
                  <c:v>681.91596208399085</c:v>
                </c:pt>
                <c:pt idx="112">
                  <c:v>681.78832309000029</c:v>
                </c:pt>
                <c:pt idx="113">
                  <c:v>682.04191607499786</c:v>
                </c:pt>
                <c:pt idx="114">
                  <c:v>682.35911793299738</c:v>
                </c:pt>
                <c:pt idx="115">
                  <c:v>682.74073606000354</c:v>
                </c:pt>
                <c:pt idx="116">
                  <c:v>682.86690067699999</c:v>
                </c:pt>
                <c:pt idx="117">
                  <c:v>682.93005319398969</c:v>
                </c:pt>
                <c:pt idx="118">
                  <c:v>682.86595286299701</c:v>
                </c:pt>
                <c:pt idx="119">
                  <c:v>682.92892985799938</c:v>
                </c:pt>
                <c:pt idx="120">
                  <c:v>682.92784162700002</c:v>
                </c:pt>
                <c:pt idx="121">
                  <c:v>683.180521903</c:v>
                </c:pt>
                <c:pt idx="122">
                  <c:v>683.69086725500028</c:v>
                </c:pt>
                <c:pt idx="123">
                  <c:v>683.81650530899913</c:v>
                </c:pt>
                <c:pt idx="124">
                  <c:v>684.45276954899998</c:v>
                </c:pt>
                <c:pt idx="125">
                  <c:v>684.76888317500004</c:v>
                </c:pt>
                <c:pt idx="126">
                  <c:v>684.95865666399936</c:v>
                </c:pt>
                <c:pt idx="127">
                  <c:v>685.08425961299997</c:v>
                </c:pt>
                <c:pt idx="128">
                  <c:v>685.14695577399937</c:v>
                </c:pt>
                <c:pt idx="129">
                  <c:v>685.65554591499938</c:v>
                </c:pt>
                <c:pt idx="130">
                  <c:v>685.78336043100353</c:v>
                </c:pt>
                <c:pt idx="131">
                  <c:v>685.97488913100005</c:v>
                </c:pt>
                <c:pt idx="132">
                  <c:v>686.29468870200003</c:v>
                </c:pt>
                <c:pt idx="133">
                  <c:v>686.80075133900004</c:v>
                </c:pt>
                <c:pt idx="134">
                  <c:v>687.30972762600004</c:v>
                </c:pt>
                <c:pt idx="135">
                  <c:v>687.50139674299999</c:v>
                </c:pt>
                <c:pt idx="136">
                  <c:v>687.94690457599938</c:v>
                </c:pt>
                <c:pt idx="137">
                  <c:v>688.1993742270148</c:v>
                </c:pt>
                <c:pt idx="138">
                  <c:v>688.51597931200001</c:v>
                </c:pt>
                <c:pt idx="139">
                  <c:v>688.64091528099937</c:v>
                </c:pt>
                <c:pt idx="140">
                  <c:v>688.96222433398668</c:v>
                </c:pt>
                <c:pt idx="141">
                  <c:v>689.09063562200004</c:v>
                </c:pt>
                <c:pt idx="142">
                  <c:v>689.21841503300004</c:v>
                </c:pt>
                <c:pt idx="143">
                  <c:v>689.40959269099938</c:v>
                </c:pt>
                <c:pt idx="144">
                  <c:v>689.66427390800004</c:v>
                </c:pt>
                <c:pt idx="145">
                  <c:v>689.53796887399096</c:v>
                </c:pt>
                <c:pt idx="146">
                  <c:v>689.47537802500005</c:v>
                </c:pt>
                <c:pt idx="147">
                  <c:v>689.60333295801433</c:v>
                </c:pt>
                <c:pt idx="148">
                  <c:v>689.60410525100053</c:v>
                </c:pt>
                <c:pt idx="149">
                  <c:v>689.98624994199997</c:v>
                </c:pt>
                <c:pt idx="150">
                  <c:v>690.55732561899936</c:v>
                </c:pt>
                <c:pt idx="151">
                  <c:v>691.06598596900005</c:v>
                </c:pt>
                <c:pt idx="152">
                  <c:v>691.38452178699936</c:v>
                </c:pt>
                <c:pt idx="153">
                  <c:v>691.82771273999936</c:v>
                </c:pt>
                <c:pt idx="154">
                  <c:v>692.39991175299997</c:v>
                </c:pt>
                <c:pt idx="155">
                  <c:v>692.90692220399762</c:v>
                </c:pt>
                <c:pt idx="156">
                  <c:v>693.225458022</c:v>
                </c:pt>
                <c:pt idx="157">
                  <c:v>693.73538212400001</c:v>
                </c:pt>
                <c:pt idx="158">
                  <c:v>693.92684061600005</c:v>
                </c:pt>
                <c:pt idx="159">
                  <c:v>694.30916082799786</c:v>
                </c:pt>
                <c:pt idx="160">
                  <c:v>694.94370496000352</c:v>
                </c:pt>
                <c:pt idx="161">
                  <c:v>695.325779442</c:v>
                </c:pt>
                <c:pt idx="162">
                  <c:v>695.643999323</c:v>
                </c:pt>
                <c:pt idx="163">
                  <c:v>695.89892626900053</c:v>
                </c:pt>
                <c:pt idx="164">
                  <c:v>695.8361247949822</c:v>
                </c:pt>
                <c:pt idx="165">
                  <c:v>695.96383399800004</c:v>
                </c:pt>
                <c:pt idx="166">
                  <c:v>696.7264734800001</c:v>
                </c:pt>
                <c:pt idx="167">
                  <c:v>697.29867249300003</c:v>
                </c:pt>
                <c:pt idx="168">
                  <c:v>697.42655721699998</c:v>
                </c:pt>
                <c:pt idx="169">
                  <c:v>698.06187364300001</c:v>
                </c:pt>
                <c:pt idx="170">
                  <c:v>697.80838596900355</c:v>
                </c:pt>
                <c:pt idx="171">
                  <c:v>698.12678137100352</c:v>
                </c:pt>
                <c:pt idx="172">
                  <c:v>698.63575765900055</c:v>
                </c:pt>
                <c:pt idx="173">
                  <c:v>698.63660015999938</c:v>
                </c:pt>
                <c:pt idx="174">
                  <c:v>698.70112174199937</c:v>
                </c:pt>
                <c:pt idx="175">
                  <c:v>698.701823827</c:v>
                </c:pt>
                <c:pt idx="176">
                  <c:v>699.08354726701134</c:v>
                </c:pt>
                <c:pt idx="177">
                  <c:v>699.71921473399937</c:v>
                </c:pt>
                <c:pt idx="178">
                  <c:v>700.101464738</c:v>
                </c:pt>
                <c:pt idx="179">
                  <c:v>700.10227213499786</c:v>
                </c:pt>
                <c:pt idx="180">
                  <c:v>700.16644267499998</c:v>
                </c:pt>
                <c:pt idx="181">
                  <c:v>700.29394125201145</c:v>
                </c:pt>
                <c:pt idx="182">
                  <c:v>700.67555937900352</c:v>
                </c:pt>
                <c:pt idx="183">
                  <c:v>700.67587531701122</c:v>
                </c:pt>
                <c:pt idx="184">
                  <c:v>701.18457077100879</c:v>
                </c:pt>
                <c:pt idx="185">
                  <c:v>701.24860089399738</c:v>
                </c:pt>
                <c:pt idx="186">
                  <c:v>701.50317679800003</c:v>
                </c:pt>
                <c:pt idx="187">
                  <c:v>702.01145100099939</c:v>
                </c:pt>
                <c:pt idx="188">
                  <c:v>702.45664289598335</c:v>
                </c:pt>
                <c:pt idx="189">
                  <c:v>702.71167515499997</c:v>
                </c:pt>
                <c:pt idx="190">
                  <c:v>702.83945456700053</c:v>
                </c:pt>
                <c:pt idx="191">
                  <c:v>703.03077264100352</c:v>
                </c:pt>
                <c:pt idx="192">
                  <c:v>703.09497828500002</c:v>
                </c:pt>
                <c:pt idx="193">
                  <c:v>703.28619104800055</c:v>
                </c:pt>
                <c:pt idx="194">
                  <c:v>704.04858479999996</c:v>
                </c:pt>
                <c:pt idx="195">
                  <c:v>704.1762588989975</c:v>
                </c:pt>
                <c:pt idx="196">
                  <c:v>704.68548091601065</c:v>
                </c:pt>
                <c:pt idx="197">
                  <c:v>705.38437110900054</c:v>
                </c:pt>
                <c:pt idx="198">
                  <c:v>705.63908743000002</c:v>
                </c:pt>
                <c:pt idx="199">
                  <c:v>705.76658600799999</c:v>
                </c:pt>
                <c:pt idx="200">
                  <c:v>706.59293967400004</c:v>
                </c:pt>
                <c:pt idx="201">
                  <c:v>707.10047668800053</c:v>
                </c:pt>
                <c:pt idx="202">
                  <c:v>707.60920724600032</c:v>
                </c:pt>
                <c:pt idx="203">
                  <c:v>708.11835905500004</c:v>
                </c:pt>
                <c:pt idx="204">
                  <c:v>708.3097473390003</c:v>
                </c:pt>
                <c:pt idx="205">
                  <c:v>709.45354859199938</c:v>
                </c:pt>
                <c:pt idx="206">
                  <c:v>710.08904053900994</c:v>
                </c:pt>
                <c:pt idx="207">
                  <c:v>710.787965837</c:v>
                </c:pt>
                <c:pt idx="208">
                  <c:v>711.55025427600003</c:v>
                </c:pt>
                <c:pt idx="209">
                  <c:v>712.05926566799997</c:v>
                </c:pt>
                <c:pt idx="210">
                  <c:v>712.50319380999997</c:v>
                </c:pt>
                <c:pt idx="211">
                  <c:v>713.07490136400054</c:v>
                </c:pt>
                <c:pt idx="212">
                  <c:v>714.21870261800984</c:v>
                </c:pt>
                <c:pt idx="213">
                  <c:v>714.91699603899997</c:v>
                </c:pt>
                <c:pt idx="214">
                  <c:v>715.36134543199751</c:v>
                </c:pt>
                <c:pt idx="215">
                  <c:v>715.36067845099763</c:v>
                </c:pt>
                <c:pt idx="216">
                  <c:v>715.67672186900029</c:v>
                </c:pt>
                <c:pt idx="217">
                  <c:v>715.995503418</c:v>
                </c:pt>
                <c:pt idx="218">
                  <c:v>716.31400413199913</c:v>
                </c:pt>
                <c:pt idx="219">
                  <c:v>716.37817467200352</c:v>
                </c:pt>
                <c:pt idx="220">
                  <c:v>717.01198161499997</c:v>
                </c:pt>
                <c:pt idx="221">
                  <c:v>717.58400510700005</c:v>
                </c:pt>
                <c:pt idx="222">
                  <c:v>718.34720625699936</c:v>
                </c:pt>
                <c:pt idx="223">
                  <c:v>718.85439222800005</c:v>
                </c:pt>
                <c:pt idx="224">
                  <c:v>718.91691286899936</c:v>
                </c:pt>
                <c:pt idx="225">
                  <c:v>719.36087611499738</c:v>
                </c:pt>
                <c:pt idx="226">
                  <c:v>720.06029287199738</c:v>
                </c:pt>
                <c:pt idx="227">
                  <c:v>720.63175469600003</c:v>
                </c:pt>
                <c:pt idx="228">
                  <c:v>721.13936191800053</c:v>
                </c:pt>
                <c:pt idx="229">
                  <c:v>721.52171723399999</c:v>
                </c:pt>
                <c:pt idx="230">
                  <c:v>722.15584011600004</c:v>
                </c:pt>
                <c:pt idx="231">
                  <c:v>722.600013988</c:v>
                </c:pt>
                <c:pt idx="232">
                  <c:v>722.47209415899999</c:v>
                </c:pt>
                <c:pt idx="233">
                  <c:v>722.91574146800053</c:v>
                </c:pt>
                <c:pt idx="234">
                  <c:v>723.61550926700352</c:v>
                </c:pt>
                <c:pt idx="235">
                  <c:v>724.12185273700004</c:v>
                </c:pt>
                <c:pt idx="236">
                  <c:v>724.69440279200001</c:v>
                </c:pt>
                <c:pt idx="237">
                  <c:v>725.07444122801041</c:v>
                </c:pt>
                <c:pt idx="238">
                  <c:v>725.20095688699996</c:v>
                </c:pt>
                <c:pt idx="239">
                  <c:v>725.20021969799996</c:v>
                </c:pt>
                <c:pt idx="240">
                  <c:v>725.26333711100051</c:v>
                </c:pt>
                <c:pt idx="241">
                  <c:v>726.08898869300003</c:v>
                </c:pt>
                <c:pt idx="242">
                  <c:v>726.85120692399028</c:v>
                </c:pt>
                <c:pt idx="243">
                  <c:v>727.29502975399998</c:v>
                </c:pt>
                <c:pt idx="244">
                  <c:v>727.611599734999</c:v>
                </c:pt>
                <c:pt idx="245">
                  <c:v>728.11903143600352</c:v>
                </c:pt>
                <c:pt idx="246">
                  <c:v>728.05482579299701</c:v>
                </c:pt>
                <c:pt idx="247">
                  <c:v>728.18144676400004</c:v>
                </c:pt>
                <c:pt idx="248">
                  <c:v>728.18074468000054</c:v>
                </c:pt>
                <c:pt idx="249">
                  <c:v>728.68856252800879</c:v>
                </c:pt>
                <c:pt idx="250">
                  <c:v>728.81514839499016</c:v>
                </c:pt>
                <c:pt idx="251">
                  <c:v>728.68736898399936</c:v>
                </c:pt>
                <c:pt idx="252">
                  <c:v>729.258620181997</c:v>
                </c:pt>
                <c:pt idx="253">
                  <c:v>729.38531136200004</c:v>
                </c:pt>
                <c:pt idx="254">
                  <c:v>729.57554120600355</c:v>
                </c:pt>
                <c:pt idx="255">
                  <c:v>729.70219728199936</c:v>
                </c:pt>
                <c:pt idx="256">
                  <c:v>729.95600089298762</c:v>
                </c:pt>
                <c:pt idx="257">
                  <c:v>730.08272717800003</c:v>
                </c:pt>
                <c:pt idx="258">
                  <c:v>730.14584459000002</c:v>
                </c:pt>
                <c:pt idx="259">
                  <c:v>730.52679573700004</c:v>
                </c:pt>
                <c:pt idx="260">
                  <c:v>730.90771177900001</c:v>
                </c:pt>
                <c:pt idx="261">
                  <c:v>730.97058346200004</c:v>
                </c:pt>
                <c:pt idx="262">
                  <c:v>730.97005689899936</c:v>
                </c:pt>
                <c:pt idx="263">
                  <c:v>731.03324452000004</c:v>
                </c:pt>
                <c:pt idx="264">
                  <c:v>731.22336905100053</c:v>
                </c:pt>
                <c:pt idx="265">
                  <c:v>731.22287759100004</c:v>
                </c:pt>
                <c:pt idx="266">
                  <c:v>731.60368832100005</c:v>
                </c:pt>
                <c:pt idx="267">
                  <c:v>731.79360222601065</c:v>
                </c:pt>
                <c:pt idx="268">
                  <c:v>732.42969094499938</c:v>
                </c:pt>
                <c:pt idx="269">
                  <c:v>732.42884844299999</c:v>
                </c:pt>
                <c:pt idx="270">
                  <c:v>732.61851661900005</c:v>
                </c:pt>
                <c:pt idx="271">
                  <c:v>732.74461102800001</c:v>
                </c:pt>
                <c:pt idx="272">
                  <c:v>733.18871469100054</c:v>
                </c:pt>
                <c:pt idx="273">
                  <c:v>733.50696967600004</c:v>
                </c:pt>
                <c:pt idx="274">
                  <c:v>733.88862290700001</c:v>
                </c:pt>
                <c:pt idx="275">
                  <c:v>734.26859113499938</c:v>
                </c:pt>
                <c:pt idx="276">
                  <c:v>734.58502069899998</c:v>
                </c:pt>
                <c:pt idx="277">
                  <c:v>734.58428351000055</c:v>
                </c:pt>
                <c:pt idx="278">
                  <c:v>735.41056696800001</c:v>
                </c:pt>
                <c:pt idx="279">
                  <c:v>735.53697731499938</c:v>
                </c:pt>
                <c:pt idx="280">
                  <c:v>736.04567276900002</c:v>
                </c:pt>
                <c:pt idx="281">
                  <c:v>736.29866898199998</c:v>
                </c:pt>
                <c:pt idx="282">
                  <c:v>736.29803710600879</c:v>
                </c:pt>
                <c:pt idx="283">
                  <c:v>736.86967445099936</c:v>
                </c:pt>
                <c:pt idx="284">
                  <c:v>737.31458551200001</c:v>
                </c:pt>
                <c:pt idx="285">
                  <c:v>737.6311554939897</c:v>
                </c:pt>
                <c:pt idx="286">
                  <c:v>737.82092898199062</c:v>
                </c:pt>
                <c:pt idx="287">
                  <c:v>738.07332842400001</c:v>
                </c:pt>
                <c:pt idx="288">
                  <c:v>738.51911709099738</c:v>
                </c:pt>
                <c:pt idx="289">
                  <c:v>739.59853718000011</c:v>
                </c:pt>
                <c:pt idx="290">
                  <c:v>739.85177912299901</c:v>
                </c:pt>
                <c:pt idx="291">
                  <c:v>740.234099335</c:v>
                </c:pt>
                <c:pt idx="292">
                  <c:v>740.48948263700879</c:v>
                </c:pt>
                <c:pt idx="293">
                  <c:v>741.25219232699999</c:v>
                </c:pt>
                <c:pt idx="294">
                  <c:v>741.31478317600033</c:v>
                </c:pt>
                <c:pt idx="295">
                  <c:v>741.82253081499005</c:v>
                </c:pt>
                <c:pt idx="296">
                  <c:v>742.20407873400029</c:v>
                </c:pt>
                <c:pt idx="297">
                  <c:v>742.45763661599108</c:v>
                </c:pt>
                <c:pt idx="298">
                  <c:v>742.96601613099108</c:v>
                </c:pt>
                <c:pt idx="299">
                  <c:v>743.28188402800879</c:v>
                </c:pt>
                <c:pt idx="300">
                  <c:v>743.47106074499936</c:v>
                </c:pt>
                <c:pt idx="301">
                  <c:v>744.29874837201214</c:v>
                </c:pt>
                <c:pt idx="302">
                  <c:v>744.10908019600004</c:v>
                </c:pt>
                <c:pt idx="303">
                  <c:v>744.36397203900003</c:v>
                </c:pt>
                <c:pt idx="304">
                  <c:v>744.36474433199999</c:v>
                </c:pt>
                <c:pt idx="305">
                  <c:v>744.74706454299996</c:v>
                </c:pt>
                <c:pt idx="306">
                  <c:v>745.1909926860003</c:v>
                </c:pt>
                <c:pt idx="307">
                  <c:v>745.57429581600002</c:v>
                </c:pt>
                <c:pt idx="308">
                  <c:v>746.20936651200054</c:v>
                </c:pt>
                <c:pt idx="309">
                  <c:v>746.59144099399998</c:v>
                </c:pt>
                <c:pt idx="310">
                  <c:v>747.03673820100005</c:v>
                </c:pt>
                <c:pt idx="311">
                  <c:v>747.03747538999937</c:v>
                </c:pt>
                <c:pt idx="312">
                  <c:v>747.35569526999996</c:v>
                </c:pt>
                <c:pt idx="313">
                  <c:v>747.61037648800004</c:v>
                </c:pt>
                <c:pt idx="314">
                  <c:v>747.73815589899937</c:v>
                </c:pt>
                <c:pt idx="315">
                  <c:v>747.73850694100054</c:v>
                </c:pt>
                <c:pt idx="316">
                  <c:v>747.86590020599738</c:v>
                </c:pt>
                <c:pt idx="317">
                  <c:v>748.18387435701584</c:v>
                </c:pt>
                <c:pt idx="318">
                  <c:v>748.565387171</c:v>
                </c:pt>
                <c:pt idx="319">
                  <c:v>748.94711061099736</c:v>
                </c:pt>
                <c:pt idx="320">
                  <c:v>749.26536559600004</c:v>
                </c:pt>
                <c:pt idx="321">
                  <c:v>749.96327286999997</c:v>
                </c:pt>
                <c:pt idx="322">
                  <c:v>750.40878070300005</c:v>
                </c:pt>
                <c:pt idx="323">
                  <c:v>750.66374275400005</c:v>
                </c:pt>
                <c:pt idx="324">
                  <c:v>750.85534166299999</c:v>
                </c:pt>
                <c:pt idx="325">
                  <c:v>750.98322638699938</c:v>
                </c:pt>
                <c:pt idx="326">
                  <c:v>751.23822354200001</c:v>
                </c:pt>
                <c:pt idx="327">
                  <c:v>751.23906604399997</c:v>
                </c:pt>
                <c:pt idx="328">
                  <c:v>751.49413340700005</c:v>
                </c:pt>
                <c:pt idx="329">
                  <c:v>752.12885306100054</c:v>
                </c:pt>
                <c:pt idx="330">
                  <c:v>752.63772403600001</c:v>
                </c:pt>
                <c:pt idx="331">
                  <c:v>752.82949846600002</c:v>
                </c:pt>
                <c:pt idx="332">
                  <c:v>752.83034096700055</c:v>
                </c:pt>
                <c:pt idx="333">
                  <c:v>753.08537322701341</c:v>
                </c:pt>
                <c:pt idx="334">
                  <c:v>753.086110416</c:v>
                </c:pt>
                <c:pt idx="335">
                  <c:v>753.40411967099999</c:v>
                </c:pt>
                <c:pt idx="336">
                  <c:v>753.53137251900353</c:v>
                </c:pt>
                <c:pt idx="337">
                  <c:v>754.29418752200354</c:v>
                </c:pt>
                <c:pt idx="338">
                  <c:v>754.61275844499937</c:v>
                </c:pt>
                <c:pt idx="339">
                  <c:v>754.74081868999997</c:v>
                </c:pt>
                <c:pt idx="340">
                  <c:v>754.93241759899786</c:v>
                </c:pt>
                <c:pt idx="341">
                  <c:v>755.50468681999996</c:v>
                </c:pt>
                <c:pt idx="342">
                  <c:v>755.75943824600063</c:v>
                </c:pt>
                <c:pt idx="343">
                  <c:v>755.82357368099997</c:v>
                </c:pt>
                <c:pt idx="344">
                  <c:v>755.88767401199937</c:v>
                </c:pt>
                <c:pt idx="345">
                  <c:v>756.46004854600005</c:v>
                </c:pt>
                <c:pt idx="346">
                  <c:v>756.71479997200879</c:v>
                </c:pt>
                <c:pt idx="347">
                  <c:v>756.84243896700002</c:v>
                </c:pt>
                <c:pt idx="348">
                  <c:v>756.90629356800002</c:v>
                </c:pt>
                <c:pt idx="349">
                  <c:v>757.732541922</c:v>
                </c:pt>
                <c:pt idx="350">
                  <c:v>757.73313869399999</c:v>
                </c:pt>
                <c:pt idx="351">
                  <c:v>758.05153409599086</c:v>
                </c:pt>
                <c:pt idx="352">
                  <c:v>758.17931350701122</c:v>
                </c:pt>
                <c:pt idx="353">
                  <c:v>758.433889411</c:v>
                </c:pt>
                <c:pt idx="354">
                  <c:v>758.68860573300003</c:v>
                </c:pt>
                <c:pt idx="355">
                  <c:v>758.81635003999997</c:v>
                </c:pt>
                <c:pt idx="356">
                  <c:v>759.13474544200005</c:v>
                </c:pt>
                <c:pt idx="357">
                  <c:v>759.45296532199086</c:v>
                </c:pt>
                <c:pt idx="358">
                  <c:v>759.45352698999739</c:v>
                </c:pt>
                <c:pt idx="359">
                  <c:v>759.96243306899999</c:v>
                </c:pt>
                <c:pt idx="360">
                  <c:v>760.21732491199998</c:v>
                </c:pt>
                <c:pt idx="361">
                  <c:v>760.7260905740003</c:v>
                </c:pt>
                <c:pt idx="362">
                  <c:v>760.98112283299736</c:v>
                </c:pt>
                <c:pt idx="363">
                  <c:v>761.10914797400005</c:v>
                </c:pt>
                <c:pt idx="364">
                  <c:v>761.55465580699786</c:v>
                </c:pt>
                <c:pt idx="365">
                  <c:v>762.19053390000033</c:v>
                </c:pt>
                <c:pt idx="366">
                  <c:v>762.44542574299737</c:v>
                </c:pt>
                <c:pt idx="367">
                  <c:v>762.76375093600063</c:v>
                </c:pt>
                <c:pt idx="368">
                  <c:v>763.65357305700354</c:v>
                </c:pt>
                <c:pt idx="369">
                  <c:v>763.78117694800994</c:v>
                </c:pt>
                <c:pt idx="370">
                  <c:v>764.28987240200354</c:v>
                </c:pt>
                <c:pt idx="371">
                  <c:v>764.8619661019867</c:v>
                </c:pt>
                <c:pt idx="372">
                  <c:v>764.98953488799998</c:v>
                </c:pt>
                <c:pt idx="373">
                  <c:v>765.37125832699996</c:v>
                </c:pt>
                <c:pt idx="374">
                  <c:v>765.68951331200003</c:v>
                </c:pt>
                <c:pt idx="375">
                  <c:v>766.00790871399738</c:v>
                </c:pt>
                <c:pt idx="376">
                  <c:v>766.07207925300054</c:v>
                </c:pt>
                <c:pt idx="377">
                  <c:v>766.13614447999987</c:v>
                </c:pt>
                <c:pt idx="378">
                  <c:v>766.83528040299097</c:v>
                </c:pt>
                <c:pt idx="379">
                  <c:v>767.08971589099997</c:v>
                </c:pt>
                <c:pt idx="380">
                  <c:v>767.78864118800004</c:v>
                </c:pt>
                <c:pt idx="381">
                  <c:v>768.04318198800001</c:v>
                </c:pt>
                <c:pt idx="382">
                  <c:v>768.61555652200002</c:v>
                </c:pt>
                <c:pt idx="383">
                  <c:v>768.80680438899913</c:v>
                </c:pt>
                <c:pt idx="384">
                  <c:v>769.12484874800055</c:v>
                </c:pt>
                <c:pt idx="385">
                  <c:v>769.31599130199936</c:v>
                </c:pt>
                <c:pt idx="386">
                  <c:v>770.20574321500055</c:v>
                </c:pt>
                <c:pt idx="387">
                  <c:v>770.26987865000353</c:v>
                </c:pt>
                <c:pt idx="388">
                  <c:v>770.71507054500353</c:v>
                </c:pt>
                <c:pt idx="389">
                  <c:v>771.540862543</c:v>
                </c:pt>
                <c:pt idx="390">
                  <c:v>771.98493110300001</c:v>
                </c:pt>
                <c:pt idx="391">
                  <c:v>772.43050914399737</c:v>
                </c:pt>
                <c:pt idx="392">
                  <c:v>772.68519036100054</c:v>
                </c:pt>
                <c:pt idx="393">
                  <c:v>773.0669489049975</c:v>
                </c:pt>
                <c:pt idx="394">
                  <c:v>774.2103991160003</c:v>
                </c:pt>
                <c:pt idx="395">
                  <c:v>774.84606658398866</c:v>
                </c:pt>
                <c:pt idx="396">
                  <c:v>774.97384599600355</c:v>
                </c:pt>
                <c:pt idx="397">
                  <c:v>775.10130946900028</c:v>
                </c:pt>
                <c:pt idx="398">
                  <c:v>775.92755782298889</c:v>
                </c:pt>
                <c:pt idx="399">
                  <c:v>776.56315508199737</c:v>
                </c:pt>
                <c:pt idx="400">
                  <c:v>777.19857682000054</c:v>
                </c:pt>
                <c:pt idx="401">
                  <c:v>777.32505737499901</c:v>
                </c:pt>
                <c:pt idx="402">
                  <c:v>777.64239965000002</c:v>
                </c:pt>
                <c:pt idx="403">
                  <c:v>777.95960150799999</c:v>
                </c:pt>
                <c:pt idx="404">
                  <c:v>778.34027181999738</c:v>
                </c:pt>
                <c:pt idx="405">
                  <c:v>778.97576376700351</c:v>
                </c:pt>
                <c:pt idx="406">
                  <c:v>779.48372203200029</c:v>
                </c:pt>
                <c:pt idx="407">
                  <c:v>779.86428703199738</c:v>
                </c:pt>
                <c:pt idx="408">
                  <c:v>780.117844913</c:v>
                </c:pt>
              </c:numCache>
            </c:numRef>
          </c:xVal>
          <c:yVal>
            <c:numRef>
              <c:f>'[3]77К_лобария 8.10.12'!$AM$3:$AM$411</c:f>
              <c:numCache>
                <c:formatCode>General</c:formatCode>
                <c:ptCount val="409"/>
                <c:pt idx="0">
                  <c:v>2.9280576530299998</c:v>
                </c:pt>
                <c:pt idx="1">
                  <c:v>3.2316822731999997</c:v>
                </c:pt>
                <c:pt idx="2">
                  <c:v>2.98277975307</c:v>
                </c:pt>
                <c:pt idx="3">
                  <c:v>2.7891664013600002</c:v>
                </c:pt>
                <c:pt idx="4">
                  <c:v>2.5955935545400002</c:v>
                </c:pt>
                <c:pt idx="5">
                  <c:v>2.9544263333599967</c:v>
                </c:pt>
                <c:pt idx="6">
                  <c:v>2.95402128451</c:v>
                </c:pt>
                <c:pt idx="7">
                  <c:v>2.6775349374900212</c:v>
                </c:pt>
                <c:pt idx="8">
                  <c:v>2.2353836096199999</c:v>
                </c:pt>
                <c:pt idx="9">
                  <c:v>1.9314349503699844</c:v>
                </c:pt>
                <c:pt idx="10">
                  <c:v>2.0137408772900001</c:v>
                </c:pt>
                <c:pt idx="11">
                  <c:v>1.4886355443300001</c:v>
                </c:pt>
                <c:pt idx="12">
                  <c:v>1.1017328799999999</c:v>
                </c:pt>
                <c:pt idx="13">
                  <c:v>1.4882304954799832</c:v>
                </c:pt>
                <c:pt idx="14">
                  <c:v>1.7364444325599853</c:v>
                </c:pt>
                <c:pt idx="15">
                  <c:v>2.20589605312</c:v>
                </c:pt>
                <c:pt idx="16">
                  <c:v>1.9017853743300006</c:v>
                </c:pt>
                <c:pt idx="17">
                  <c:v>1.7081720226300001</c:v>
                </c:pt>
                <c:pt idx="18">
                  <c:v>1.7904779495500167</c:v>
                </c:pt>
                <c:pt idx="19">
                  <c:v>1.9836052426299864</c:v>
                </c:pt>
                <c:pt idx="20">
                  <c:v>1.6243674149500167</c:v>
                </c:pt>
                <c:pt idx="21">
                  <c:v>1.34788106794</c:v>
                </c:pt>
                <c:pt idx="22">
                  <c:v>1.4855571730500001</c:v>
                </c:pt>
                <c:pt idx="23">
                  <c:v>1.51297898039</c:v>
                </c:pt>
                <c:pt idx="24">
                  <c:v>1.4575277924299694</c:v>
                </c:pt>
                <c:pt idx="25">
                  <c:v>1.3742092433799864</c:v>
                </c:pt>
                <c:pt idx="26">
                  <c:v>1.4843015216100126</c:v>
                </c:pt>
                <c:pt idx="27">
                  <c:v>1.67742881469</c:v>
                </c:pt>
                <c:pt idx="28">
                  <c:v>2.0363020983999998</c:v>
                </c:pt>
                <c:pt idx="29">
                  <c:v>1.9807699006600001</c:v>
                </c:pt>
                <c:pt idx="30">
                  <c:v>1.6215725778700001</c:v>
                </c:pt>
                <c:pt idx="31">
                  <c:v>1.4004969139299841</c:v>
                </c:pt>
                <c:pt idx="32">
                  <c:v>1.1792187255700126</c:v>
                </c:pt>
                <c:pt idx="33">
                  <c:v>1.09598118629</c:v>
                </c:pt>
                <c:pt idx="34">
                  <c:v>1.15074379121</c:v>
                </c:pt>
                <c:pt idx="35">
                  <c:v>0.87441946373199997</c:v>
                </c:pt>
                <c:pt idx="36">
                  <c:v>0.84630907333700733</c:v>
                </c:pt>
                <c:pt idx="37">
                  <c:v>1.01148799557</c:v>
                </c:pt>
                <c:pt idx="38">
                  <c:v>0.73508265831900632</c:v>
                </c:pt>
                <c:pt idx="39">
                  <c:v>0.51368295530099872</c:v>
                </c:pt>
                <c:pt idx="40">
                  <c:v>0.81726707058100001</c:v>
                </c:pt>
                <c:pt idx="41">
                  <c:v>1.23151053249</c:v>
                </c:pt>
                <c:pt idx="42">
                  <c:v>1.8666676387800001</c:v>
                </c:pt>
                <c:pt idx="43">
                  <c:v>1.61768410888</c:v>
                </c:pt>
                <c:pt idx="44">
                  <c:v>1.3135329252100001</c:v>
                </c:pt>
                <c:pt idx="45">
                  <c:v>1.4788738669800001</c:v>
                </c:pt>
                <c:pt idx="46">
                  <c:v>1.9760308290800244</c:v>
                </c:pt>
                <c:pt idx="47">
                  <c:v>2.3626094543299967</c:v>
                </c:pt>
                <c:pt idx="48">
                  <c:v>2.7491475746900012</c:v>
                </c:pt>
                <c:pt idx="49">
                  <c:v>2.8036671502899999</c:v>
                </c:pt>
                <c:pt idx="50">
                  <c:v>3.05188108738</c:v>
                </c:pt>
                <c:pt idx="51">
                  <c:v>3.4662055590499987</c:v>
                </c:pt>
                <c:pt idx="52">
                  <c:v>4.1013221604700014</c:v>
                </c:pt>
                <c:pt idx="53">
                  <c:v>4.62614395921997</c:v>
                </c:pt>
                <c:pt idx="54">
                  <c:v>5.4547523976900001</c:v>
                </c:pt>
                <c:pt idx="55">
                  <c:v>5.5096365172599846</c:v>
                </c:pt>
                <c:pt idx="56">
                  <c:v>5.6751799834600014</c:v>
                </c:pt>
                <c:pt idx="57">
                  <c:v>6.0340937720500003</c:v>
                </c:pt>
                <c:pt idx="58">
                  <c:v>6.2824697286700024</c:v>
                </c:pt>
                <c:pt idx="59">
                  <c:v>6.5862158634999846</c:v>
                </c:pt>
                <c:pt idx="60">
                  <c:v>7.1108756427099298</c:v>
                </c:pt>
                <c:pt idx="61">
                  <c:v>7.6357379463499271</c:v>
                </c:pt>
                <c:pt idx="62">
                  <c:v>8.2986003941900002</c:v>
                </c:pt>
                <c:pt idx="63">
                  <c:v>8.8509655149500048</c:v>
                </c:pt>
                <c:pt idx="64">
                  <c:v>9.4587008139100028</c:v>
                </c:pt>
                <c:pt idx="65">
                  <c:v>9.9004065880401484</c:v>
                </c:pt>
                <c:pt idx="66">
                  <c:v>10.369939218400265</c:v>
                </c:pt>
                <c:pt idx="67">
                  <c:v>10.977553002700002</c:v>
                </c:pt>
                <c:pt idx="68">
                  <c:v>11.474831479400002</c:v>
                </c:pt>
                <c:pt idx="69">
                  <c:v>11.944283099999998</c:v>
                </c:pt>
                <c:pt idx="70">
                  <c:v>12.275694071500125</c:v>
                </c:pt>
                <c:pt idx="71">
                  <c:v>12.800475365300002</c:v>
                </c:pt>
                <c:pt idx="72">
                  <c:v>13.4080891496</c:v>
                </c:pt>
                <c:pt idx="73">
                  <c:v>13.877621779999998</c:v>
                </c:pt>
                <c:pt idx="74">
                  <c:v>14.098494919500125</c:v>
                </c:pt>
                <c:pt idx="75">
                  <c:v>14.5127788863</c:v>
                </c:pt>
                <c:pt idx="76">
                  <c:v>15.037641189899999</c:v>
                </c:pt>
                <c:pt idx="77">
                  <c:v>15.507133315300004</c:v>
                </c:pt>
                <c:pt idx="78">
                  <c:v>16.363366085599971</c:v>
                </c:pt>
                <c:pt idx="79">
                  <c:v>17.053893370099999</c:v>
                </c:pt>
                <c:pt idx="80">
                  <c:v>17.744339644799691</c:v>
                </c:pt>
                <c:pt idx="81">
                  <c:v>18.407283102400001</c:v>
                </c:pt>
                <c:pt idx="82">
                  <c:v>19.042521218499978</c:v>
                </c:pt>
                <c:pt idx="83">
                  <c:v>20.147372974699987</c:v>
                </c:pt>
                <c:pt idx="84">
                  <c:v>20.810275927400337</c:v>
                </c:pt>
                <c:pt idx="85">
                  <c:v>21.334895201700149</c:v>
                </c:pt>
                <c:pt idx="86">
                  <c:v>21.915087178699999</c:v>
                </c:pt>
                <c:pt idx="87">
                  <c:v>22.329290135699999</c:v>
                </c:pt>
                <c:pt idx="88">
                  <c:v>22.826487602699999</c:v>
                </c:pt>
                <c:pt idx="89">
                  <c:v>23.102609405699987</c:v>
                </c:pt>
                <c:pt idx="90">
                  <c:v>23.461766223599984</c:v>
                </c:pt>
                <c:pt idx="91">
                  <c:v>23.848506868399749</c:v>
                </c:pt>
                <c:pt idx="92">
                  <c:v>24.290455671899988</c:v>
                </c:pt>
                <c:pt idx="93">
                  <c:v>24.732242455799984</c:v>
                </c:pt>
                <c:pt idx="94">
                  <c:v>25.118983100600261</c:v>
                </c:pt>
                <c:pt idx="95">
                  <c:v>25.91996720720001</c:v>
                </c:pt>
                <c:pt idx="96">
                  <c:v>26.63815932840015</c:v>
                </c:pt>
                <c:pt idx="97">
                  <c:v>27.218189285799749</c:v>
                </c:pt>
                <c:pt idx="98">
                  <c:v>27.770675921200009</c:v>
                </c:pt>
                <c:pt idx="99">
                  <c:v>28.737527533199984</c:v>
                </c:pt>
                <c:pt idx="100">
                  <c:v>29.455719654299731</c:v>
                </c:pt>
                <c:pt idx="101">
                  <c:v>29.81467394780001</c:v>
                </c:pt>
                <c:pt idx="102">
                  <c:v>30.39478491500001</c:v>
                </c:pt>
                <c:pt idx="103">
                  <c:v>30.6433633961</c:v>
                </c:pt>
                <c:pt idx="104">
                  <c:v>30.891901372200049</c:v>
                </c:pt>
                <c:pt idx="105">
                  <c:v>31.499515156499999</c:v>
                </c:pt>
                <c:pt idx="106">
                  <c:v>32.024336955300001</c:v>
                </c:pt>
                <c:pt idx="107">
                  <c:v>32.576702076000011</c:v>
                </c:pt>
                <c:pt idx="108">
                  <c:v>33.239605028800113</c:v>
                </c:pt>
                <c:pt idx="109">
                  <c:v>33.653848490699772</c:v>
                </c:pt>
                <c:pt idx="110">
                  <c:v>34.040508125700001</c:v>
                </c:pt>
                <c:pt idx="111">
                  <c:v>34.592954256200002</c:v>
                </c:pt>
                <c:pt idx="112">
                  <c:v>35.035024574299996</c:v>
                </c:pt>
                <c:pt idx="113">
                  <c:v>35.476851863099974</c:v>
                </c:pt>
                <c:pt idx="114">
                  <c:v>35.863389983499999</c:v>
                </c:pt>
                <c:pt idx="115">
                  <c:v>35.559279304699999</c:v>
                </c:pt>
                <c:pt idx="116">
                  <c:v>36.277430920900464</c:v>
                </c:pt>
                <c:pt idx="117">
                  <c:v>36.581258065499973</c:v>
                </c:pt>
                <c:pt idx="118">
                  <c:v>37.023287878799998</c:v>
                </c:pt>
                <c:pt idx="119">
                  <c:v>37.4652366822</c:v>
                </c:pt>
                <c:pt idx="120">
                  <c:v>38.321590967100001</c:v>
                </c:pt>
                <c:pt idx="121">
                  <c:v>39.481650881899974</c:v>
                </c:pt>
                <c:pt idx="122">
                  <c:v>37.879115600100263</c:v>
                </c:pt>
                <c:pt idx="123">
                  <c:v>39.011632193000004</c:v>
                </c:pt>
                <c:pt idx="124">
                  <c:v>38.320618849800013</c:v>
                </c:pt>
                <c:pt idx="125">
                  <c:v>39.563511255100003</c:v>
                </c:pt>
                <c:pt idx="126">
                  <c:v>40.226373702900638</c:v>
                </c:pt>
                <c:pt idx="127">
                  <c:v>41.386514627499999</c:v>
                </c:pt>
                <c:pt idx="128">
                  <c:v>42.049458085099999</c:v>
                </c:pt>
                <c:pt idx="129">
                  <c:v>41.828139391900471</c:v>
                </c:pt>
                <c:pt idx="130">
                  <c:v>41.247947414899997</c:v>
                </c:pt>
                <c:pt idx="131">
                  <c:v>40.529593274200003</c:v>
                </c:pt>
                <c:pt idx="132">
                  <c:v>38.871930843600005</c:v>
                </c:pt>
                <c:pt idx="133">
                  <c:v>40.6395640378</c:v>
                </c:pt>
                <c:pt idx="134">
                  <c:v>40.114377695099996</c:v>
                </c:pt>
                <c:pt idx="135">
                  <c:v>39.285526227300011</c:v>
                </c:pt>
                <c:pt idx="136">
                  <c:v>38.705131725900493</c:v>
                </c:pt>
                <c:pt idx="137">
                  <c:v>40.0309376314</c:v>
                </c:pt>
                <c:pt idx="138">
                  <c:v>40.887089391899423</c:v>
                </c:pt>
                <c:pt idx="139">
                  <c:v>42.572092620100413</c:v>
                </c:pt>
                <c:pt idx="140">
                  <c:v>39.726583923300012</c:v>
                </c:pt>
                <c:pt idx="141">
                  <c:v>38.676778306200013</c:v>
                </c:pt>
                <c:pt idx="142">
                  <c:v>38.124210661000006</c:v>
                </c:pt>
                <c:pt idx="143">
                  <c:v>37.682099838100363</c:v>
                </c:pt>
                <c:pt idx="144">
                  <c:v>37.267572842000746</c:v>
                </c:pt>
                <c:pt idx="145">
                  <c:v>36.659918552800001</c:v>
                </c:pt>
                <c:pt idx="146">
                  <c:v>35.914102099899999</c:v>
                </c:pt>
                <c:pt idx="147">
                  <c:v>35.223412795800442</c:v>
                </c:pt>
                <c:pt idx="148">
                  <c:v>34.615677496899998</c:v>
                </c:pt>
                <c:pt idx="149">
                  <c:v>33.897201841499999</c:v>
                </c:pt>
                <c:pt idx="150">
                  <c:v>34.504572596500012</c:v>
                </c:pt>
                <c:pt idx="151">
                  <c:v>34.228005239700522</c:v>
                </c:pt>
                <c:pt idx="152">
                  <c:v>33.564818752800001</c:v>
                </c:pt>
                <c:pt idx="153">
                  <c:v>34.807630148299999</c:v>
                </c:pt>
                <c:pt idx="154">
                  <c:v>34.531022286600006</c:v>
                </c:pt>
                <c:pt idx="155">
                  <c:v>35.552798523</c:v>
                </c:pt>
                <c:pt idx="156">
                  <c:v>34.889612036100011</c:v>
                </c:pt>
                <c:pt idx="157">
                  <c:v>33.6185687356</c:v>
                </c:pt>
                <c:pt idx="158">
                  <c:v>32.955463258399973</c:v>
                </c:pt>
                <c:pt idx="159">
                  <c:v>32.098865944200163</c:v>
                </c:pt>
                <c:pt idx="160">
                  <c:v>32.761444857899995</c:v>
                </c:pt>
                <c:pt idx="161">
                  <c:v>32.098217866100313</c:v>
                </c:pt>
                <c:pt idx="162">
                  <c:v>31.6836503651</c:v>
                </c:pt>
                <c:pt idx="163">
                  <c:v>31.075753046599882</c:v>
                </c:pt>
                <c:pt idx="164">
                  <c:v>30.495682584299601</c:v>
                </c:pt>
                <c:pt idx="165">
                  <c:v>29.998363602599749</c:v>
                </c:pt>
                <c:pt idx="166">
                  <c:v>29.859755885199988</c:v>
                </c:pt>
                <c:pt idx="167">
                  <c:v>29.583148023499987</c:v>
                </c:pt>
                <c:pt idx="168">
                  <c:v>28.947707382999717</c:v>
                </c:pt>
                <c:pt idx="169">
                  <c:v>29.002550997699988</c:v>
                </c:pt>
                <c:pt idx="170">
                  <c:v>28.477850713600311</c:v>
                </c:pt>
                <c:pt idx="171">
                  <c:v>27.925161553699986</c:v>
                </c:pt>
                <c:pt idx="172">
                  <c:v>27.39997521100025</c:v>
                </c:pt>
                <c:pt idx="173">
                  <c:v>26.736991248500001</c:v>
                </c:pt>
                <c:pt idx="174">
                  <c:v>25.963469454099986</c:v>
                </c:pt>
                <c:pt idx="175">
                  <c:v>25.410982818600001</c:v>
                </c:pt>
                <c:pt idx="176">
                  <c:v>25.023999144499999</c:v>
                </c:pt>
                <c:pt idx="177">
                  <c:v>24.802599441499986</c:v>
                </c:pt>
                <c:pt idx="178">
                  <c:v>24.001250790900031</c:v>
                </c:pt>
                <c:pt idx="179">
                  <c:v>23.365891160100031</c:v>
                </c:pt>
                <c:pt idx="180">
                  <c:v>22.868612683399583</c:v>
                </c:pt>
                <c:pt idx="181">
                  <c:v>22.5370396924</c:v>
                </c:pt>
                <c:pt idx="182">
                  <c:v>22.2329290136</c:v>
                </c:pt>
                <c:pt idx="183">
                  <c:v>21.984310027599982</c:v>
                </c:pt>
                <c:pt idx="184">
                  <c:v>21.680118339099991</c:v>
                </c:pt>
                <c:pt idx="185">
                  <c:v>21.293337189399882</c:v>
                </c:pt>
                <c:pt idx="186">
                  <c:v>20.961683188599782</c:v>
                </c:pt>
                <c:pt idx="187">
                  <c:v>20.988983481299986</c:v>
                </c:pt>
                <c:pt idx="188">
                  <c:v>20.657207965900049</c:v>
                </c:pt>
                <c:pt idx="189">
                  <c:v>19.966437651999669</c:v>
                </c:pt>
                <c:pt idx="190">
                  <c:v>19.413870006900019</c:v>
                </c:pt>
                <c:pt idx="191">
                  <c:v>18.861261856800009</c:v>
                </c:pt>
                <c:pt idx="192">
                  <c:v>18.3363590483</c:v>
                </c:pt>
                <c:pt idx="193">
                  <c:v>17.866623893499771</c:v>
                </c:pt>
                <c:pt idx="194">
                  <c:v>17.9213864984</c:v>
                </c:pt>
                <c:pt idx="195">
                  <c:v>17.451691848599982</c:v>
                </c:pt>
                <c:pt idx="196">
                  <c:v>16.733135183400019</c:v>
                </c:pt>
                <c:pt idx="197">
                  <c:v>16.760313961499982</c:v>
                </c:pt>
                <c:pt idx="198">
                  <c:v>16.3181626336</c:v>
                </c:pt>
                <c:pt idx="199">
                  <c:v>15.986589642600125</c:v>
                </c:pt>
                <c:pt idx="200">
                  <c:v>15.709819761399999</c:v>
                </c:pt>
                <c:pt idx="201">
                  <c:v>16.317231021200261</c:v>
                </c:pt>
                <c:pt idx="202">
                  <c:v>15.985415000900035</c:v>
                </c:pt>
                <c:pt idx="203">
                  <c:v>15.322106999300148</c:v>
                </c:pt>
                <c:pt idx="204">
                  <c:v>14.714250185699948</c:v>
                </c:pt>
                <c:pt idx="205">
                  <c:v>14.630648102499999</c:v>
                </c:pt>
                <c:pt idx="206">
                  <c:v>14.547370058299999</c:v>
                </c:pt>
                <c:pt idx="207">
                  <c:v>14.5469245046</c:v>
                </c:pt>
                <c:pt idx="208">
                  <c:v>14.684560104799999</c:v>
                </c:pt>
                <c:pt idx="209">
                  <c:v>14.131749430299999</c:v>
                </c:pt>
                <c:pt idx="210">
                  <c:v>14.794449858600125</c:v>
                </c:pt>
                <c:pt idx="211">
                  <c:v>14.904582641700015</c:v>
                </c:pt>
                <c:pt idx="212">
                  <c:v>14.820980558500136</c:v>
                </c:pt>
                <c:pt idx="213">
                  <c:v>15.317772976600002</c:v>
                </c:pt>
                <c:pt idx="214">
                  <c:v>15.648981423599849</c:v>
                </c:pt>
                <c:pt idx="215">
                  <c:v>16.173843727300049</c:v>
                </c:pt>
                <c:pt idx="216">
                  <c:v>17.471984796100031</c:v>
                </c:pt>
                <c:pt idx="217">
                  <c:v>16.6154279868</c:v>
                </c:pt>
                <c:pt idx="218">
                  <c:v>15.979865831600035</c:v>
                </c:pt>
                <c:pt idx="219">
                  <c:v>15.482587354900188</c:v>
                </c:pt>
                <c:pt idx="220">
                  <c:v>16.725277235699782</c:v>
                </c:pt>
                <c:pt idx="221">
                  <c:v>16.586791032899882</c:v>
                </c:pt>
                <c:pt idx="222">
                  <c:v>16.0061940071</c:v>
                </c:pt>
                <c:pt idx="223">
                  <c:v>16.889848584599971</c:v>
                </c:pt>
                <c:pt idx="224">
                  <c:v>17.690913701100001</c:v>
                </c:pt>
                <c:pt idx="225">
                  <c:v>18.325989797599988</c:v>
                </c:pt>
                <c:pt idx="226">
                  <c:v>17.938803599099991</c:v>
                </c:pt>
                <c:pt idx="227">
                  <c:v>18.242306704599709</c:v>
                </c:pt>
                <c:pt idx="228">
                  <c:v>18.794469300899987</c:v>
                </c:pt>
                <c:pt idx="229">
                  <c:v>17.910247654999882</c:v>
                </c:pt>
                <c:pt idx="230">
                  <c:v>18.904318549899987</c:v>
                </c:pt>
                <c:pt idx="231">
                  <c:v>19.3736486558</c:v>
                </c:pt>
                <c:pt idx="232">
                  <c:v>20.036713628000001</c:v>
                </c:pt>
                <c:pt idx="233">
                  <c:v>20.920408710499999</c:v>
                </c:pt>
                <c:pt idx="234">
                  <c:v>20.256979194300001</c:v>
                </c:pt>
                <c:pt idx="235">
                  <c:v>21.803617734299987</c:v>
                </c:pt>
                <c:pt idx="236">
                  <c:v>21.250766554999782</c:v>
                </c:pt>
                <c:pt idx="237">
                  <c:v>22.189750805799978</c:v>
                </c:pt>
                <c:pt idx="238">
                  <c:v>22.631659104400235</c:v>
                </c:pt>
                <c:pt idx="239">
                  <c:v>23.2117700716</c:v>
                </c:pt>
                <c:pt idx="240">
                  <c:v>23.543221547999984</c:v>
                </c:pt>
                <c:pt idx="241">
                  <c:v>23.818938302100001</c:v>
                </c:pt>
                <c:pt idx="242">
                  <c:v>24.011822565900001</c:v>
                </c:pt>
                <c:pt idx="243">
                  <c:v>24.757395989500001</c:v>
                </c:pt>
                <c:pt idx="244">
                  <c:v>25.641172081800001</c:v>
                </c:pt>
                <c:pt idx="245">
                  <c:v>26.331456336900001</c:v>
                </c:pt>
                <c:pt idx="246">
                  <c:v>26.856359145500001</c:v>
                </c:pt>
                <c:pt idx="247">
                  <c:v>27.2153944487</c:v>
                </c:pt>
                <c:pt idx="248">
                  <c:v>27.767881084100001</c:v>
                </c:pt>
                <c:pt idx="249">
                  <c:v>28.15429768980005</c:v>
                </c:pt>
                <c:pt idx="250">
                  <c:v>28.540957324900031</c:v>
                </c:pt>
                <c:pt idx="251">
                  <c:v>29.093524969999986</c:v>
                </c:pt>
                <c:pt idx="252">
                  <c:v>29.562774066199982</c:v>
                </c:pt>
                <c:pt idx="253">
                  <c:v>29.8665607059</c:v>
                </c:pt>
                <c:pt idx="254">
                  <c:v>30.170306840699986</c:v>
                </c:pt>
                <c:pt idx="255">
                  <c:v>30.501717812199882</c:v>
                </c:pt>
                <c:pt idx="256">
                  <c:v>30.7777991104</c:v>
                </c:pt>
                <c:pt idx="257">
                  <c:v>31.053961418300286</c:v>
                </c:pt>
                <c:pt idx="258">
                  <c:v>31.385412894599575</c:v>
                </c:pt>
                <c:pt idx="259">
                  <c:v>31.606164519500005</c:v>
                </c:pt>
                <c:pt idx="260">
                  <c:v>31.854540476099999</c:v>
                </c:pt>
                <c:pt idx="261">
                  <c:v>32.379362274900011</c:v>
                </c:pt>
                <c:pt idx="262">
                  <c:v>32.7937272514</c:v>
                </c:pt>
                <c:pt idx="263">
                  <c:v>33.069930064300003</c:v>
                </c:pt>
                <c:pt idx="264">
                  <c:v>33.456549194399997</c:v>
                </c:pt>
                <c:pt idx="265">
                  <c:v>33.84328983919999</c:v>
                </c:pt>
                <c:pt idx="266">
                  <c:v>34.174538791100012</c:v>
                </c:pt>
                <c:pt idx="267">
                  <c:v>34.726903911900479</c:v>
                </c:pt>
                <c:pt idx="268">
                  <c:v>34.174012227600002</c:v>
                </c:pt>
                <c:pt idx="269">
                  <c:v>34.836996190100002</c:v>
                </c:pt>
                <c:pt idx="270">
                  <c:v>35.5827316333</c:v>
                </c:pt>
                <c:pt idx="271">
                  <c:v>36.3561319131</c:v>
                </c:pt>
                <c:pt idx="272">
                  <c:v>36.880710682500002</c:v>
                </c:pt>
                <c:pt idx="273">
                  <c:v>36.438518849800609</c:v>
                </c:pt>
                <c:pt idx="274">
                  <c:v>36.106783839200006</c:v>
                </c:pt>
                <c:pt idx="275">
                  <c:v>37.101016753599993</c:v>
                </c:pt>
                <c:pt idx="276">
                  <c:v>38.095290172900263</c:v>
                </c:pt>
                <c:pt idx="277">
                  <c:v>38.675401140100163</c:v>
                </c:pt>
                <c:pt idx="278">
                  <c:v>38.453879922500001</c:v>
                </c:pt>
                <c:pt idx="279">
                  <c:v>38.978661216299997</c:v>
                </c:pt>
                <c:pt idx="280">
                  <c:v>38.674469527799722</c:v>
                </c:pt>
                <c:pt idx="281">
                  <c:v>39.585910456699999</c:v>
                </c:pt>
                <c:pt idx="282">
                  <c:v>40.083148428500003</c:v>
                </c:pt>
                <c:pt idx="283">
                  <c:v>40.248529875200006</c:v>
                </c:pt>
                <c:pt idx="284">
                  <c:v>40.137749013899999</c:v>
                </c:pt>
                <c:pt idx="285">
                  <c:v>41.021525106100263</c:v>
                </c:pt>
                <c:pt idx="286">
                  <c:v>41.684387553999301</c:v>
                </c:pt>
                <c:pt idx="287">
                  <c:v>43.065442123000011</c:v>
                </c:pt>
                <c:pt idx="288">
                  <c:v>42.264052967400012</c:v>
                </c:pt>
                <c:pt idx="289">
                  <c:v>42.843475351599992</c:v>
                </c:pt>
                <c:pt idx="290">
                  <c:v>43.561545958100012</c:v>
                </c:pt>
                <c:pt idx="291">
                  <c:v>42.704948643900003</c:v>
                </c:pt>
                <c:pt idx="292">
                  <c:v>41.737935012300063</c:v>
                </c:pt>
                <c:pt idx="293">
                  <c:v>41.544078631299996</c:v>
                </c:pt>
                <c:pt idx="294">
                  <c:v>42.289895084200005</c:v>
                </c:pt>
                <c:pt idx="295">
                  <c:v>42.731560353500001</c:v>
                </c:pt>
                <c:pt idx="296">
                  <c:v>42.482698338200002</c:v>
                </c:pt>
                <c:pt idx="297">
                  <c:v>42.9521499588</c:v>
                </c:pt>
                <c:pt idx="298">
                  <c:v>42.896577256200004</c:v>
                </c:pt>
                <c:pt idx="299">
                  <c:v>44.3328399838</c:v>
                </c:pt>
                <c:pt idx="300">
                  <c:v>45.465316071800011</c:v>
                </c:pt>
                <c:pt idx="301">
                  <c:v>44.138821583299922</c:v>
                </c:pt>
                <c:pt idx="302">
                  <c:v>43.393086140100003</c:v>
                </c:pt>
                <c:pt idx="303">
                  <c:v>42.812813153399922</c:v>
                </c:pt>
                <c:pt idx="304">
                  <c:v>42.205077854400002</c:v>
                </c:pt>
                <c:pt idx="305">
                  <c:v>41.348480540199994</c:v>
                </c:pt>
                <c:pt idx="306">
                  <c:v>42.0111809685</c:v>
                </c:pt>
                <c:pt idx="307">
                  <c:v>40.3811023648</c:v>
                </c:pt>
                <c:pt idx="308">
                  <c:v>40.629316301800522</c:v>
                </c:pt>
                <c:pt idx="309">
                  <c:v>39.966089310000001</c:v>
                </c:pt>
                <c:pt idx="310">
                  <c:v>39.55144079929925</c:v>
                </c:pt>
                <c:pt idx="311">
                  <c:v>38.971329832100011</c:v>
                </c:pt>
                <c:pt idx="312">
                  <c:v>38.556762331100003</c:v>
                </c:pt>
                <c:pt idx="313">
                  <c:v>38.142235335000464</c:v>
                </c:pt>
                <c:pt idx="314">
                  <c:v>37.58966768979915</c:v>
                </c:pt>
                <c:pt idx="315">
                  <c:v>37.313424372099973</c:v>
                </c:pt>
                <c:pt idx="316">
                  <c:v>37.064724376400001</c:v>
                </c:pt>
                <c:pt idx="317">
                  <c:v>36.843527197799872</c:v>
                </c:pt>
                <c:pt idx="318">
                  <c:v>36.6222895143</c:v>
                </c:pt>
                <c:pt idx="319">
                  <c:v>36.235305840200674</c:v>
                </c:pt>
                <c:pt idx="320">
                  <c:v>35.793114007500442</c:v>
                </c:pt>
                <c:pt idx="321">
                  <c:v>36.593774075100001</c:v>
                </c:pt>
                <c:pt idx="322">
                  <c:v>36.013379573699822</c:v>
                </c:pt>
                <c:pt idx="323">
                  <c:v>35.377857923399922</c:v>
                </c:pt>
                <c:pt idx="324">
                  <c:v>34.604255119200005</c:v>
                </c:pt>
                <c:pt idx="325">
                  <c:v>33.968814478699997</c:v>
                </c:pt>
                <c:pt idx="326">
                  <c:v>33.305668496699973</c:v>
                </c:pt>
                <c:pt idx="327">
                  <c:v>32.642684534199994</c:v>
                </c:pt>
                <c:pt idx="328">
                  <c:v>31.924289888599709</c:v>
                </c:pt>
                <c:pt idx="329">
                  <c:v>32.448747143399999</c:v>
                </c:pt>
                <c:pt idx="330">
                  <c:v>32.006433796000003</c:v>
                </c:pt>
                <c:pt idx="331">
                  <c:v>31.094709332899882</c:v>
                </c:pt>
                <c:pt idx="332">
                  <c:v>30.431725370399882</c:v>
                </c:pt>
                <c:pt idx="333">
                  <c:v>29.740955056600235</c:v>
                </c:pt>
                <c:pt idx="334">
                  <c:v>29.160844089400001</c:v>
                </c:pt>
                <c:pt idx="335">
                  <c:v>28.912022578999576</c:v>
                </c:pt>
                <c:pt idx="336">
                  <c:v>28.7738199104</c:v>
                </c:pt>
                <c:pt idx="337">
                  <c:v>28.497090534099986</c:v>
                </c:pt>
                <c:pt idx="338">
                  <c:v>27.806279715400009</c:v>
                </c:pt>
                <c:pt idx="339">
                  <c:v>27.032717416000001</c:v>
                </c:pt>
                <c:pt idx="340">
                  <c:v>26.259114611800001</c:v>
                </c:pt>
                <c:pt idx="341">
                  <c:v>25.927258086599988</c:v>
                </c:pt>
                <c:pt idx="342">
                  <c:v>25.457482427000009</c:v>
                </c:pt>
                <c:pt idx="343">
                  <c:v>24.987828281999882</c:v>
                </c:pt>
                <c:pt idx="344">
                  <c:v>24.545798468800001</c:v>
                </c:pt>
                <c:pt idx="345">
                  <c:v>24.131068948200337</c:v>
                </c:pt>
                <c:pt idx="346">
                  <c:v>23.6612932886</c:v>
                </c:pt>
                <c:pt idx="347">
                  <c:v>23.219222970499882</c:v>
                </c:pt>
                <c:pt idx="348">
                  <c:v>22.970563479699987</c:v>
                </c:pt>
                <c:pt idx="349">
                  <c:v>22.776666593799984</c:v>
                </c:pt>
                <c:pt idx="350">
                  <c:v>22.307052953700001</c:v>
                </c:pt>
                <c:pt idx="351">
                  <c:v>21.754363793800049</c:v>
                </c:pt>
                <c:pt idx="352">
                  <c:v>21.2017961486</c:v>
                </c:pt>
                <c:pt idx="353">
                  <c:v>20.870142147799982</c:v>
                </c:pt>
                <c:pt idx="354">
                  <c:v>20.427990820000019</c:v>
                </c:pt>
                <c:pt idx="355">
                  <c:v>19.903047506599677</c:v>
                </c:pt>
                <c:pt idx="356">
                  <c:v>19.350358346700009</c:v>
                </c:pt>
                <c:pt idx="357">
                  <c:v>18.935790845699749</c:v>
                </c:pt>
                <c:pt idx="358">
                  <c:v>18.4938015374</c:v>
                </c:pt>
                <c:pt idx="359">
                  <c:v>18.023863858200009</c:v>
                </c:pt>
                <c:pt idx="360">
                  <c:v>17.443590871499659</c:v>
                </c:pt>
                <c:pt idx="361">
                  <c:v>17.084150519400001</c:v>
                </c:pt>
                <c:pt idx="362">
                  <c:v>16.3933802056</c:v>
                </c:pt>
                <c:pt idx="363">
                  <c:v>15.647442238000085</c:v>
                </c:pt>
                <c:pt idx="364">
                  <c:v>15.067047736600015</c:v>
                </c:pt>
                <c:pt idx="365">
                  <c:v>14.679902043</c:v>
                </c:pt>
                <c:pt idx="366">
                  <c:v>14.099629056300024</c:v>
                </c:pt>
                <c:pt idx="367">
                  <c:v>13.60218856</c:v>
                </c:pt>
                <c:pt idx="368">
                  <c:v>13.380626837400175</c:v>
                </c:pt>
                <c:pt idx="369">
                  <c:v>12.966180851100148</c:v>
                </c:pt>
                <c:pt idx="370">
                  <c:v>12.661989162499999</c:v>
                </c:pt>
                <c:pt idx="371">
                  <c:v>12.468254296200024</c:v>
                </c:pt>
                <c:pt idx="372">
                  <c:v>12.081432641600015</c:v>
                </c:pt>
                <c:pt idx="373">
                  <c:v>11.6944489675</c:v>
                </c:pt>
                <c:pt idx="374">
                  <c:v>11.252257134700002</c:v>
                </c:pt>
                <c:pt idx="375">
                  <c:v>10.699567974900004</c:v>
                </c:pt>
                <c:pt idx="376">
                  <c:v>10.202289498100004</c:v>
                </c:pt>
                <c:pt idx="377">
                  <c:v>9.7878840166900005</c:v>
                </c:pt>
                <c:pt idx="378">
                  <c:v>9.6216924723300004</c:v>
                </c:pt>
                <c:pt idx="379">
                  <c:v>9.4005357986200266</c:v>
                </c:pt>
                <c:pt idx="380">
                  <c:v>9.4000902448800048</c:v>
                </c:pt>
                <c:pt idx="381">
                  <c:v>9.0960605758700002</c:v>
                </c:pt>
                <c:pt idx="382">
                  <c:v>8.6813310553399994</c:v>
                </c:pt>
                <c:pt idx="383">
                  <c:v>8.1839715688099997</c:v>
                </c:pt>
                <c:pt idx="384">
                  <c:v>7.9075257266799746</c:v>
                </c:pt>
                <c:pt idx="385">
                  <c:v>7.4930392354600004</c:v>
                </c:pt>
                <c:pt idx="386">
                  <c:v>7.3267261764399718</c:v>
                </c:pt>
                <c:pt idx="387">
                  <c:v>6.8570720314599818</c:v>
                </c:pt>
                <c:pt idx="388">
                  <c:v>6.5252965160099645</c:v>
                </c:pt>
                <c:pt idx="389">
                  <c:v>6.6905159431298955</c:v>
                </c:pt>
                <c:pt idx="390">
                  <c:v>7.2427190443400002</c:v>
                </c:pt>
                <c:pt idx="391">
                  <c:v>6.6070758794198792</c:v>
                </c:pt>
                <c:pt idx="392">
                  <c:v>6.1925488833199855</c:v>
                </c:pt>
                <c:pt idx="393">
                  <c:v>5.7779408774499252</c:v>
                </c:pt>
                <c:pt idx="394">
                  <c:v>5.9705821119100024</c:v>
                </c:pt>
                <c:pt idx="395">
                  <c:v>5.7491824088900003</c:v>
                </c:pt>
                <c:pt idx="396">
                  <c:v>5.1966147637099755</c:v>
                </c:pt>
                <c:pt idx="397">
                  <c:v>4.8926661044600026</c:v>
                </c:pt>
                <c:pt idx="398">
                  <c:v>4.6987692185599919</c:v>
                </c:pt>
                <c:pt idx="399">
                  <c:v>4.53261817908</c:v>
                </c:pt>
                <c:pt idx="400">
                  <c:v>4.5045887984499755</c:v>
                </c:pt>
                <c:pt idx="401">
                  <c:v>4.9741214287900002</c:v>
                </c:pt>
                <c:pt idx="402">
                  <c:v>5.2501622220700002</c:v>
                </c:pt>
                <c:pt idx="403">
                  <c:v>5.6367003424300002</c:v>
                </c:pt>
                <c:pt idx="404">
                  <c:v>6.0784466214500004</c:v>
                </c:pt>
                <c:pt idx="405">
                  <c:v>5.9951685772799719</c:v>
                </c:pt>
                <c:pt idx="406">
                  <c:v>6.2710878559100003</c:v>
                </c:pt>
                <c:pt idx="407">
                  <c:v>6.7957071302400003</c:v>
                </c:pt>
                <c:pt idx="408">
                  <c:v>7.2651587507999755</c:v>
                </c:pt>
              </c:numCache>
            </c:numRef>
          </c:yVal>
          <c:smooth val="1"/>
        </c:ser>
        <c:axId val="115620480"/>
        <c:axId val="115634944"/>
      </c:scatterChart>
      <c:valAx>
        <c:axId val="115620480"/>
        <c:scaling>
          <c:orientation val="minMax"/>
          <c:max val="800"/>
          <c:min val="650"/>
        </c:scaling>
        <c:axPos val="b"/>
        <c:title>
          <c:tx>
            <c:rich>
              <a:bodyPr/>
              <a:lstStyle/>
              <a:p>
                <a:pPr>
                  <a:defRPr/>
                </a:pPr>
                <a:r>
                  <a:rPr lang="en-US" dirty="0" smtClean="0"/>
                  <a:t>Wavelength</a:t>
                </a:r>
                <a:r>
                  <a:rPr lang="sv-SE" dirty="0" smtClean="0"/>
                  <a:t>, </a:t>
                </a:r>
                <a:r>
                  <a:rPr lang="sv-SE" dirty="0"/>
                  <a:t>nm</a:t>
                </a:r>
              </a:p>
            </c:rich>
          </c:tx>
          <c:layout>
            <c:manualLayout>
              <c:xMode val="edge"/>
              <c:yMode val="edge"/>
              <c:x val="0.38976207711564942"/>
              <c:y val="0.921948456649896"/>
            </c:manualLayout>
          </c:layout>
          <c:spPr>
            <a:noFill/>
            <a:ln w="25400">
              <a:noFill/>
            </a:ln>
          </c:spPr>
        </c:title>
        <c:numFmt formatCode="General" sourceLinked="1"/>
        <c:tickLblPos val="nextTo"/>
        <c:spPr>
          <a:ln w="28575">
            <a:solidFill>
              <a:srgbClr val="000000"/>
            </a:solidFill>
            <a:prstDash val="solid"/>
          </a:ln>
        </c:spPr>
        <c:txPr>
          <a:bodyPr rot="0" vert="horz"/>
          <a:lstStyle/>
          <a:p>
            <a:pPr>
              <a:defRPr/>
            </a:pPr>
            <a:endParaRPr lang="ru-RU"/>
          </a:p>
        </c:txPr>
        <c:crossAx val="115634944"/>
        <c:crosses val="autoZero"/>
        <c:crossBetween val="midCat"/>
        <c:majorUnit val="30"/>
        <c:minorUnit val="10"/>
      </c:valAx>
      <c:valAx>
        <c:axId val="115634944"/>
        <c:scaling>
          <c:orientation val="minMax"/>
          <c:max val="50"/>
          <c:min val="0"/>
        </c:scaling>
        <c:axPos val="l"/>
        <c:majorGridlines>
          <c:spPr>
            <a:ln w="3175">
              <a:solidFill>
                <a:srgbClr val="FFFFFF"/>
              </a:solidFill>
              <a:prstDash val="solid"/>
            </a:ln>
          </c:spPr>
        </c:majorGridlines>
        <c:numFmt formatCode="General" sourceLinked="1"/>
        <c:tickLblPos val="nextTo"/>
        <c:spPr>
          <a:ln w="28575">
            <a:solidFill>
              <a:srgbClr val="000000"/>
            </a:solidFill>
            <a:prstDash val="solid"/>
          </a:ln>
        </c:spPr>
        <c:txPr>
          <a:bodyPr rot="0" vert="horz"/>
          <a:lstStyle/>
          <a:p>
            <a:pPr>
              <a:defRPr/>
            </a:pPr>
            <a:endParaRPr lang="ru-RU"/>
          </a:p>
        </c:txPr>
        <c:crossAx val="115620480"/>
        <c:crosses val="autoZero"/>
        <c:crossBetween val="midCat"/>
        <c:majorUnit val="10"/>
        <c:minorUnit val="1"/>
      </c:valAx>
      <c:spPr>
        <a:solidFill>
          <a:srgbClr val="FFFFFF"/>
        </a:solidFill>
        <a:ln w="12700">
          <a:solidFill>
            <a:srgbClr val="FFFFFF"/>
          </a:solidFill>
          <a:prstDash val="solid"/>
        </a:ln>
      </c:spPr>
    </c:plotArea>
    <c:plotVisOnly val="1"/>
    <c:dispBlanksAs val="gap"/>
  </c:chart>
  <c:spPr>
    <a:noFill/>
    <a:ln w="3175">
      <a:noFill/>
      <a:prstDash val="solid"/>
    </a:ln>
  </c:spPr>
  <c:txPr>
    <a:bodyPr/>
    <a:lstStyle/>
    <a:p>
      <a:pPr>
        <a:defRPr sz="2000" b="1" i="0" u="none" strike="noStrike" baseline="0">
          <a:solidFill>
            <a:srgbClr val="000000"/>
          </a:solidFill>
          <a:latin typeface="Times New Roman" pitchFamily="18" charset="0"/>
          <a:ea typeface="Arial Cyr"/>
          <a:cs typeface="Times New Roman" pitchFamily="18" charset="0"/>
        </a:defRPr>
      </a:pPr>
      <a:endParaRPr lang="ru-RU"/>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pPr>
            <a:r>
              <a:rPr lang="en-US" dirty="0" smtClean="0"/>
              <a:t>10 min</a:t>
            </a:r>
            <a:endParaRPr lang="en-US" dirty="0"/>
          </a:p>
        </c:rich>
      </c:tx>
      <c:layout>
        <c:manualLayout>
          <c:xMode val="edge"/>
          <c:yMode val="edge"/>
          <c:x val="0.47954597487025613"/>
          <c:y val="1.1355947168819869E-2"/>
        </c:manualLayout>
      </c:layout>
      <c:spPr>
        <a:noFill/>
        <a:ln w="25400">
          <a:noFill/>
        </a:ln>
      </c:spPr>
    </c:title>
    <c:plotArea>
      <c:layout>
        <c:manualLayout>
          <c:layoutTarget val="inner"/>
          <c:xMode val="edge"/>
          <c:yMode val="edge"/>
          <c:x val="0.20917262867403388"/>
          <c:y val="6.1346363818437513E-2"/>
          <c:w val="0.72982929458367085"/>
          <c:h val="0.67606380573149005"/>
        </c:manualLayout>
      </c:layout>
      <c:scatterChart>
        <c:scatterStyle val="smoothMarker"/>
        <c:ser>
          <c:idx val="0"/>
          <c:order val="0"/>
          <c:tx>
            <c:v>Lobaria 3</c:v>
          </c:tx>
          <c:spPr>
            <a:ln w="28575">
              <a:solidFill>
                <a:srgbClr val="000080"/>
              </a:solidFill>
              <a:prstDash val="solid"/>
            </a:ln>
          </c:spPr>
          <c:marker>
            <c:symbol val="none"/>
          </c:marker>
          <c:xVal>
            <c:numRef>
              <c:f>'[3]77К_лобария 8.10.12'!$B$3:$B$321</c:f>
              <c:numCache>
                <c:formatCode>General</c:formatCode>
                <c:ptCount val="319"/>
                <c:pt idx="0">
                  <c:v>650.38682155200001</c:v>
                </c:pt>
                <c:pt idx="1">
                  <c:v>650.76625160899937</c:v>
                </c:pt>
                <c:pt idx="2">
                  <c:v>651.08127007000053</c:v>
                </c:pt>
                <c:pt idx="3">
                  <c:v>651.90911746699999</c:v>
                </c:pt>
                <c:pt idx="4">
                  <c:v>652.67220129299938</c:v>
                </c:pt>
                <c:pt idx="5">
                  <c:v>653.30751785398843</c:v>
                </c:pt>
                <c:pt idx="6">
                  <c:v>653.75100753100003</c:v>
                </c:pt>
                <c:pt idx="7">
                  <c:v>654.06690593199937</c:v>
                </c:pt>
                <c:pt idx="8">
                  <c:v>654.51321141699998</c:v>
                </c:pt>
                <c:pt idx="9">
                  <c:v>654.95898893700053</c:v>
                </c:pt>
                <c:pt idx="10">
                  <c:v>655.59324957100353</c:v>
                </c:pt>
                <c:pt idx="11">
                  <c:v>656.03797116400006</c:v>
                </c:pt>
                <c:pt idx="12">
                  <c:v>656.35386956499997</c:v>
                </c:pt>
                <c:pt idx="13">
                  <c:v>656.9270623739975</c:v>
                </c:pt>
                <c:pt idx="14">
                  <c:v>657.56149899499712</c:v>
                </c:pt>
                <c:pt idx="15">
                  <c:v>658.51535377700054</c:v>
                </c:pt>
                <c:pt idx="16">
                  <c:v>659.02466295399938</c:v>
                </c:pt>
                <c:pt idx="17">
                  <c:v>659.977989772</c:v>
                </c:pt>
                <c:pt idx="18">
                  <c:v>660.73931371700053</c:v>
                </c:pt>
                <c:pt idx="19">
                  <c:v>661.5009896390003</c:v>
                </c:pt>
                <c:pt idx="20">
                  <c:v>662.26372148799999</c:v>
                </c:pt>
                <c:pt idx="21">
                  <c:v>663.1538686260003</c:v>
                </c:pt>
                <c:pt idx="22">
                  <c:v>663.66317780299937</c:v>
                </c:pt>
                <c:pt idx="23">
                  <c:v>664.04489570400006</c:v>
                </c:pt>
                <c:pt idx="24">
                  <c:v>664.48803340500001</c:v>
                </c:pt>
                <c:pt idx="25">
                  <c:v>665.12264601399738</c:v>
                </c:pt>
                <c:pt idx="26">
                  <c:v>665.82237417199997</c:v>
                </c:pt>
                <c:pt idx="27">
                  <c:v>666.45804270899998</c:v>
                </c:pt>
                <c:pt idx="28">
                  <c:v>666.96787984899936</c:v>
                </c:pt>
                <c:pt idx="29">
                  <c:v>667.85732303498969</c:v>
                </c:pt>
                <c:pt idx="30">
                  <c:v>668.80871398600004</c:v>
                </c:pt>
                <c:pt idx="31">
                  <c:v>669.06477647800352</c:v>
                </c:pt>
                <c:pt idx="32">
                  <c:v>669.70079699100029</c:v>
                </c:pt>
                <c:pt idx="33">
                  <c:v>670.274165788</c:v>
                </c:pt>
                <c:pt idx="34">
                  <c:v>670.59323197200354</c:v>
                </c:pt>
                <c:pt idx="35">
                  <c:v>671.29401605700355</c:v>
                </c:pt>
                <c:pt idx="36">
                  <c:v>672.05709988298565</c:v>
                </c:pt>
                <c:pt idx="37">
                  <c:v>673.01007472399999</c:v>
                </c:pt>
                <c:pt idx="38">
                  <c:v>673.77403849000029</c:v>
                </c:pt>
                <c:pt idx="39">
                  <c:v>674.34775926299938</c:v>
                </c:pt>
                <c:pt idx="40">
                  <c:v>674.54099404999999</c:v>
                </c:pt>
                <c:pt idx="41">
                  <c:v>674.92429584299737</c:v>
                </c:pt>
                <c:pt idx="42">
                  <c:v>675.30847757500055</c:v>
                </c:pt>
                <c:pt idx="43">
                  <c:v>675.62824771099997</c:v>
                </c:pt>
                <c:pt idx="44">
                  <c:v>675.88501415499786</c:v>
                </c:pt>
                <c:pt idx="45">
                  <c:v>675.88818193900352</c:v>
                </c:pt>
                <c:pt idx="46">
                  <c:v>676.58826207200002</c:v>
                </c:pt>
                <c:pt idx="47">
                  <c:v>676.84485252800005</c:v>
                </c:pt>
                <c:pt idx="48">
                  <c:v>677.22850629600032</c:v>
                </c:pt>
                <c:pt idx="49">
                  <c:v>677.61233605300004</c:v>
                </c:pt>
                <c:pt idx="50">
                  <c:v>677.80539485199938</c:v>
                </c:pt>
                <c:pt idx="51">
                  <c:v>677.93615391199751</c:v>
                </c:pt>
                <c:pt idx="52">
                  <c:v>678.44563907700001</c:v>
                </c:pt>
                <c:pt idx="53">
                  <c:v>678.57446226900879</c:v>
                </c:pt>
                <c:pt idx="54">
                  <c:v>678.70363743700352</c:v>
                </c:pt>
                <c:pt idx="55">
                  <c:v>679.21365056500053</c:v>
                </c:pt>
                <c:pt idx="56">
                  <c:v>679.34317770899997</c:v>
                </c:pt>
                <c:pt idx="57">
                  <c:v>679.47288084100001</c:v>
                </c:pt>
                <c:pt idx="58">
                  <c:v>679.72964728500006</c:v>
                </c:pt>
                <c:pt idx="59">
                  <c:v>680.17700869700002</c:v>
                </c:pt>
                <c:pt idx="60">
                  <c:v>680.49713080999936</c:v>
                </c:pt>
                <c:pt idx="61">
                  <c:v>680.49977062901019</c:v>
                </c:pt>
                <c:pt idx="62">
                  <c:v>680.75776898900006</c:v>
                </c:pt>
                <c:pt idx="63">
                  <c:v>681.26778211800001</c:v>
                </c:pt>
                <c:pt idx="64">
                  <c:v>681.58808021801065</c:v>
                </c:pt>
                <c:pt idx="65">
                  <c:v>681.90802634199997</c:v>
                </c:pt>
                <c:pt idx="66">
                  <c:v>681.97490176900055</c:v>
                </c:pt>
                <c:pt idx="67">
                  <c:v>682.54756661399108</c:v>
                </c:pt>
                <c:pt idx="68">
                  <c:v>682.99352012299937</c:v>
                </c:pt>
                <c:pt idx="69">
                  <c:v>683.31047445199999</c:v>
                </c:pt>
                <c:pt idx="70">
                  <c:v>683.94737490499938</c:v>
                </c:pt>
                <c:pt idx="71">
                  <c:v>684.32979675700005</c:v>
                </c:pt>
                <c:pt idx="72">
                  <c:v>684.96546529499096</c:v>
                </c:pt>
                <c:pt idx="73">
                  <c:v>685.7289010960003</c:v>
                </c:pt>
                <c:pt idx="74">
                  <c:v>686.29980606100355</c:v>
                </c:pt>
                <c:pt idx="75">
                  <c:v>686.74558358199999</c:v>
                </c:pt>
                <c:pt idx="76">
                  <c:v>687.31912836699996</c:v>
                </c:pt>
                <c:pt idx="77">
                  <c:v>687.6983824360118</c:v>
                </c:pt>
                <c:pt idx="78">
                  <c:v>687.88616159699939</c:v>
                </c:pt>
                <c:pt idx="79">
                  <c:v>688.20188401000053</c:v>
                </c:pt>
                <c:pt idx="80">
                  <c:v>688.71207312700005</c:v>
                </c:pt>
                <c:pt idx="81">
                  <c:v>689.22120631499786</c:v>
                </c:pt>
                <c:pt idx="82">
                  <c:v>689.53692872799786</c:v>
                </c:pt>
                <c:pt idx="83">
                  <c:v>689.72541184099998</c:v>
                </c:pt>
                <c:pt idx="84">
                  <c:v>690.23472101800053</c:v>
                </c:pt>
                <c:pt idx="85">
                  <c:v>690.67873865901583</c:v>
                </c:pt>
                <c:pt idx="86">
                  <c:v>691.31616707600006</c:v>
                </c:pt>
                <c:pt idx="87">
                  <c:v>691.44059056900005</c:v>
                </c:pt>
                <c:pt idx="88">
                  <c:v>691.62942565700052</c:v>
                </c:pt>
                <c:pt idx="89">
                  <c:v>691.944796093999</c:v>
                </c:pt>
                <c:pt idx="90">
                  <c:v>692.58116858399762</c:v>
                </c:pt>
                <c:pt idx="91">
                  <c:v>693.08871788099998</c:v>
                </c:pt>
                <c:pt idx="92">
                  <c:v>693.53502336499901</c:v>
                </c:pt>
                <c:pt idx="93">
                  <c:v>693.78721412199786</c:v>
                </c:pt>
                <c:pt idx="94">
                  <c:v>694.29511539499936</c:v>
                </c:pt>
                <c:pt idx="95">
                  <c:v>694.35671118398716</c:v>
                </c:pt>
                <c:pt idx="96">
                  <c:v>695.05731928099738</c:v>
                </c:pt>
                <c:pt idx="97">
                  <c:v>695.50204087399936</c:v>
                </c:pt>
                <c:pt idx="98">
                  <c:v>695.43586939799786</c:v>
                </c:pt>
                <c:pt idx="99">
                  <c:v>696.07347380300052</c:v>
                </c:pt>
                <c:pt idx="100">
                  <c:v>696.64332284099999</c:v>
                </c:pt>
                <c:pt idx="101">
                  <c:v>696.83162996498959</c:v>
                </c:pt>
                <c:pt idx="102">
                  <c:v>696.9574613619975</c:v>
                </c:pt>
                <c:pt idx="103">
                  <c:v>697.21053205900353</c:v>
                </c:pt>
                <c:pt idx="104">
                  <c:v>697.78354887900355</c:v>
                </c:pt>
                <c:pt idx="105">
                  <c:v>698.29180212900053</c:v>
                </c:pt>
                <c:pt idx="106">
                  <c:v>698.48063721700055</c:v>
                </c:pt>
                <c:pt idx="107">
                  <c:v>698.92236701499701</c:v>
                </c:pt>
                <c:pt idx="108">
                  <c:v>699.43255613099097</c:v>
                </c:pt>
                <c:pt idx="109">
                  <c:v>699.942393272</c:v>
                </c:pt>
                <c:pt idx="110">
                  <c:v>700.32199931699938</c:v>
                </c:pt>
                <c:pt idx="111">
                  <c:v>701.02084753500003</c:v>
                </c:pt>
                <c:pt idx="112">
                  <c:v>701.72127964399999</c:v>
                </c:pt>
                <c:pt idx="113">
                  <c:v>702.1686410560003</c:v>
                </c:pt>
                <c:pt idx="114">
                  <c:v>702.73989799700053</c:v>
                </c:pt>
                <c:pt idx="115">
                  <c:v>703.31062697499738</c:v>
                </c:pt>
                <c:pt idx="116">
                  <c:v>704.07212690799997</c:v>
                </c:pt>
                <c:pt idx="117">
                  <c:v>704.835738698</c:v>
                </c:pt>
                <c:pt idx="118">
                  <c:v>705.40893150700879</c:v>
                </c:pt>
                <c:pt idx="119">
                  <c:v>705.53705074699997</c:v>
                </c:pt>
                <c:pt idx="120">
                  <c:v>706.04583196000351</c:v>
                </c:pt>
                <c:pt idx="121">
                  <c:v>706.42930974000001</c:v>
                </c:pt>
                <c:pt idx="122">
                  <c:v>706.87649516399938</c:v>
                </c:pt>
                <c:pt idx="123">
                  <c:v>707.51321962899999</c:v>
                </c:pt>
                <c:pt idx="124">
                  <c:v>707.8961694459897</c:v>
                </c:pt>
                <c:pt idx="125">
                  <c:v>708.27894327401134</c:v>
                </c:pt>
                <c:pt idx="126">
                  <c:v>708.53535774199997</c:v>
                </c:pt>
                <c:pt idx="127">
                  <c:v>708.98342310700002</c:v>
                </c:pt>
                <c:pt idx="128">
                  <c:v>709.36602094699936</c:v>
                </c:pt>
                <c:pt idx="129">
                  <c:v>709.9371019009975</c:v>
                </c:pt>
                <c:pt idx="130">
                  <c:v>710.63788598600001</c:v>
                </c:pt>
                <c:pt idx="131">
                  <c:v>710.76723714099751</c:v>
                </c:pt>
                <c:pt idx="132">
                  <c:v>711.08665530199937</c:v>
                </c:pt>
                <c:pt idx="133">
                  <c:v>711.27971410200053</c:v>
                </c:pt>
                <c:pt idx="134">
                  <c:v>711.34535761299912</c:v>
                </c:pt>
                <c:pt idx="135">
                  <c:v>711.34729348098369</c:v>
                </c:pt>
                <c:pt idx="136">
                  <c:v>711.92013431399937</c:v>
                </c:pt>
                <c:pt idx="137">
                  <c:v>712.24060840199786</c:v>
                </c:pt>
                <c:pt idx="138">
                  <c:v>712.68779382700029</c:v>
                </c:pt>
                <c:pt idx="139">
                  <c:v>713.38875390000032</c:v>
                </c:pt>
                <c:pt idx="140">
                  <c:v>713.58234066300054</c:v>
                </c:pt>
                <c:pt idx="141">
                  <c:v>713.71257175900053</c:v>
                </c:pt>
                <c:pt idx="142">
                  <c:v>713.907214450997</c:v>
                </c:pt>
                <c:pt idx="143">
                  <c:v>714.4186354829975</c:v>
                </c:pt>
                <c:pt idx="144">
                  <c:v>714.99358817200005</c:v>
                </c:pt>
                <c:pt idx="145">
                  <c:v>715.12434723100353</c:v>
                </c:pt>
                <c:pt idx="146">
                  <c:v>715.25528227900054</c:v>
                </c:pt>
                <c:pt idx="147">
                  <c:v>715.70299566700055</c:v>
                </c:pt>
                <c:pt idx="148">
                  <c:v>716.14982911599736</c:v>
                </c:pt>
                <c:pt idx="149">
                  <c:v>716.27970823500902</c:v>
                </c:pt>
                <c:pt idx="150">
                  <c:v>716.536826654999</c:v>
                </c:pt>
                <c:pt idx="151">
                  <c:v>716.85624481598427</c:v>
                </c:pt>
                <c:pt idx="152">
                  <c:v>716.79447303901145</c:v>
                </c:pt>
                <c:pt idx="153">
                  <c:v>717.24113050000005</c:v>
                </c:pt>
                <c:pt idx="154">
                  <c:v>717.37083363200054</c:v>
                </c:pt>
                <c:pt idx="155">
                  <c:v>717.436653130997</c:v>
                </c:pt>
                <c:pt idx="156">
                  <c:v>717.62953594300029</c:v>
                </c:pt>
                <c:pt idx="157">
                  <c:v>717.88612639899736</c:v>
                </c:pt>
                <c:pt idx="158">
                  <c:v>718.01741342299738</c:v>
                </c:pt>
                <c:pt idx="159">
                  <c:v>718.46371890700004</c:v>
                </c:pt>
                <c:pt idx="160">
                  <c:v>719.03708770399737</c:v>
                </c:pt>
                <c:pt idx="161">
                  <c:v>719.35773777999987</c:v>
                </c:pt>
                <c:pt idx="162">
                  <c:v>719.67891582000004</c:v>
                </c:pt>
                <c:pt idx="163">
                  <c:v>720.37864397800354</c:v>
                </c:pt>
                <c:pt idx="164">
                  <c:v>720.444463477</c:v>
                </c:pt>
                <c:pt idx="165">
                  <c:v>720.44639934499901</c:v>
                </c:pt>
                <c:pt idx="166">
                  <c:v>720.89252884099096</c:v>
                </c:pt>
                <c:pt idx="167">
                  <c:v>721.08593961700353</c:v>
                </c:pt>
                <c:pt idx="168">
                  <c:v>721.21529077299999</c:v>
                </c:pt>
                <c:pt idx="169">
                  <c:v>721.41063741699998</c:v>
                </c:pt>
                <c:pt idx="170">
                  <c:v>722.04489805000003</c:v>
                </c:pt>
                <c:pt idx="171">
                  <c:v>722.29796874700003</c:v>
                </c:pt>
                <c:pt idx="172">
                  <c:v>722.93574913999998</c:v>
                </c:pt>
                <c:pt idx="173">
                  <c:v>723.69724907299997</c:v>
                </c:pt>
                <c:pt idx="174">
                  <c:v>724.01895507700351</c:v>
                </c:pt>
                <c:pt idx="175">
                  <c:v>724.52896820599938</c:v>
                </c:pt>
                <c:pt idx="176">
                  <c:v>724.53090407399998</c:v>
                </c:pt>
                <c:pt idx="177">
                  <c:v>724.97720955800003</c:v>
                </c:pt>
                <c:pt idx="178">
                  <c:v>725.35998338700006</c:v>
                </c:pt>
                <c:pt idx="179">
                  <c:v>725.80452899199736</c:v>
                </c:pt>
                <c:pt idx="180">
                  <c:v>726.18783078399997</c:v>
                </c:pt>
                <c:pt idx="181">
                  <c:v>726.31700595199936</c:v>
                </c:pt>
                <c:pt idx="182">
                  <c:v>727.14467736100005</c:v>
                </c:pt>
                <c:pt idx="183">
                  <c:v>727.65064276700002</c:v>
                </c:pt>
                <c:pt idx="184">
                  <c:v>727.966365179999</c:v>
                </c:pt>
                <c:pt idx="185">
                  <c:v>728.41478252000354</c:v>
                </c:pt>
                <c:pt idx="186">
                  <c:v>728.9876233529975</c:v>
                </c:pt>
                <c:pt idx="187">
                  <c:v>729.17945023701134</c:v>
                </c:pt>
                <c:pt idx="188">
                  <c:v>729.81564673799937</c:v>
                </c:pt>
                <c:pt idx="189">
                  <c:v>730.45237120299998</c:v>
                </c:pt>
                <c:pt idx="190">
                  <c:v>731.27863470900354</c:v>
                </c:pt>
                <c:pt idx="191">
                  <c:v>731.91183941399936</c:v>
                </c:pt>
                <c:pt idx="192">
                  <c:v>732.16438214700054</c:v>
                </c:pt>
                <c:pt idx="193">
                  <c:v>732.54398819199901</c:v>
                </c:pt>
                <c:pt idx="194">
                  <c:v>733.37271553000005</c:v>
                </c:pt>
                <c:pt idx="195">
                  <c:v>733.49696303399901</c:v>
                </c:pt>
                <c:pt idx="196">
                  <c:v>733.74932977900005</c:v>
                </c:pt>
                <c:pt idx="197">
                  <c:v>734.57453735700994</c:v>
                </c:pt>
                <c:pt idx="198">
                  <c:v>734.69931282600032</c:v>
                </c:pt>
                <c:pt idx="199">
                  <c:v>734.95027166700004</c:v>
                </c:pt>
                <c:pt idx="200">
                  <c:v>735.77970295601688</c:v>
                </c:pt>
                <c:pt idx="201">
                  <c:v>736.03048580899997</c:v>
                </c:pt>
                <c:pt idx="202">
                  <c:v>736.60139077400004</c:v>
                </c:pt>
                <c:pt idx="203">
                  <c:v>736.980292867</c:v>
                </c:pt>
                <c:pt idx="204">
                  <c:v>737.35937094900055</c:v>
                </c:pt>
                <c:pt idx="205">
                  <c:v>738.05751521399736</c:v>
                </c:pt>
                <c:pt idx="206">
                  <c:v>738.24529437499996</c:v>
                </c:pt>
                <c:pt idx="207">
                  <c:v>738.36936589198808</c:v>
                </c:pt>
                <c:pt idx="208">
                  <c:v>739.13086582599738</c:v>
                </c:pt>
                <c:pt idx="209">
                  <c:v>739.63612727899999</c:v>
                </c:pt>
                <c:pt idx="210">
                  <c:v>739.95026579998785</c:v>
                </c:pt>
                <c:pt idx="211">
                  <c:v>740.13716502199736</c:v>
                </c:pt>
                <c:pt idx="212">
                  <c:v>740.32529615799763</c:v>
                </c:pt>
                <c:pt idx="213">
                  <c:v>740.51237136700354</c:v>
                </c:pt>
                <c:pt idx="214">
                  <c:v>741.27668710900002</c:v>
                </c:pt>
                <c:pt idx="215">
                  <c:v>741.91270762199997</c:v>
                </c:pt>
                <c:pt idx="216">
                  <c:v>742.16401843899996</c:v>
                </c:pt>
                <c:pt idx="217">
                  <c:v>742.35003771999936</c:v>
                </c:pt>
                <c:pt idx="218">
                  <c:v>742.60099656100351</c:v>
                </c:pt>
                <c:pt idx="219">
                  <c:v>742.65977654200879</c:v>
                </c:pt>
                <c:pt idx="220">
                  <c:v>742.97532296700354</c:v>
                </c:pt>
                <c:pt idx="221">
                  <c:v>743.48252028799936</c:v>
                </c:pt>
                <c:pt idx="222">
                  <c:v>743.66977148499996</c:v>
                </c:pt>
                <c:pt idx="223">
                  <c:v>743.92125828999713</c:v>
                </c:pt>
                <c:pt idx="224">
                  <c:v>744.68522205600004</c:v>
                </c:pt>
                <c:pt idx="225">
                  <c:v>744.745057965</c:v>
                </c:pt>
                <c:pt idx="226">
                  <c:v>744.80506986099738</c:v>
                </c:pt>
                <c:pt idx="227">
                  <c:v>745.50251017499738</c:v>
                </c:pt>
                <c:pt idx="228">
                  <c:v>745.68905742000004</c:v>
                </c:pt>
                <c:pt idx="229">
                  <c:v>746.38456186600001</c:v>
                </c:pt>
                <c:pt idx="230">
                  <c:v>746.50792943099736</c:v>
                </c:pt>
                <c:pt idx="231">
                  <c:v>746.69606056800353</c:v>
                </c:pt>
                <c:pt idx="232">
                  <c:v>747.20237794900879</c:v>
                </c:pt>
                <c:pt idx="233">
                  <c:v>747.32662545398762</c:v>
                </c:pt>
                <c:pt idx="234">
                  <c:v>748.08882934000053</c:v>
                </c:pt>
                <c:pt idx="235">
                  <c:v>748.40349582499937</c:v>
                </c:pt>
                <c:pt idx="236">
                  <c:v>748.71833829800983</c:v>
                </c:pt>
                <c:pt idx="237">
                  <c:v>748.71481853900355</c:v>
                </c:pt>
                <c:pt idx="238">
                  <c:v>749.66937727200354</c:v>
                </c:pt>
                <c:pt idx="239">
                  <c:v>749.98263585399786</c:v>
                </c:pt>
                <c:pt idx="240">
                  <c:v>750.48701736800001</c:v>
                </c:pt>
                <c:pt idx="241">
                  <c:v>750.61038493300055</c:v>
                </c:pt>
                <c:pt idx="242">
                  <c:v>751.11547039800053</c:v>
                </c:pt>
                <c:pt idx="243">
                  <c:v>751.81326268799751</c:v>
                </c:pt>
                <c:pt idx="244">
                  <c:v>752.06369356499999</c:v>
                </c:pt>
                <c:pt idx="245">
                  <c:v>752.44136374199786</c:v>
                </c:pt>
                <c:pt idx="246">
                  <c:v>752.56437933200004</c:v>
                </c:pt>
                <c:pt idx="247">
                  <c:v>753.38958690900029</c:v>
                </c:pt>
                <c:pt idx="248">
                  <c:v>753.89572830300006</c:v>
                </c:pt>
                <c:pt idx="249">
                  <c:v>754.46364147299937</c:v>
                </c:pt>
                <c:pt idx="250">
                  <c:v>754.71460031399999</c:v>
                </c:pt>
                <c:pt idx="251">
                  <c:v>755.02944278699999</c:v>
                </c:pt>
                <c:pt idx="252">
                  <c:v>755.72793902800004</c:v>
                </c:pt>
                <c:pt idx="253">
                  <c:v>756.42414742599738</c:v>
                </c:pt>
                <c:pt idx="254">
                  <c:v>756.54804295500003</c:v>
                </c:pt>
                <c:pt idx="255">
                  <c:v>757.054008361</c:v>
                </c:pt>
                <c:pt idx="256">
                  <c:v>757.17878382900994</c:v>
                </c:pt>
                <c:pt idx="257">
                  <c:v>757.62156955499938</c:v>
                </c:pt>
                <c:pt idx="258">
                  <c:v>758.00047164800355</c:v>
                </c:pt>
                <c:pt idx="259">
                  <c:v>758.63526024499936</c:v>
                </c:pt>
                <c:pt idx="260">
                  <c:v>758.75968373800004</c:v>
                </c:pt>
                <c:pt idx="261">
                  <c:v>759.07452621100003</c:v>
                </c:pt>
                <c:pt idx="262">
                  <c:v>759.64507920000005</c:v>
                </c:pt>
                <c:pt idx="263">
                  <c:v>760.09085672100002</c:v>
                </c:pt>
                <c:pt idx="264">
                  <c:v>760.53223454299996</c:v>
                </c:pt>
                <c:pt idx="265">
                  <c:v>760.71913376400005</c:v>
                </c:pt>
                <c:pt idx="266">
                  <c:v>760.90744088899737</c:v>
                </c:pt>
                <c:pt idx="267">
                  <c:v>761.73528828600001</c:v>
                </c:pt>
                <c:pt idx="268">
                  <c:v>762.37078083500001</c:v>
                </c:pt>
                <c:pt idx="269">
                  <c:v>762.8765702530003</c:v>
                </c:pt>
                <c:pt idx="270">
                  <c:v>763.57629840999937</c:v>
                </c:pt>
                <c:pt idx="271">
                  <c:v>764.08173585100053</c:v>
                </c:pt>
                <c:pt idx="272">
                  <c:v>764.33093481299738</c:v>
                </c:pt>
                <c:pt idx="273">
                  <c:v>764.96695532599108</c:v>
                </c:pt>
                <c:pt idx="274">
                  <c:v>765.47274474400001</c:v>
                </c:pt>
                <c:pt idx="275">
                  <c:v>765.97941410099997</c:v>
                </c:pt>
                <c:pt idx="276">
                  <c:v>766.80585359399936</c:v>
                </c:pt>
                <c:pt idx="277">
                  <c:v>767.18510766400004</c:v>
                </c:pt>
                <c:pt idx="278">
                  <c:v>767.50030211299998</c:v>
                </c:pt>
                <c:pt idx="279">
                  <c:v>768.32638962999999</c:v>
                </c:pt>
                <c:pt idx="280">
                  <c:v>768.64228803099786</c:v>
                </c:pt>
                <c:pt idx="281">
                  <c:v>769.40466790499738</c:v>
                </c:pt>
                <c:pt idx="282">
                  <c:v>769.59227107800029</c:v>
                </c:pt>
                <c:pt idx="283">
                  <c:v>770.163879995</c:v>
                </c:pt>
                <c:pt idx="284">
                  <c:v>770.47977839600355</c:v>
                </c:pt>
                <c:pt idx="285">
                  <c:v>771.17845062500055</c:v>
                </c:pt>
                <c:pt idx="286">
                  <c:v>772.13142546699999</c:v>
                </c:pt>
                <c:pt idx="287">
                  <c:v>773.02192458099751</c:v>
                </c:pt>
                <c:pt idx="288">
                  <c:v>773.46453431800001</c:v>
                </c:pt>
                <c:pt idx="289">
                  <c:v>774.22621024</c:v>
                </c:pt>
                <c:pt idx="290">
                  <c:v>775.11530145000029</c:v>
                </c:pt>
                <c:pt idx="291">
                  <c:v>775.81326972699912</c:v>
                </c:pt>
                <c:pt idx="292">
                  <c:v>776.31923513299751</c:v>
                </c:pt>
                <c:pt idx="293">
                  <c:v>776.63442958199937</c:v>
                </c:pt>
                <c:pt idx="294">
                  <c:v>777.39839334700355</c:v>
                </c:pt>
                <c:pt idx="295">
                  <c:v>778.22395290100053</c:v>
                </c:pt>
                <c:pt idx="296">
                  <c:v>778.79556181800001</c:v>
                </c:pt>
                <c:pt idx="297">
                  <c:v>779.55600582399086</c:v>
                </c:pt>
                <c:pt idx="298">
                  <c:v>780.18903454200984</c:v>
                </c:pt>
                <c:pt idx="299">
                  <c:v>780.95053447499936</c:v>
                </c:pt>
                <c:pt idx="300">
                  <c:v>781.52425524800003</c:v>
                </c:pt>
                <c:pt idx="301">
                  <c:v>782.09674410499997</c:v>
                </c:pt>
                <c:pt idx="302">
                  <c:v>782.66536122700029</c:v>
                </c:pt>
                <c:pt idx="303">
                  <c:v>783.23855403600032</c:v>
                </c:pt>
                <c:pt idx="304">
                  <c:v>783.80805109799996</c:v>
                </c:pt>
                <c:pt idx="305">
                  <c:v>784.25171676299999</c:v>
                </c:pt>
                <c:pt idx="306">
                  <c:v>784.82508555900029</c:v>
                </c:pt>
                <c:pt idx="307">
                  <c:v>785.33492269999738</c:v>
                </c:pt>
                <c:pt idx="308">
                  <c:v>785.77806040100029</c:v>
                </c:pt>
                <c:pt idx="309">
                  <c:v>786.35107722199996</c:v>
                </c:pt>
                <c:pt idx="310">
                  <c:v>786.98392995200004</c:v>
                </c:pt>
                <c:pt idx="311">
                  <c:v>787.93866467399937</c:v>
                </c:pt>
                <c:pt idx="312">
                  <c:v>788.76211237199936</c:v>
                </c:pt>
                <c:pt idx="313">
                  <c:v>789.90638613399938</c:v>
                </c:pt>
                <c:pt idx="314">
                  <c:v>790.92201269199086</c:v>
                </c:pt>
                <c:pt idx="315">
                  <c:v>792.38341677100004</c:v>
                </c:pt>
                <c:pt idx="316">
                  <c:v>793.52751454499901</c:v>
                </c:pt>
                <c:pt idx="317">
                  <c:v>794.54437301900055</c:v>
                </c:pt>
                <c:pt idx="318">
                  <c:v>795.43504812099786</c:v>
                </c:pt>
              </c:numCache>
            </c:numRef>
          </c:xVal>
          <c:yVal>
            <c:numRef>
              <c:f>'[3]77К_лобария 8.10.12'!$C$3:$C$321</c:f>
              <c:numCache>
                <c:formatCode>General</c:formatCode>
                <c:ptCount val="319"/>
                <c:pt idx="0">
                  <c:v>0.88582956621300735</c:v>
                </c:pt>
                <c:pt idx="1">
                  <c:v>0.60812055410400734</c:v>
                </c:pt>
                <c:pt idx="2">
                  <c:v>0.19202633718600212</c:v>
                </c:pt>
                <c:pt idx="3">
                  <c:v>0.49520667440200317</c:v>
                </c:pt>
                <c:pt idx="4">
                  <c:v>0.60460079476200002</c:v>
                </c:pt>
                <c:pt idx="5">
                  <c:v>0.60342754164800005</c:v>
                </c:pt>
                <c:pt idx="6">
                  <c:v>0.40870272229900317</c:v>
                </c:pt>
                <c:pt idx="7">
                  <c:v>0.13111103550100209</c:v>
                </c:pt>
                <c:pt idx="8">
                  <c:v>0.37959431253800002</c:v>
                </c:pt>
                <c:pt idx="9">
                  <c:v>0.54497607150300031</c:v>
                </c:pt>
                <c:pt idx="10">
                  <c:v>0.37759978224400031</c:v>
                </c:pt>
                <c:pt idx="11">
                  <c:v>0.3767785050640074</c:v>
                </c:pt>
                <c:pt idx="12">
                  <c:v>9.9186818266600044E-2</c:v>
                </c:pt>
                <c:pt idx="13">
                  <c:v>0.319734938656</c:v>
                </c:pt>
                <c:pt idx="14">
                  <c:v>0.18005915542200213</c:v>
                </c:pt>
                <c:pt idx="15">
                  <c:v>0.31680180587100532</c:v>
                </c:pt>
                <c:pt idx="16">
                  <c:v>0.48206623952400424</c:v>
                </c:pt>
                <c:pt idx="17">
                  <c:v>0.53570737190099871</c:v>
                </c:pt>
                <c:pt idx="18">
                  <c:v>0.36809643202000014</c:v>
                </c:pt>
                <c:pt idx="19">
                  <c:v>0.25588650418700631</c:v>
                </c:pt>
                <c:pt idx="20">
                  <c:v>0.30987961249800317</c:v>
                </c:pt>
                <c:pt idx="21">
                  <c:v>0.41903908223400016</c:v>
                </c:pt>
                <c:pt idx="22">
                  <c:v>0.58430351588798846</c:v>
                </c:pt>
                <c:pt idx="23">
                  <c:v>0.66670108209101164</c:v>
                </c:pt>
                <c:pt idx="24">
                  <c:v>0.41657525069500001</c:v>
                </c:pt>
                <c:pt idx="25">
                  <c:v>0.30459997348400031</c:v>
                </c:pt>
                <c:pt idx="26">
                  <c:v>0.44181192517900031</c:v>
                </c:pt>
                <c:pt idx="27">
                  <c:v>0.49603968411300015</c:v>
                </c:pt>
                <c:pt idx="28">
                  <c:v>0.74440563583900432</c:v>
                </c:pt>
                <c:pt idx="29">
                  <c:v>0.74276308147900005</c:v>
                </c:pt>
                <c:pt idx="30">
                  <c:v>0.49169864759100002</c:v>
                </c:pt>
                <c:pt idx="31">
                  <c:v>0.79593491261000848</c:v>
                </c:pt>
                <c:pt idx="32">
                  <c:v>0.90556368359199968</c:v>
                </c:pt>
                <c:pt idx="33">
                  <c:v>1.15381231001</c:v>
                </c:pt>
                <c:pt idx="34">
                  <c:v>1.37482973164</c:v>
                </c:pt>
                <c:pt idx="35">
                  <c:v>1.6782447194800001</c:v>
                </c:pt>
                <c:pt idx="36">
                  <c:v>1.78763883984</c:v>
                </c:pt>
                <c:pt idx="37">
                  <c:v>1.78587896017</c:v>
                </c:pt>
                <c:pt idx="38">
                  <c:v>2.0337756106499998</c:v>
                </c:pt>
                <c:pt idx="39">
                  <c:v>2.3374252491099998</c:v>
                </c:pt>
                <c:pt idx="40">
                  <c:v>2.75258086354</c:v>
                </c:pt>
                <c:pt idx="41">
                  <c:v>3.0842829839599997</c:v>
                </c:pt>
                <c:pt idx="42">
                  <c:v>3.5544876344999987</c:v>
                </c:pt>
                <c:pt idx="43">
                  <c:v>3.8863070802299999</c:v>
                </c:pt>
                <c:pt idx="44">
                  <c:v>4.3013453693499946</c:v>
                </c:pt>
                <c:pt idx="45">
                  <c:v>4.7999544777799619</c:v>
                </c:pt>
                <c:pt idx="46">
                  <c:v>4.9925674415200003</c:v>
                </c:pt>
                <c:pt idx="47">
                  <c:v>5.3799052246099919</c:v>
                </c:pt>
                <c:pt idx="48">
                  <c:v>5.767008357079928</c:v>
                </c:pt>
                <c:pt idx="49">
                  <c:v>6.1818119955700004</c:v>
                </c:pt>
                <c:pt idx="50">
                  <c:v>6.5692671039800832</c:v>
                </c:pt>
                <c:pt idx="51">
                  <c:v>7.1507430798599918</c:v>
                </c:pt>
                <c:pt idx="52">
                  <c:v>7.3437080195400002</c:v>
                </c:pt>
                <c:pt idx="53">
                  <c:v>7.6204784291499719</c:v>
                </c:pt>
                <c:pt idx="54">
                  <c:v>7.9526498508200003</c:v>
                </c:pt>
                <c:pt idx="55">
                  <c:v>8.2287163085700001</c:v>
                </c:pt>
                <c:pt idx="56">
                  <c:v>8.6162887422799983</c:v>
                </c:pt>
                <c:pt idx="57">
                  <c:v>9.0315616820199818</c:v>
                </c:pt>
                <c:pt idx="58">
                  <c:v>9.4465999711400048</c:v>
                </c:pt>
                <c:pt idx="59">
                  <c:v>9.8612862843200748</c:v>
                </c:pt>
                <c:pt idx="60">
                  <c:v>10.248506742099998</c:v>
                </c:pt>
                <c:pt idx="61">
                  <c:v>10.664014332500004</c:v>
                </c:pt>
                <c:pt idx="62">
                  <c:v>11.2729561637</c:v>
                </c:pt>
                <c:pt idx="63">
                  <c:v>11.549022621499999</c:v>
                </c:pt>
                <c:pt idx="64">
                  <c:v>11.963943585300004</c:v>
                </c:pt>
                <c:pt idx="65">
                  <c:v>12.323463537100125</c:v>
                </c:pt>
                <c:pt idx="66">
                  <c:v>12.849655826200015</c:v>
                </c:pt>
                <c:pt idx="67">
                  <c:v>12.9871024285</c:v>
                </c:pt>
                <c:pt idx="68">
                  <c:v>13.180184693500015</c:v>
                </c:pt>
                <c:pt idx="69">
                  <c:v>13.068796042900004</c:v>
                </c:pt>
                <c:pt idx="70">
                  <c:v>13.316927344</c:v>
                </c:pt>
                <c:pt idx="71">
                  <c:v>13.510126934300002</c:v>
                </c:pt>
                <c:pt idx="72">
                  <c:v>13.5643546932</c:v>
                </c:pt>
                <c:pt idx="73">
                  <c:v>13.7291498256</c:v>
                </c:pt>
                <c:pt idx="74">
                  <c:v>13.589591367700002</c:v>
                </c:pt>
                <c:pt idx="75">
                  <c:v>13.754973126599998</c:v>
                </c:pt>
                <c:pt idx="76">
                  <c:v>14.0309222591</c:v>
                </c:pt>
                <c:pt idx="77">
                  <c:v>13.725512740899999</c:v>
                </c:pt>
                <c:pt idx="78">
                  <c:v>13.281952668599999</c:v>
                </c:pt>
                <c:pt idx="79">
                  <c:v>12.976660475800015</c:v>
                </c:pt>
                <c:pt idx="80">
                  <c:v>13.2804274396</c:v>
                </c:pt>
                <c:pt idx="81">
                  <c:v>13.417991367199999</c:v>
                </c:pt>
                <c:pt idx="82">
                  <c:v>13.112699174400024</c:v>
                </c:pt>
                <c:pt idx="83">
                  <c:v>12.779941126199999</c:v>
                </c:pt>
                <c:pt idx="84">
                  <c:v>12.945205559800035</c:v>
                </c:pt>
                <c:pt idx="85">
                  <c:v>12.833582258500213</c:v>
                </c:pt>
                <c:pt idx="86">
                  <c:v>13.1648150777</c:v>
                </c:pt>
                <c:pt idx="87">
                  <c:v>12.7490728367</c:v>
                </c:pt>
                <c:pt idx="88">
                  <c:v>12.4717158006</c:v>
                </c:pt>
                <c:pt idx="89">
                  <c:v>12.1110225957</c:v>
                </c:pt>
                <c:pt idx="90">
                  <c:v>12.276052378700015</c:v>
                </c:pt>
                <c:pt idx="91">
                  <c:v>12.164311752099998</c:v>
                </c:pt>
                <c:pt idx="92">
                  <c:v>12.412795029200035</c:v>
                </c:pt>
                <c:pt idx="93">
                  <c:v>12.107620161699998</c:v>
                </c:pt>
                <c:pt idx="94">
                  <c:v>12.051280547100015</c:v>
                </c:pt>
                <c:pt idx="95">
                  <c:v>11.7464576555</c:v>
                </c:pt>
                <c:pt idx="96">
                  <c:v>12.0221721374</c:v>
                </c:pt>
                <c:pt idx="97">
                  <c:v>12.021350860199998</c:v>
                </c:pt>
                <c:pt idx="98">
                  <c:v>11.605960595100004</c:v>
                </c:pt>
                <c:pt idx="99">
                  <c:v>11.9648939203</c:v>
                </c:pt>
                <c:pt idx="100">
                  <c:v>11.659132426300015</c:v>
                </c:pt>
                <c:pt idx="101">
                  <c:v>11.298673871999998</c:v>
                </c:pt>
                <c:pt idx="102">
                  <c:v>11.104535679200024</c:v>
                </c:pt>
                <c:pt idx="103">
                  <c:v>10.937863341799998</c:v>
                </c:pt>
                <c:pt idx="104">
                  <c:v>11.1307109562</c:v>
                </c:pt>
                <c:pt idx="105">
                  <c:v>11.1297723537</c:v>
                </c:pt>
                <c:pt idx="106">
                  <c:v>10.852415317500224</c:v>
                </c:pt>
                <c:pt idx="107">
                  <c:v>10.380685437900135</c:v>
                </c:pt>
                <c:pt idx="108">
                  <c:v>10.6844524017</c:v>
                </c:pt>
                <c:pt idx="109">
                  <c:v>10.9328183534</c:v>
                </c:pt>
                <c:pt idx="110">
                  <c:v>10.682809847300035</c:v>
                </c:pt>
                <c:pt idx="111">
                  <c:v>10.681519268900002</c:v>
                </c:pt>
                <c:pt idx="112">
                  <c:v>10.929533244700085</c:v>
                </c:pt>
                <c:pt idx="113">
                  <c:v>11.344219557900002</c:v>
                </c:pt>
                <c:pt idx="114">
                  <c:v>11.260062112</c:v>
                </c:pt>
                <c:pt idx="115">
                  <c:v>11.0928031481</c:v>
                </c:pt>
                <c:pt idx="116">
                  <c:v>10.952892714200148</c:v>
                </c:pt>
                <c:pt idx="117">
                  <c:v>11.145388352599999</c:v>
                </c:pt>
                <c:pt idx="118">
                  <c:v>11.365936473000188</c:v>
                </c:pt>
                <c:pt idx="119">
                  <c:v>11.531904858600004</c:v>
                </c:pt>
                <c:pt idx="120">
                  <c:v>11.614067774099999</c:v>
                </c:pt>
                <c:pt idx="121">
                  <c:v>11.9734704006</c:v>
                </c:pt>
                <c:pt idx="122">
                  <c:v>12.360456207700233</c:v>
                </c:pt>
                <c:pt idx="123">
                  <c:v>12.580887002800004</c:v>
                </c:pt>
                <c:pt idx="124">
                  <c:v>12.857188111200015</c:v>
                </c:pt>
                <c:pt idx="125">
                  <c:v>13.105788713500004</c:v>
                </c:pt>
                <c:pt idx="126">
                  <c:v>13.465425990600085</c:v>
                </c:pt>
                <c:pt idx="127">
                  <c:v>13.990914327900002</c:v>
                </c:pt>
                <c:pt idx="128">
                  <c:v>14.211814424199998</c:v>
                </c:pt>
                <c:pt idx="129">
                  <c:v>14.099956472300002</c:v>
                </c:pt>
                <c:pt idx="130">
                  <c:v>14.403371460099867</c:v>
                </c:pt>
                <c:pt idx="131">
                  <c:v>14.763243387799999</c:v>
                </c:pt>
                <c:pt idx="132">
                  <c:v>15.039661821499999</c:v>
                </c:pt>
                <c:pt idx="133">
                  <c:v>15.4271169299</c:v>
                </c:pt>
                <c:pt idx="134">
                  <c:v>15.759405676900125</c:v>
                </c:pt>
                <c:pt idx="135">
                  <c:v>16.064111243199982</c:v>
                </c:pt>
                <c:pt idx="136">
                  <c:v>16.2292583515</c:v>
                </c:pt>
                <c:pt idx="137">
                  <c:v>16.671879821300031</c:v>
                </c:pt>
                <c:pt idx="138">
                  <c:v>17.058865628500261</c:v>
                </c:pt>
                <c:pt idx="139">
                  <c:v>17.389981122400016</c:v>
                </c:pt>
                <c:pt idx="140">
                  <c:v>17.860537748799882</c:v>
                </c:pt>
                <c:pt idx="141">
                  <c:v>18.358912206599982</c:v>
                </c:pt>
                <c:pt idx="142">
                  <c:v>18.995671869299986</c:v>
                </c:pt>
                <c:pt idx="143">
                  <c:v>19.493342375199529</c:v>
                </c:pt>
                <c:pt idx="144">
                  <c:v>19.990895555800019</c:v>
                </c:pt>
                <c:pt idx="145">
                  <c:v>20.572371531699986</c:v>
                </c:pt>
                <c:pt idx="146">
                  <c:v>21.181548013600001</c:v>
                </c:pt>
                <c:pt idx="147">
                  <c:v>21.6516353389</c:v>
                </c:pt>
                <c:pt idx="148">
                  <c:v>21.983220133999669</c:v>
                </c:pt>
                <c:pt idx="149">
                  <c:v>22.426193579699749</c:v>
                </c:pt>
                <c:pt idx="150">
                  <c:v>22.896632880899691</c:v>
                </c:pt>
                <c:pt idx="151">
                  <c:v>23.17305131460029</c:v>
                </c:pt>
                <c:pt idx="152">
                  <c:v>23.450173700099999</c:v>
                </c:pt>
                <c:pt idx="153">
                  <c:v>23.754057989200049</c:v>
                </c:pt>
                <c:pt idx="154">
                  <c:v>24.169330928899999</c:v>
                </c:pt>
                <c:pt idx="155">
                  <c:v>24.529320181899987</c:v>
                </c:pt>
                <c:pt idx="156">
                  <c:v>24.8890747843</c:v>
                </c:pt>
                <c:pt idx="157">
                  <c:v>25.276412567399749</c:v>
                </c:pt>
                <c:pt idx="158">
                  <c:v>25.940990061400001</c:v>
                </c:pt>
                <c:pt idx="159">
                  <c:v>26.189473338399882</c:v>
                </c:pt>
                <c:pt idx="160">
                  <c:v>26.437721964800001</c:v>
                </c:pt>
                <c:pt idx="161">
                  <c:v>26.908043940699709</c:v>
                </c:pt>
                <c:pt idx="162">
                  <c:v>27.461467434599982</c:v>
                </c:pt>
                <c:pt idx="163">
                  <c:v>27.598679386299882</c:v>
                </c:pt>
                <c:pt idx="164">
                  <c:v>27.958668639299987</c:v>
                </c:pt>
                <c:pt idx="165">
                  <c:v>28.263374205599984</c:v>
                </c:pt>
                <c:pt idx="166">
                  <c:v>28.484156976599749</c:v>
                </c:pt>
                <c:pt idx="167">
                  <c:v>28.927013097</c:v>
                </c:pt>
                <c:pt idx="168">
                  <c:v>29.286885024700005</c:v>
                </c:pt>
                <c:pt idx="169">
                  <c:v>30.034446711400001</c:v>
                </c:pt>
                <c:pt idx="170">
                  <c:v>29.867070422200261</c:v>
                </c:pt>
                <c:pt idx="171">
                  <c:v>29.7003980848</c:v>
                </c:pt>
                <c:pt idx="172">
                  <c:v>30.087031916000001</c:v>
                </c:pt>
                <c:pt idx="173">
                  <c:v>29.947121482099988</c:v>
                </c:pt>
                <c:pt idx="174">
                  <c:v>30.583646494099771</c:v>
                </c:pt>
                <c:pt idx="175">
                  <c:v>30.859712951899986</c:v>
                </c:pt>
                <c:pt idx="176">
                  <c:v>31.164418518200019</c:v>
                </c:pt>
                <c:pt idx="177">
                  <c:v>31.41290179520005</c:v>
                </c:pt>
                <c:pt idx="178">
                  <c:v>31.661502397499987</c:v>
                </c:pt>
                <c:pt idx="179">
                  <c:v>31.632980614300031</c:v>
                </c:pt>
                <c:pt idx="180">
                  <c:v>31.964682734799691</c:v>
                </c:pt>
                <c:pt idx="181">
                  <c:v>32.296854156400002</c:v>
                </c:pt>
                <c:pt idx="182">
                  <c:v>32.572333987600011</c:v>
                </c:pt>
                <c:pt idx="183">
                  <c:v>32.211288806799999</c:v>
                </c:pt>
                <c:pt idx="184">
                  <c:v>31.905996613999982</c:v>
                </c:pt>
                <c:pt idx="185">
                  <c:v>32.486885963299301</c:v>
                </c:pt>
                <c:pt idx="186">
                  <c:v>32.652033071699996</c:v>
                </c:pt>
                <c:pt idx="187">
                  <c:v>32.845584637899996</c:v>
                </c:pt>
                <c:pt idx="188">
                  <c:v>32.982913914900493</c:v>
                </c:pt>
                <c:pt idx="189">
                  <c:v>33.203344710000003</c:v>
                </c:pt>
                <c:pt idx="190">
                  <c:v>33.257220492999991</c:v>
                </c:pt>
                <c:pt idx="191">
                  <c:v>32.923641167599953</c:v>
                </c:pt>
                <c:pt idx="192">
                  <c:v>32.673867312100001</c:v>
                </c:pt>
                <c:pt idx="193">
                  <c:v>32.423858806000013</c:v>
                </c:pt>
                <c:pt idx="194">
                  <c:v>32.865541673399996</c:v>
                </c:pt>
                <c:pt idx="195">
                  <c:v>32.422098926400544</c:v>
                </c:pt>
                <c:pt idx="196">
                  <c:v>32.144624564899487</c:v>
                </c:pt>
                <c:pt idx="197">
                  <c:v>32.032297311699999</c:v>
                </c:pt>
                <c:pt idx="198">
                  <c:v>31.671956082800261</c:v>
                </c:pt>
                <c:pt idx="199">
                  <c:v>31.1728776731</c:v>
                </c:pt>
                <c:pt idx="200">
                  <c:v>31.725362564499971</c:v>
                </c:pt>
                <c:pt idx="201">
                  <c:v>31.1985836488</c:v>
                </c:pt>
                <c:pt idx="202">
                  <c:v>31.059025190900019</c:v>
                </c:pt>
                <c:pt idx="203">
                  <c:v>30.6982146607</c:v>
                </c:pt>
                <c:pt idx="204">
                  <c:v>30.365104636599984</c:v>
                </c:pt>
                <c:pt idx="205">
                  <c:v>30.253012034099982</c:v>
                </c:pt>
                <c:pt idx="206">
                  <c:v>29.809451961700031</c:v>
                </c:pt>
                <c:pt idx="207">
                  <c:v>29.338308708700001</c:v>
                </c:pt>
                <c:pt idx="208">
                  <c:v>29.198398274799882</c:v>
                </c:pt>
                <c:pt idx="209">
                  <c:v>28.726551069900001</c:v>
                </c:pt>
                <c:pt idx="210">
                  <c:v>28.171954322900351</c:v>
                </c:pt>
                <c:pt idx="211">
                  <c:v>27.589891720500031</c:v>
                </c:pt>
                <c:pt idx="212">
                  <c:v>27.201732660199731</c:v>
                </c:pt>
                <c:pt idx="213">
                  <c:v>26.64737056380001</c:v>
                </c:pt>
                <c:pt idx="214">
                  <c:v>26.950668226299999</c:v>
                </c:pt>
                <c:pt idx="215">
                  <c:v>27.060296997299986</c:v>
                </c:pt>
                <c:pt idx="216">
                  <c:v>26.616619599699991</c:v>
                </c:pt>
                <c:pt idx="217">
                  <c:v>25.896054467100235</c:v>
                </c:pt>
                <c:pt idx="218">
                  <c:v>25.39697605740005</c:v>
                </c:pt>
                <c:pt idx="219">
                  <c:v>24.648945069500019</c:v>
                </c:pt>
                <c:pt idx="220">
                  <c:v>24.315952370600019</c:v>
                </c:pt>
                <c:pt idx="221">
                  <c:v>24.148810732000001</c:v>
                </c:pt>
                <c:pt idx="222">
                  <c:v>23.622149141599749</c:v>
                </c:pt>
                <c:pt idx="223">
                  <c:v>23.206172249999984</c:v>
                </c:pt>
                <c:pt idx="224">
                  <c:v>23.454068900500001</c:v>
                </c:pt>
                <c:pt idx="225">
                  <c:v>22.872240948599782</c:v>
                </c:pt>
                <c:pt idx="226">
                  <c:v>22.318113502899987</c:v>
                </c:pt>
                <c:pt idx="227">
                  <c:v>22.095218876199709</c:v>
                </c:pt>
                <c:pt idx="228">
                  <c:v>21.457755261700001</c:v>
                </c:pt>
                <c:pt idx="229">
                  <c:v>20.930155068900049</c:v>
                </c:pt>
                <c:pt idx="230">
                  <c:v>20.348209791699986</c:v>
                </c:pt>
                <c:pt idx="231">
                  <c:v>19.960050731499987</c:v>
                </c:pt>
                <c:pt idx="232">
                  <c:v>19.6544065627</c:v>
                </c:pt>
                <c:pt idx="233">
                  <c:v>19.210963815700001</c:v>
                </c:pt>
                <c:pt idx="234">
                  <c:v>19.181855405900311</c:v>
                </c:pt>
                <c:pt idx="235">
                  <c:v>18.710360176999988</c:v>
                </c:pt>
                <c:pt idx="236">
                  <c:v>18.266565453999988</c:v>
                </c:pt>
                <c:pt idx="237">
                  <c:v>17.712555333499999</c:v>
                </c:pt>
                <c:pt idx="238">
                  <c:v>17.960100008099982</c:v>
                </c:pt>
                <c:pt idx="239">
                  <c:v>17.267000730899987</c:v>
                </c:pt>
                <c:pt idx="240">
                  <c:v>16.656650995900005</c:v>
                </c:pt>
                <c:pt idx="241">
                  <c:v>16.074705718800235</c:v>
                </c:pt>
                <c:pt idx="242">
                  <c:v>15.575158007900002</c:v>
                </c:pt>
                <c:pt idx="243">
                  <c:v>15.407664393300015</c:v>
                </c:pt>
                <c:pt idx="244">
                  <c:v>14.825484465500148</c:v>
                </c:pt>
                <c:pt idx="245">
                  <c:v>14.270770393199999</c:v>
                </c:pt>
                <c:pt idx="246">
                  <c:v>13.633424103999999</c:v>
                </c:pt>
                <c:pt idx="247">
                  <c:v>13.521096850900015</c:v>
                </c:pt>
                <c:pt idx="248">
                  <c:v>13.1877521761</c:v>
                </c:pt>
                <c:pt idx="249">
                  <c:v>12.577285115800002</c:v>
                </c:pt>
                <c:pt idx="250">
                  <c:v>12.0782067061</c:v>
                </c:pt>
                <c:pt idx="251">
                  <c:v>11.634411983099998</c:v>
                </c:pt>
                <c:pt idx="252">
                  <c:v>11.5777203927</c:v>
                </c:pt>
                <c:pt idx="253">
                  <c:v>11.1609222239</c:v>
                </c:pt>
                <c:pt idx="254">
                  <c:v>10.662078464799999</c:v>
                </c:pt>
                <c:pt idx="255">
                  <c:v>10.301033284000004</c:v>
                </c:pt>
                <c:pt idx="256">
                  <c:v>9.9406920550800066</c:v>
                </c:pt>
                <c:pt idx="257">
                  <c:v>9.6351652116400004</c:v>
                </c:pt>
                <c:pt idx="258">
                  <c:v>9.2743546814599984</c:v>
                </c:pt>
                <c:pt idx="259">
                  <c:v>9.1900799102700006</c:v>
                </c:pt>
                <c:pt idx="260">
                  <c:v>8.7743376692900004</c:v>
                </c:pt>
                <c:pt idx="261">
                  <c:v>8.3305429463400067</c:v>
                </c:pt>
                <c:pt idx="262">
                  <c:v>8.1355834763700035</c:v>
                </c:pt>
                <c:pt idx="263">
                  <c:v>8.3009652353400067</c:v>
                </c:pt>
                <c:pt idx="264">
                  <c:v>7.7738343436999946</c:v>
                </c:pt>
                <c:pt idx="265">
                  <c:v>7.1917717412600002</c:v>
                </c:pt>
                <c:pt idx="266">
                  <c:v>6.8313131870100134</c:v>
                </c:pt>
                <c:pt idx="267">
                  <c:v>7.1344935242299918</c:v>
                </c:pt>
                <c:pt idx="268">
                  <c:v>7.1610207771399645</c:v>
                </c:pt>
                <c:pt idx="269">
                  <c:v>6.7722750903100124</c:v>
                </c:pt>
                <c:pt idx="270">
                  <c:v>6.9094870420100003</c:v>
                </c:pt>
                <c:pt idx="271">
                  <c:v>6.4653403431300003</c:v>
                </c:pt>
                <c:pt idx="272">
                  <c:v>5.6892568732099846</c:v>
                </c:pt>
                <c:pt idx="273">
                  <c:v>5.7988856441899719</c:v>
                </c:pt>
                <c:pt idx="274">
                  <c:v>5.4101399573599656</c:v>
                </c:pt>
                <c:pt idx="275">
                  <c:v>5.1598968006599746</c:v>
                </c:pt>
                <c:pt idx="276">
                  <c:v>5.2414730896800723</c:v>
                </c:pt>
                <c:pt idx="277">
                  <c:v>4.9360635715500134</c:v>
                </c:pt>
                <c:pt idx="278">
                  <c:v>4.5476698606500001</c:v>
                </c:pt>
                <c:pt idx="279">
                  <c:v>4.5738451376300002</c:v>
                </c:pt>
                <c:pt idx="280">
                  <c:v>4.2962534508300134</c:v>
                </c:pt>
                <c:pt idx="281">
                  <c:v>4.294845547089909</c:v>
                </c:pt>
                <c:pt idx="282">
                  <c:v>3.823584968750033</c:v>
                </c:pt>
                <c:pt idx="283">
                  <c:v>3.7948285349199997</c:v>
                </c:pt>
                <c:pt idx="284">
                  <c:v>3.517236848130032</c:v>
                </c:pt>
                <c:pt idx="285">
                  <c:v>3.4882457636799997</c:v>
                </c:pt>
                <c:pt idx="286">
                  <c:v>3.4864858840099977</c:v>
                </c:pt>
                <c:pt idx="287">
                  <c:v>3.6510463657899987</c:v>
                </c:pt>
                <c:pt idx="288">
                  <c:v>3.3178190163199988</c:v>
                </c:pt>
                <c:pt idx="289">
                  <c:v>3.2056090884900001</c:v>
                </c:pt>
                <c:pt idx="290">
                  <c:v>3.1485655220800002</c:v>
                </c:pt>
                <c:pt idx="291">
                  <c:v>3.0087724135299987</c:v>
                </c:pt>
                <c:pt idx="292">
                  <c:v>2.6477272327300496</c:v>
                </c:pt>
                <c:pt idx="293">
                  <c:v>2.2593335218400012</c:v>
                </c:pt>
                <c:pt idx="294">
                  <c:v>2.5072301723200012</c:v>
                </c:pt>
                <c:pt idx="295">
                  <c:v>2.4503039312199997</c:v>
                </c:pt>
                <c:pt idx="296">
                  <c:v>2.4215474973899997</c:v>
                </c:pt>
                <c:pt idx="297">
                  <c:v>2.1154340273900001</c:v>
                </c:pt>
                <c:pt idx="298">
                  <c:v>1.75415419596</c:v>
                </c:pt>
                <c:pt idx="299">
                  <c:v>1.6142437621100001</c:v>
                </c:pt>
                <c:pt idx="300">
                  <c:v>1.9178934005699844</c:v>
                </c:pt>
                <c:pt idx="301">
                  <c:v>2.02763949686</c:v>
                </c:pt>
                <c:pt idx="302">
                  <c:v>1.5279744606299841</c:v>
                </c:pt>
                <c:pt idx="303">
                  <c:v>1.74852258102</c:v>
                </c:pt>
                <c:pt idx="304">
                  <c:v>1.3873600749000001</c:v>
                </c:pt>
                <c:pt idx="305">
                  <c:v>1.2203357615800001</c:v>
                </c:pt>
                <c:pt idx="306">
                  <c:v>1.4685843879899811</c:v>
                </c:pt>
                <c:pt idx="307">
                  <c:v>1.7169503397200001</c:v>
                </c:pt>
                <c:pt idx="308">
                  <c:v>1.4668245083199769</c:v>
                </c:pt>
                <c:pt idx="309">
                  <c:v>1.6596721226800126</c:v>
                </c:pt>
                <c:pt idx="310">
                  <c:v>1.2706917852299737</c:v>
                </c:pt>
                <c:pt idx="311">
                  <c:v>1.5459369658</c:v>
                </c:pt>
                <c:pt idx="312">
                  <c:v>1.1566046524199769</c:v>
                </c:pt>
                <c:pt idx="313">
                  <c:v>1.2652948209099852</c:v>
                </c:pt>
                <c:pt idx="314">
                  <c:v>1.1249150858100001</c:v>
                </c:pt>
                <c:pt idx="315">
                  <c:v>1.1499171096700167</c:v>
                </c:pt>
                <c:pt idx="316">
                  <c:v>1.2309067721299769</c:v>
                </c:pt>
                <c:pt idx="317">
                  <c:v>1.2844305792000001</c:v>
                </c:pt>
                <c:pt idx="318">
                  <c:v>1.4766915670099812</c:v>
                </c:pt>
              </c:numCache>
            </c:numRef>
          </c:yVal>
          <c:smooth val="1"/>
        </c:ser>
        <c:axId val="115610752"/>
        <c:axId val="115612672"/>
      </c:scatterChart>
      <c:valAx>
        <c:axId val="115610752"/>
        <c:scaling>
          <c:orientation val="minMax"/>
          <c:max val="800"/>
          <c:min val="650"/>
        </c:scaling>
        <c:axPos val="b"/>
        <c:title>
          <c:tx>
            <c:rich>
              <a:bodyPr/>
              <a:lstStyle/>
              <a:p>
                <a:pPr>
                  <a:defRPr/>
                </a:pPr>
                <a:r>
                  <a:rPr lang="en-US" dirty="0" smtClean="0"/>
                  <a:t>Wavelength, </a:t>
                </a:r>
                <a:r>
                  <a:rPr lang="sv-SE" dirty="0"/>
                  <a:t>nm</a:t>
                </a:r>
              </a:p>
            </c:rich>
          </c:tx>
          <c:layout>
            <c:manualLayout>
              <c:xMode val="edge"/>
              <c:yMode val="edge"/>
              <c:x val="0.369290178623502"/>
              <c:y val="0.92089364203925128"/>
            </c:manualLayout>
          </c:layout>
          <c:spPr>
            <a:noFill/>
            <a:ln w="25400">
              <a:noFill/>
            </a:ln>
          </c:spPr>
        </c:title>
        <c:numFmt formatCode="General" sourceLinked="1"/>
        <c:tickLblPos val="nextTo"/>
        <c:spPr>
          <a:ln w="28575">
            <a:solidFill>
              <a:srgbClr val="000000"/>
            </a:solidFill>
            <a:prstDash val="solid"/>
          </a:ln>
        </c:spPr>
        <c:txPr>
          <a:bodyPr rot="0" vert="horz"/>
          <a:lstStyle/>
          <a:p>
            <a:pPr>
              <a:defRPr/>
            </a:pPr>
            <a:endParaRPr lang="ru-RU"/>
          </a:p>
        </c:txPr>
        <c:crossAx val="115612672"/>
        <c:crosses val="autoZero"/>
        <c:crossBetween val="midCat"/>
        <c:majorUnit val="30"/>
        <c:minorUnit val="10"/>
      </c:valAx>
      <c:valAx>
        <c:axId val="115612672"/>
        <c:scaling>
          <c:orientation val="minMax"/>
          <c:max val="50"/>
          <c:min val="0"/>
        </c:scaling>
        <c:axPos val="l"/>
        <c:majorGridlines>
          <c:spPr>
            <a:ln w="3175">
              <a:solidFill>
                <a:srgbClr val="FFFFFF"/>
              </a:solidFill>
              <a:prstDash val="solid"/>
            </a:ln>
          </c:spPr>
        </c:majorGridlines>
        <c:title>
          <c:tx>
            <c:rich>
              <a:bodyPr/>
              <a:lstStyle/>
              <a:p>
                <a:pPr>
                  <a:defRPr/>
                </a:pPr>
                <a:r>
                  <a:rPr lang="en-US" dirty="0" smtClean="0"/>
                  <a:t>Fluorescence</a:t>
                </a:r>
                <a:r>
                  <a:rPr lang="ru-RU" dirty="0" smtClean="0"/>
                  <a:t> </a:t>
                </a:r>
                <a:r>
                  <a:rPr lang="en-US" dirty="0"/>
                  <a:t>[relative]</a:t>
                </a:r>
                <a:endParaRPr lang="sv-SE" dirty="0"/>
              </a:p>
            </c:rich>
          </c:tx>
          <c:layout>
            <c:manualLayout>
              <c:xMode val="edge"/>
              <c:yMode val="edge"/>
              <c:x val="6.9378164975668934E-3"/>
              <c:y val="0.17807135611945404"/>
            </c:manualLayout>
          </c:layout>
          <c:spPr>
            <a:noFill/>
            <a:ln w="25400">
              <a:noFill/>
            </a:ln>
          </c:spPr>
        </c:title>
        <c:numFmt formatCode="General" sourceLinked="1"/>
        <c:tickLblPos val="nextTo"/>
        <c:spPr>
          <a:ln w="28575">
            <a:solidFill>
              <a:srgbClr val="000000"/>
            </a:solidFill>
            <a:prstDash val="solid"/>
          </a:ln>
        </c:spPr>
        <c:txPr>
          <a:bodyPr rot="0" vert="horz"/>
          <a:lstStyle/>
          <a:p>
            <a:pPr>
              <a:defRPr/>
            </a:pPr>
            <a:endParaRPr lang="ru-RU"/>
          </a:p>
        </c:txPr>
        <c:crossAx val="115610752"/>
        <c:crosses val="autoZero"/>
        <c:crossBetween val="midCat"/>
        <c:majorUnit val="10"/>
        <c:minorUnit val="1"/>
      </c:valAx>
      <c:spPr>
        <a:solidFill>
          <a:srgbClr val="FFFFFF"/>
        </a:solidFill>
        <a:ln w="12700">
          <a:solidFill>
            <a:srgbClr val="FFFFFF"/>
          </a:solidFill>
          <a:prstDash val="solid"/>
        </a:ln>
      </c:spPr>
    </c:plotArea>
    <c:plotVisOnly val="1"/>
    <c:dispBlanksAs val="gap"/>
  </c:chart>
  <c:spPr>
    <a:solidFill>
      <a:srgbClr val="FFFFFF"/>
    </a:solidFill>
    <a:ln w="3175">
      <a:noFill/>
      <a:prstDash val="solid"/>
    </a:ln>
  </c:spPr>
  <c:txPr>
    <a:bodyPr/>
    <a:lstStyle/>
    <a:p>
      <a:pPr>
        <a:defRPr sz="2000" b="1" i="0" u="none" strike="noStrike" baseline="0">
          <a:solidFill>
            <a:srgbClr val="000000"/>
          </a:solidFill>
          <a:latin typeface="Times New Roman" pitchFamily="18" charset="0"/>
          <a:ea typeface="Arial Cyr"/>
          <a:cs typeface="Times New Roman" pitchFamily="18" charset="0"/>
        </a:defRPr>
      </a:pPr>
      <a:endParaRPr lang="ru-RU"/>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ru-RU"/>
  <c:clrMapOvr bg1="lt1" tx1="dk1" bg2="lt2" tx2="dk2" accent1="accent1" accent2="accent2" accent3="accent3" accent4="accent4" accent5="accent5" accent6="accent6" hlink="hlink" folHlink="folHlink"/>
  <c:chart>
    <c:plotArea>
      <c:layout/>
      <c:barChart>
        <c:barDir val="col"/>
        <c:grouping val="clustered"/>
        <c:ser>
          <c:idx val="1"/>
          <c:order val="1"/>
          <c:spPr>
            <a:solidFill>
              <a:schemeClr val="bg1"/>
            </a:solidFill>
            <a:ln>
              <a:solidFill>
                <a:prstClr val="black"/>
              </a:solidFill>
            </a:ln>
          </c:spPr>
          <c:errBars>
            <c:errBarType val="both"/>
            <c:errValType val="cust"/>
            <c:plus>
              <c:numRef>
                <c:f>'Lobaria pulmonaria'!$AM$83:$AM$91</c:f>
                <c:numCache>
                  <c:formatCode>General</c:formatCode>
                  <c:ptCount val="9"/>
                  <c:pt idx="0">
                    <c:v>2.5917624493130596E-2</c:v>
                  </c:pt>
                  <c:pt idx="1">
                    <c:v>1.2498241209461799E-2</c:v>
                  </c:pt>
                  <c:pt idx="2">
                    <c:v>2.7386973149843216E-2</c:v>
                  </c:pt>
                  <c:pt idx="3">
                    <c:v>0</c:v>
                  </c:pt>
                  <c:pt idx="4">
                    <c:v>3.1222276067624524E-2</c:v>
                  </c:pt>
                  <c:pt idx="5">
                    <c:v>2.8503774205664811E-2</c:v>
                  </c:pt>
                  <c:pt idx="6">
                    <c:v>2.6181377385303229E-2</c:v>
                  </c:pt>
                  <c:pt idx="7">
                    <c:v>2.1571785098821118E-2</c:v>
                  </c:pt>
                  <c:pt idx="8">
                    <c:v>0</c:v>
                  </c:pt>
                </c:numCache>
              </c:numRef>
            </c:plus>
            <c:minus>
              <c:numRef>
                <c:f>'Lobaria pulmonaria'!$AM$83:$AM$91</c:f>
                <c:numCache>
                  <c:formatCode>General</c:formatCode>
                  <c:ptCount val="9"/>
                  <c:pt idx="0">
                    <c:v>2.5917624493130596E-2</c:v>
                  </c:pt>
                  <c:pt idx="1">
                    <c:v>1.2498241209461799E-2</c:v>
                  </c:pt>
                  <c:pt idx="2">
                    <c:v>2.7386973149843216E-2</c:v>
                  </c:pt>
                  <c:pt idx="3">
                    <c:v>0</c:v>
                  </c:pt>
                  <c:pt idx="4">
                    <c:v>3.1222276067624524E-2</c:v>
                  </c:pt>
                  <c:pt idx="5">
                    <c:v>2.8503774205664811E-2</c:v>
                  </c:pt>
                  <c:pt idx="6">
                    <c:v>2.6181377385303229E-2</c:v>
                  </c:pt>
                  <c:pt idx="7">
                    <c:v>2.1571785098821118E-2</c:v>
                  </c:pt>
                  <c:pt idx="8">
                    <c:v>0</c:v>
                  </c:pt>
                </c:numCache>
              </c:numRef>
            </c:minus>
          </c:errBars>
          <c:cat>
            <c:numRef>
              <c:f>'Lobaria pulmonaria'!$AK$83:$AK$91</c:f>
              <c:numCache>
                <c:formatCode>General</c:formatCode>
                <c:ptCount val="9"/>
                <c:pt idx="0">
                  <c:v>0</c:v>
                </c:pt>
                <c:pt idx="1">
                  <c:v>5</c:v>
                </c:pt>
                <c:pt idx="2">
                  <c:v>10</c:v>
                </c:pt>
                <c:pt idx="3">
                  <c:v>15</c:v>
                </c:pt>
                <c:pt idx="4">
                  <c:v>20</c:v>
                </c:pt>
                <c:pt idx="5">
                  <c:v>25</c:v>
                </c:pt>
                <c:pt idx="6">
                  <c:v>30</c:v>
                </c:pt>
                <c:pt idx="7">
                  <c:v>35</c:v>
                </c:pt>
                <c:pt idx="8">
                  <c:v>40</c:v>
                </c:pt>
              </c:numCache>
            </c:numRef>
          </c:cat>
          <c:val>
            <c:numRef>
              <c:f>'Lobaria pulmonaria'!$AL$83:$AL$91</c:f>
              <c:numCache>
                <c:formatCode>General</c:formatCode>
                <c:ptCount val="9"/>
                <c:pt idx="0">
                  <c:v>6.8193110038081456E-2</c:v>
                </c:pt>
                <c:pt idx="1">
                  <c:v>0.14612628924849308</c:v>
                </c:pt>
                <c:pt idx="2">
                  <c:v>0.27132823890956731</c:v>
                </c:pt>
                <c:pt idx="3">
                  <c:v>0</c:v>
                </c:pt>
                <c:pt idx="4">
                  <c:v>0.41585045451241215</c:v>
                </c:pt>
                <c:pt idx="5">
                  <c:v>0.42144858333268542</c:v>
                </c:pt>
                <c:pt idx="6">
                  <c:v>0.38263660873685718</c:v>
                </c:pt>
                <c:pt idx="7">
                  <c:v>0.10551702834517</c:v>
                </c:pt>
                <c:pt idx="8">
                  <c:v>0</c:v>
                </c:pt>
              </c:numCache>
            </c:numRef>
          </c:val>
        </c:ser>
        <c:ser>
          <c:idx val="2"/>
          <c:order val="2"/>
          <c:spPr>
            <a:solidFill>
              <a:schemeClr val="bg1">
                <a:lumMod val="75000"/>
              </a:schemeClr>
            </a:solidFill>
            <a:ln>
              <a:solidFill>
                <a:prstClr val="black"/>
              </a:solidFill>
            </a:ln>
          </c:spPr>
          <c:errBars>
            <c:errBarType val="both"/>
            <c:errValType val="cust"/>
            <c:plus>
              <c:numRef>
                <c:f>'Hypogymnia  physodes'!$AL$138:$AL$146</c:f>
                <c:numCache>
                  <c:formatCode>General</c:formatCode>
                  <c:ptCount val="9"/>
                  <c:pt idx="0">
                    <c:v>4.0393547012095826E-2</c:v>
                  </c:pt>
                  <c:pt idx="1">
                    <c:v>7.2018210784572014E-3</c:v>
                  </c:pt>
                  <c:pt idx="2">
                    <c:v>2.2936602294314011E-2</c:v>
                  </c:pt>
                  <c:pt idx="3">
                    <c:v>1.7452215737053509E-2</c:v>
                  </c:pt>
                  <c:pt idx="4">
                    <c:v>1.3009863935021404E-2</c:v>
                  </c:pt>
                  <c:pt idx="5">
                    <c:v>2.1293595664145921E-2</c:v>
                  </c:pt>
                  <c:pt idx="6">
                    <c:v>3.0405788490747109E-2</c:v>
                  </c:pt>
                  <c:pt idx="7">
                    <c:v>1.2926781094453105E-2</c:v>
                  </c:pt>
                  <c:pt idx="8">
                    <c:v>0</c:v>
                  </c:pt>
                </c:numCache>
              </c:numRef>
            </c:plus>
            <c:minus>
              <c:numRef>
                <c:f>'Hypogymnia  physodes'!$AL$138:$AL$146</c:f>
                <c:numCache>
                  <c:formatCode>General</c:formatCode>
                  <c:ptCount val="9"/>
                  <c:pt idx="0">
                    <c:v>4.0393547012095826E-2</c:v>
                  </c:pt>
                  <c:pt idx="1">
                    <c:v>7.2018210784572014E-3</c:v>
                  </c:pt>
                  <c:pt idx="2">
                    <c:v>2.2936602294314011E-2</c:v>
                  </c:pt>
                  <c:pt idx="3">
                    <c:v>1.7452215737053509E-2</c:v>
                  </c:pt>
                  <c:pt idx="4">
                    <c:v>1.3009863935021404E-2</c:v>
                  </c:pt>
                  <c:pt idx="5">
                    <c:v>2.1293595664145921E-2</c:v>
                  </c:pt>
                  <c:pt idx="6">
                    <c:v>3.0405788490747109E-2</c:v>
                  </c:pt>
                  <c:pt idx="7">
                    <c:v>1.2926781094453105E-2</c:v>
                  </c:pt>
                  <c:pt idx="8">
                    <c:v>0</c:v>
                  </c:pt>
                </c:numCache>
              </c:numRef>
            </c:minus>
          </c:errBars>
          <c:cat>
            <c:numRef>
              <c:f>'Hypogymnia  physodes'!$AJ$138:$AJ$146</c:f>
              <c:numCache>
                <c:formatCode>General</c:formatCode>
                <c:ptCount val="9"/>
                <c:pt idx="0">
                  <c:v>0</c:v>
                </c:pt>
                <c:pt idx="1">
                  <c:v>5</c:v>
                </c:pt>
                <c:pt idx="2">
                  <c:v>10</c:v>
                </c:pt>
                <c:pt idx="3">
                  <c:v>15</c:v>
                </c:pt>
                <c:pt idx="4">
                  <c:v>20</c:v>
                </c:pt>
                <c:pt idx="5">
                  <c:v>25</c:v>
                </c:pt>
                <c:pt idx="6">
                  <c:v>30</c:v>
                </c:pt>
                <c:pt idx="7">
                  <c:v>35</c:v>
                </c:pt>
                <c:pt idx="8">
                  <c:v>40</c:v>
                </c:pt>
              </c:numCache>
            </c:numRef>
          </c:cat>
          <c:val>
            <c:numRef>
              <c:f>'Hypogymnia  physodes'!$AK$138:$AK$146</c:f>
              <c:numCache>
                <c:formatCode>General</c:formatCode>
                <c:ptCount val="9"/>
                <c:pt idx="0">
                  <c:v>0.13500184401549808</c:v>
                </c:pt>
                <c:pt idx="1">
                  <c:v>0.20057191146409101</c:v>
                </c:pt>
                <c:pt idx="2">
                  <c:v>0.28925438784872515</c:v>
                </c:pt>
                <c:pt idx="3">
                  <c:v>0.31643451178030918</c:v>
                </c:pt>
                <c:pt idx="4">
                  <c:v>0.33570235295929024</c:v>
                </c:pt>
                <c:pt idx="5">
                  <c:v>0.32469430713043818</c:v>
                </c:pt>
                <c:pt idx="6">
                  <c:v>0.31878652568308224</c:v>
                </c:pt>
                <c:pt idx="7">
                  <c:v>0.13474153058031713</c:v>
                </c:pt>
                <c:pt idx="8">
                  <c:v>0</c:v>
                </c:pt>
              </c:numCache>
            </c:numRef>
          </c:val>
        </c:ser>
        <c:ser>
          <c:idx val="0"/>
          <c:order val="0"/>
          <c:spPr>
            <a:solidFill>
              <a:schemeClr val="tx1">
                <a:lumMod val="50000"/>
                <a:lumOff val="50000"/>
              </a:schemeClr>
            </a:solidFill>
            <a:ln>
              <a:solidFill>
                <a:prstClr val="black"/>
              </a:solidFill>
            </a:ln>
          </c:spPr>
          <c:errBars>
            <c:errBarType val="both"/>
            <c:errValType val="cust"/>
            <c:plus>
              <c:numRef>
                <c:f>'Platismatia glauca'!$AO$124:$AO$132</c:f>
                <c:numCache>
                  <c:formatCode>General</c:formatCode>
                  <c:ptCount val="9"/>
                  <c:pt idx="0">
                    <c:v>2.3430258908033005E-2</c:v>
                  </c:pt>
                  <c:pt idx="1">
                    <c:v>1.4327224775336302E-2</c:v>
                  </c:pt>
                  <c:pt idx="2">
                    <c:v>3.2795889905520514E-2</c:v>
                  </c:pt>
                  <c:pt idx="3">
                    <c:v>2.8689622040217602E-2</c:v>
                  </c:pt>
                  <c:pt idx="4">
                    <c:v>2.3688075329514613E-2</c:v>
                  </c:pt>
                  <c:pt idx="5">
                    <c:v>1.7917981419358013E-2</c:v>
                  </c:pt>
                  <c:pt idx="6">
                    <c:v>1.68453824264749E-2</c:v>
                  </c:pt>
                  <c:pt idx="7">
                    <c:v>2.3274218774033816E-2</c:v>
                  </c:pt>
                  <c:pt idx="8">
                    <c:v>0</c:v>
                  </c:pt>
                </c:numCache>
              </c:numRef>
            </c:plus>
            <c:minus>
              <c:numRef>
                <c:f>'Platismatia glauca'!$AO$124:$AO$132</c:f>
                <c:numCache>
                  <c:formatCode>General</c:formatCode>
                  <c:ptCount val="9"/>
                  <c:pt idx="0">
                    <c:v>2.3430258908033005E-2</c:v>
                  </c:pt>
                  <c:pt idx="1">
                    <c:v>1.4327224775336302E-2</c:v>
                  </c:pt>
                  <c:pt idx="2">
                    <c:v>3.2795889905520514E-2</c:v>
                  </c:pt>
                  <c:pt idx="3">
                    <c:v>2.8689622040217602E-2</c:v>
                  </c:pt>
                  <c:pt idx="4">
                    <c:v>2.3688075329514613E-2</c:v>
                  </c:pt>
                  <c:pt idx="5">
                    <c:v>1.7917981419358013E-2</c:v>
                  </c:pt>
                  <c:pt idx="6">
                    <c:v>1.68453824264749E-2</c:v>
                  </c:pt>
                  <c:pt idx="7">
                    <c:v>2.3274218774033816E-2</c:v>
                  </c:pt>
                  <c:pt idx="8">
                    <c:v>0</c:v>
                  </c:pt>
                </c:numCache>
              </c:numRef>
            </c:minus>
          </c:errBars>
          <c:cat>
            <c:numRef>
              <c:f>'Platismatia glauca'!$AM$124:$AM$132</c:f>
              <c:numCache>
                <c:formatCode>General</c:formatCode>
                <c:ptCount val="9"/>
                <c:pt idx="0" formatCode="0">
                  <c:v>0</c:v>
                </c:pt>
                <c:pt idx="1">
                  <c:v>5</c:v>
                </c:pt>
                <c:pt idx="2">
                  <c:v>10</c:v>
                </c:pt>
                <c:pt idx="3">
                  <c:v>15</c:v>
                </c:pt>
                <c:pt idx="4">
                  <c:v>20</c:v>
                </c:pt>
                <c:pt idx="5">
                  <c:v>25</c:v>
                </c:pt>
                <c:pt idx="6">
                  <c:v>30</c:v>
                </c:pt>
                <c:pt idx="7">
                  <c:v>35</c:v>
                </c:pt>
                <c:pt idx="8">
                  <c:v>40</c:v>
                </c:pt>
              </c:numCache>
            </c:numRef>
          </c:cat>
          <c:val>
            <c:numRef>
              <c:f>'Platismatia glauca'!$AN$124:$AN$132</c:f>
              <c:numCache>
                <c:formatCode>0.000</c:formatCode>
                <c:ptCount val="9"/>
                <c:pt idx="0">
                  <c:v>9.79234970197633E-2</c:v>
                </c:pt>
                <c:pt idx="1">
                  <c:v>0.14042117153112513</c:v>
                </c:pt>
                <c:pt idx="2">
                  <c:v>0.30563591814776808</c:v>
                </c:pt>
                <c:pt idx="3">
                  <c:v>0.30886664638843925</c:v>
                </c:pt>
                <c:pt idx="4">
                  <c:v>0.32392034974532724</c:v>
                </c:pt>
                <c:pt idx="5">
                  <c:v>0.31274171606838086</c:v>
                </c:pt>
                <c:pt idx="6">
                  <c:v>0.26125091268125</c:v>
                </c:pt>
                <c:pt idx="7">
                  <c:v>8.8057635970715725E-2</c:v>
                </c:pt>
                <c:pt idx="8">
                  <c:v>1.0000000000000007E-3</c:v>
                </c:pt>
              </c:numCache>
            </c:numRef>
          </c:val>
        </c:ser>
        <c:gapWidth val="125"/>
        <c:overlap val="25"/>
        <c:axId val="115678208"/>
        <c:axId val="115692288"/>
      </c:barChart>
      <c:catAx>
        <c:axId val="115678208"/>
        <c:scaling>
          <c:orientation val="minMax"/>
        </c:scaling>
        <c:axPos val="b"/>
        <c:numFmt formatCode="General" sourceLinked="1"/>
        <c:tickLblPos val="nextTo"/>
        <c:crossAx val="115692288"/>
        <c:crosses val="autoZero"/>
        <c:auto val="1"/>
        <c:lblAlgn val="ctr"/>
        <c:lblOffset val="100"/>
      </c:catAx>
      <c:valAx>
        <c:axId val="115692288"/>
        <c:scaling>
          <c:orientation val="minMax"/>
        </c:scaling>
        <c:axPos val="l"/>
        <c:numFmt formatCode="#,##0.0" sourceLinked="0"/>
        <c:tickLblPos val="nextTo"/>
        <c:crossAx val="115678208"/>
        <c:crosses val="autoZero"/>
        <c:crossBetween val="between"/>
        <c:majorUnit val="0.1"/>
      </c:valAx>
    </c:plotArea>
    <c:plotVisOnly val="1"/>
    <c:dispBlanksAs val="gap"/>
  </c:chart>
  <c:txPr>
    <a:bodyPr/>
    <a:lstStyle/>
    <a:p>
      <a:pPr>
        <a:defRPr sz="1600" b="1">
          <a:latin typeface="Times New Roman" pitchFamily="18" charset="0"/>
          <a:cs typeface="Times New Roman" pitchFamily="18" charset="0"/>
        </a:defRPr>
      </a:pPr>
      <a:endParaRPr lang="ru-RU"/>
    </a:p>
  </c:txPr>
  <c:externalData r:id="rId2"/>
</c:chartSpace>
</file>

<file path=ppt/charts/chart16.xml><?xml version="1.0" encoding="utf-8"?>
<c:chartSpace xmlns:c="http://schemas.openxmlformats.org/drawingml/2006/chart" xmlns:a="http://schemas.openxmlformats.org/drawingml/2006/main" xmlns:r="http://schemas.openxmlformats.org/officeDocument/2006/relationships">
  <c:lang val="ru-RU"/>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492469242719817"/>
          <c:y val="3.1769838624632514E-2"/>
          <c:w val="0.82780752663784429"/>
          <c:h val="0.74533804004140702"/>
        </c:manualLayout>
      </c:layout>
      <c:barChart>
        <c:barDir val="col"/>
        <c:grouping val="clustered"/>
        <c:ser>
          <c:idx val="0"/>
          <c:order val="0"/>
          <c:tx>
            <c:strRef>
              <c:f>'стат200-700только по средним '!$A$64</c:f>
              <c:strCache>
                <c:ptCount val="1"/>
                <c:pt idx="0">
                  <c:v>Фв 200</c:v>
                </c:pt>
              </c:strCache>
            </c:strRef>
          </c:tx>
          <c:errBars>
            <c:errBarType val="both"/>
            <c:errValType val="cust"/>
            <c:plus>
              <c:numRef>
                <c:f>'стат200-700только по средним '!$B$65:$F$65</c:f>
                <c:numCache>
                  <c:formatCode>General</c:formatCode>
                  <c:ptCount val="5"/>
                  <c:pt idx="0">
                    <c:v>0.64298801379524528</c:v>
                  </c:pt>
                  <c:pt idx="1">
                    <c:v>0.21479199918193817</c:v>
                  </c:pt>
                  <c:pt idx="2">
                    <c:v>0.57788260156692273</c:v>
                  </c:pt>
                  <c:pt idx="3">
                    <c:v>0.85961431920238529</c:v>
                  </c:pt>
                  <c:pt idx="4">
                    <c:v>0.18148043409465409</c:v>
                  </c:pt>
                </c:numCache>
              </c:numRef>
            </c:plus>
            <c:minus>
              <c:numRef>
                <c:f>'стат200-700только по средним '!$B$65:$F$65</c:f>
                <c:numCache>
                  <c:formatCode>General</c:formatCode>
                  <c:ptCount val="5"/>
                  <c:pt idx="0">
                    <c:v>0.64298801379524528</c:v>
                  </c:pt>
                  <c:pt idx="1">
                    <c:v>0.21479199918193817</c:v>
                  </c:pt>
                  <c:pt idx="2">
                    <c:v>0.57788260156692273</c:v>
                  </c:pt>
                  <c:pt idx="3">
                    <c:v>0.85961431920238529</c:v>
                  </c:pt>
                  <c:pt idx="4">
                    <c:v>0.18148043409465409</c:v>
                  </c:pt>
                </c:numCache>
              </c:numRef>
            </c:minus>
          </c:errBars>
          <c:cat>
            <c:strRef>
              <c:f>'стат200-700только по средним '!$B$62:$F$62</c:f>
              <c:strCache>
                <c:ptCount val="5"/>
                <c:pt idx="0">
                  <c:v>1 ч</c:v>
                </c:pt>
                <c:pt idx="1">
                  <c:v>2-3 ч</c:v>
                </c:pt>
                <c:pt idx="2">
                  <c:v>4-6 ч</c:v>
                </c:pt>
                <c:pt idx="3">
                  <c:v>22-24 ч</c:v>
                </c:pt>
                <c:pt idx="4">
                  <c:v>47-50 ч</c:v>
                </c:pt>
              </c:strCache>
            </c:strRef>
          </c:cat>
          <c:val>
            <c:numRef>
              <c:f>'стат200-700только по средним '!$B$64:$F$64</c:f>
              <c:numCache>
                <c:formatCode>0.000</c:formatCode>
                <c:ptCount val="5"/>
                <c:pt idx="0">
                  <c:v>1.8313928571428484</c:v>
                </c:pt>
                <c:pt idx="1">
                  <c:v>2.9471206349206351</c:v>
                </c:pt>
                <c:pt idx="2">
                  <c:v>3.2542424242424177</c:v>
                </c:pt>
                <c:pt idx="3">
                  <c:v>3.8136666666666668</c:v>
                </c:pt>
                <c:pt idx="4">
                  <c:v>5.1940714285714256</c:v>
                </c:pt>
              </c:numCache>
            </c:numRef>
          </c:val>
        </c:ser>
        <c:ser>
          <c:idx val="1"/>
          <c:order val="1"/>
          <c:tx>
            <c:strRef>
              <c:f>'стат200-700только по средним '!$A$67</c:f>
              <c:strCache>
                <c:ptCount val="1"/>
                <c:pt idx="0">
                  <c:v>Фв 700</c:v>
                </c:pt>
              </c:strCache>
            </c:strRef>
          </c:tx>
          <c:spPr>
            <a:ln>
              <a:solidFill>
                <a:srgbClr val="FF0000"/>
              </a:solidFill>
            </a:ln>
          </c:spPr>
          <c:dPt>
            <c:idx val="1"/>
            <c:spPr>
              <a:ln>
                <a:solidFill>
                  <a:srgbClr val="C00000"/>
                </a:solidFill>
              </a:ln>
            </c:spPr>
          </c:dPt>
          <c:errBars>
            <c:errBarType val="both"/>
            <c:errValType val="cust"/>
            <c:plus>
              <c:numRef>
                <c:f>'стат200-700только по средним '!$B$68:$F$68</c:f>
                <c:numCache>
                  <c:formatCode>General</c:formatCode>
                  <c:ptCount val="5"/>
                  <c:pt idx="0">
                    <c:v>0.52640481724491905</c:v>
                  </c:pt>
                  <c:pt idx="1">
                    <c:v>0.46086910650783802</c:v>
                  </c:pt>
                  <c:pt idx="2">
                    <c:v>0.49823165071859477</c:v>
                  </c:pt>
                  <c:pt idx="3">
                    <c:v>0.29999214978203814</c:v>
                  </c:pt>
                  <c:pt idx="4">
                    <c:v>0.67523503246230965</c:v>
                  </c:pt>
                </c:numCache>
              </c:numRef>
            </c:plus>
            <c:minus>
              <c:numRef>
                <c:f>'стат200-700только по средним '!$B$68:$F$68</c:f>
                <c:numCache>
                  <c:formatCode>General</c:formatCode>
                  <c:ptCount val="5"/>
                  <c:pt idx="0">
                    <c:v>0.52640481724491905</c:v>
                  </c:pt>
                  <c:pt idx="1">
                    <c:v>0.46086910650783802</c:v>
                  </c:pt>
                  <c:pt idx="2">
                    <c:v>0.49823165071859477</c:v>
                  </c:pt>
                  <c:pt idx="3">
                    <c:v>0.29999214978203814</c:v>
                  </c:pt>
                  <c:pt idx="4">
                    <c:v>0.67523503246230965</c:v>
                  </c:pt>
                </c:numCache>
              </c:numRef>
            </c:minus>
          </c:errBars>
          <c:cat>
            <c:strRef>
              <c:f>'стат200-700только по средним '!$B$62:$F$62</c:f>
              <c:strCache>
                <c:ptCount val="5"/>
                <c:pt idx="0">
                  <c:v>1 ч</c:v>
                </c:pt>
                <c:pt idx="1">
                  <c:v>2-3 ч</c:v>
                </c:pt>
                <c:pt idx="2">
                  <c:v>4-6 ч</c:v>
                </c:pt>
                <c:pt idx="3">
                  <c:v>22-24 ч</c:v>
                </c:pt>
                <c:pt idx="4">
                  <c:v>47-50 ч</c:v>
                </c:pt>
              </c:strCache>
            </c:strRef>
          </c:cat>
          <c:val>
            <c:numRef>
              <c:f>'стат200-700только по средним '!$B$67:$F$67</c:f>
              <c:numCache>
                <c:formatCode>0.000</c:formatCode>
                <c:ptCount val="5"/>
                <c:pt idx="0">
                  <c:v>1.2499971139971138</c:v>
                </c:pt>
                <c:pt idx="1">
                  <c:v>3.1378703703703712</c:v>
                </c:pt>
                <c:pt idx="2">
                  <c:v>4.0109350649350182</c:v>
                </c:pt>
                <c:pt idx="3">
                  <c:v>4.0599999999999996</c:v>
                </c:pt>
                <c:pt idx="4">
                  <c:v>4.0966666666666702</c:v>
                </c:pt>
              </c:numCache>
            </c:numRef>
          </c:val>
        </c:ser>
        <c:axId val="115782400"/>
        <c:axId val="115783936"/>
      </c:barChart>
      <c:catAx>
        <c:axId val="115782400"/>
        <c:scaling>
          <c:orientation val="minMax"/>
        </c:scaling>
        <c:axPos val="b"/>
        <c:numFmt formatCode="General" sourceLinked="1"/>
        <c:majorTickMark val="none"/>
        <c:tickLblPos val="none"/>
        <c:spPr>
          <a:ln w="28575">
            <a:solidFill>
              <a:sysClr val="windowText" lastClr="000000"/>
            </a:solidFill>
          </a:ln>
        </c:spPr>
        <c:crossAx val="115783936"/>
        <c:crosses val="autoZero"/>
        <c:auto val="1"/>
        <c:lblAlgn val="ctr"/>
        <c:lblOffset val="100"/>
        <c:tickMarkSkip val="1"/>
      </c:catAx>
      <c:valAx>
        <c:axId val="115783936"/>
        <c:scaling>
          <c:orientation val="minMax"/>
        </c:scaling>
        <c:axPos val="l"/>
        <c:title>
          <c:tx>
            <c:rich>
              <a:bodyPr rot="-5400000" vert="horz"/>
              <a:lstStyle/>
              <a:p>
                <a:pPr>
                  <a:defRPr b="1"/>
                </a:pPr>
                <a:r>
                  <a:rPr lang="ru-RU" b="1" dirty="0" smtClean="0"/>
                  <a:t>СО</a:t>
                </a:r>
                <a:r>
                  <a:rPr lang="ru-RU" b="1" baseline="-25000" dirty="0" smtClean="0"/>
                  <a:t>2</a:t>
                </a:r>
                <a:r>
                  <a:rPr lang="en-US" b="1" baseline="0" dirty="0" smtClean="0"/>
                  <a:t> net-uptake</a:t>
                </a:r>
                <a:r>
                  <a:rPr lang="ru-RU" b="1" dirty="0" smtClean="0"/>
                  <a:t>, µ</a:t>
                </a:r>
                <a:r>
                  <a:rPr lang="en-US" b="1" dirty="0" smtClean="0"/>
                  <a:t>mol</a:t>
                </a:r>
                <a:r>
                  <a:rPr lang="ru-RU" b="1" dirty="0" smtClean="0"/>
                  <a:t>/</a:t>
                </a:r>
                <a:r>
                  <a:rPr lang="en-US" b="1" dirty="0" smtClean="0"/>
                  <a:t>m</a:t>
                </a:r>
                <a:r>
                  <a:rPr lang="ru-RU" b="1" baseline="30000" dirty="0" smtClean="0"/>
                  <a:t>2</a:t>
                </a:r>
                <a:r>
                  <a:rPr lang="en-US" b="1" dirty="0" smtClean="0"/>
                  <a:t>s</a:t>
                </a:r>
                <a:endParaRPr lang="ru-RU" b="1" dirty="0"/>
              </a:p>
            </c:rich>
          </c:tx>
          <c:layout>
            <c:manualLayout>
              <c:xMode val="edge"/>
              <c:yMode val="edge"/>
              <c:x val="0"/>
              <c:y val="8.2916933391880707E-2"/>
            </c:manualLayout>
          </c:layout>
        </c:title>
        <c:numFmt formatCode="0" sourceLinked="0"/>
        <c:tickLblPos val="nextTo"/>
        <c:spPr>
          <a:ln w="28575">
            <a:solidFill>
              <a:sysClr val="windowText" lastClr="000000"/>
            </a:solidFill>
          </a:ln>
        </c:spPr>
        <c:crossAx val="115782400"/>
        <c:crosses val="autoZero"/>
        <c:crossBetween val="between"/>
      </c:valAx>
      <c:spPr>
        <a:noFill/>
        <a:ln w="25400">
          <a:noFill/>
        </a:ln>
      </c:spPr>
    </c:plotArea>
    <c:plotVisOnly val="1"/>
    <c:dispBlanksAs val="gap"/>
  </c:chart>
  <c:spPr>
    <a:ln>
      <a:noFill/>
    </a:ln>
  </c:spPr>
  <c:txPr>
    <a:bodyPr/>
    <a:lstStyle/>
    <a:p>
      <a:pPr>
        <a:defRPr sz="1800" b="0">
          <a:latin typeface="Times New Roman" pitchFamily="18" charset="0"/>
          <a:cs typeface="Times New Roman" pitchFamily="18" charset="0"/>
        </a:defRPr>
      </a:pPr>
      <a:endParaRPr lang="ru-RU"/>
    </a:p>
  </c:txPr>
  <c:externalData r:id="rId2"/>
  <c:userShapes r:id="rId3"/>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ru-RU"/>
  <c:chart>
    <c:plotArea>
      <c:layout/>
      <c:barChart>
        <c:barDir val="col"/>
        <c:grouping val="clustered"/>
        <c:ser>
          <c:idx val="0"/>
          <c:order val="0"/>
          <c:spPr>
            <a:solidFill>
              <a:srgbClr val="00B050"/>
            </a:solidFill>
          </c:spPr>
          <c:errBars>
            <c:errBarType val="both"/>
            <c:errValType val="cust"/>
            <c:plus>
              <c:numRef>
                <c:f>Лист1!$C$5:$C$6</c:f>
                <c:numCache>
                  <c:formatCode>General</c:formatCode>
                  <c:ptCount val="2"/>
                  <c:pt idx="0">
                    <c:v>2.0000000000000013E-3</c:v>
                  </c:pt>
                  <c:pt idx="1">
                    <c:v>4.0000000000000114E-3</c:v>
                  </c:pt>
                </c:numCache>
              </c:numRef>
            </c:plus>
            <c:minus>
              <c:numRef>
                <c:f>Лист1!$C$5:$C$6</c:f>
                <c:numCache>
                  <c:formatCode>General</c:formatCode>
                  <c:ptCount val="2"/>
                  <c:pt idx="0">
                    <c:v>2.0000000000000013E-3</c:v>
                  </c:pt>
                  <c:pt idx="1">
                    <c:v>4.0000000000000114E-3</c:v>
                  </c:pt>
                </c:numCache>
              </c:numRef>
            </c:minus>
          </c:errBars>
          <c:cat>
            <c:strRef>
              <c:f>Лист1!$A$5:$A$6</c:f>
              <c:strCache>
                <c:ptCount val="2"/>
                <c:pt idx="0">
                  <c:v>Контроль</c:v>
                </c:pt>
                <c:pt idx="1">
                  <c:v>2 Вт</c:v>
                </c:pt>
              </c:strCache>
            </c:strRef>
          </c:cat>
          <c:val>
            <c:numRef>
              <c:f>Лист1!$B$5:$B$6</c:f>
              <c:numCache>
                <c:formatCode>General</c:formatCode>
                <c:ptCount val="2"/>
                <c:pt idx="0">
                  <c:v>0.70000000000000129</c:v>
                </c:pt>
                <c:pt idx="1">
                  <c:v>0.68100000000000005</c:v>
                </c:pt>
              </c:numCache>
            </c:numRef>
          </c:val>
        </c:ser>
        <c:axId val="115900800"/>
        <c:axId val="115902336"/>
      </c:barChart>
      <c:catAx>
        <c:axId val="115900800"/>
        <c:scaling>
          <c:orientation val="minMax"/>
        </c:scaling>
        <c:axPos val="b"/>
        <c:numFmt formatCode="General" sourceLinked="0"/>
        <c:majorTickMark val="none"/>
        <c:tickLblPos val="nextTo"/>
        <c:spPr>
          <a:ln w="28575">
            <a:solidFill>
              <a:schemeClr val="tx1"/>
            </a:solidFill>
          </a:ln>
        </c:spPr>
        <c:crossAx val="115902336"/>
        <c:crosses val="autoZero"/>
        <c:auto val="1"/>
        <c:lblAlgn val="ctr"/>
        <c:lblOffset val="100"/>
      </c:catAx>
      <c:valAx>
        <c:axId val="115902336"/>
        <c:scaling>
          <c:orientation val="minMax"/>
          <c:max val="0.75000000000000433"/>
          <c:min val="0.5"/>
        </c:scaling>
        <c:axPos val="l"/>
        <c:numFmt formatCode="#,##0.00" sourceLinked="0"/>
        <c:tickLblPos val="nextTo"/>
        <c:spPr>
          <a:ln w="28575">
            <a:solidFill>
              <a:schemeClr val="tx1"/>
            </a:solidFill>
          </a:ln>
        </c:spPr>
        <c:crossAx val="115900800"/>
        <c:crosses val="autoZero"/>
        <c:crossBetween val="between"/>
      </c:valAx>
    </c:plotArea>
    <c:plotVisOnly val="1"/>
    <c:dispBlanksAs val="gap"/>
  </c:chart>
  <c:spPr>
    <a:ln>
      <a:noFill/>
    </a:ln>
  </c:spPr>
  <c:txPr>
    <a:bodyPr/>
    <a:lstStyle/>
    <a:p>
      <a:pPr>
        <a:defRPr sz="1400" b="1">
          <a:latin typeface="Times New Roman" pitchFamily="18" charset="0"/>
          <a:cs typeface="Times New Roman" pitchFamily="18" charset="0"/>
        </a:defRPr>
      </a:pPr>
      <a:endParaRPr lang="ru-RU"/>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lang val="ru-RU"/>
  <c:chart>
    <c:plotArea>
      <c:layout/>
      <c:barChart>
        <c:barDir val="col"/>
        <c:grouping val="clustered"/>
        <c:ser>
          <c:idx val="0"/>
          <c:order val="0"/>
          <c:errBars>
            <c:errBarType val="both"/>
            <c:errValType val="cust"/>
            <c:plus>
              <c:numRef>
                <c:f>Лист1!$E$5:$E$6</c:f>
                <c:numCache>
                  <c:formatCode>General</c:formatCode>
                  <c:ptCount val="2"/>
                  <c:pt idx="0">
                    <c:v>0.70000000000000129</c:v>
                  </c:pt>
                  <c:pt idx="1">
                    <c:v>0.45</c:v>
                  </c:pt>
                </c:numCache>
              </c:numRef>
            </c:plus>
            <c:minus>
              <c:numRef>
                <c:f>Лист1!$E$5:$E$6</c:f>
                <c:numCache>
                  <c:formatCode>General</c:formatCode>
                  <c:ptCount val="2"/>
                  <c:pt idx="0">
                    <c:v>0.70000000000000129</c:v>
                  </c:pt>
                  <c:pt idx="1">
                    <c:v>0.45</c:v>
                  </c:pt>
                </c:numCache>
              </c:numRef>
            </c:minus>
          </c:errBars>
          <c:cat>
            <c:strRef>
              <c:f>Лист1!$A$5:$A$6</c:f>
              <c:strCache>
                <c:ptCount val="2"/>
                <c:pt idx="0">
                  <c:v>Контроль</c:v>
                </c:pt>
                <c:pt idx="1">
                  <c:v>2 Вт</c:v>
                </c:pt>
              </c:strCache>
            </c:strRef>
          </c:cat>
          <c:val>
            <c:numRef>
              <c:f>Лист1!$D$5:$D$6</c:f>
              <c:numCache>
                <c:formatCode>General</c:formatCode>
                <c:ptCount val="2"/>
                <c:pt idx="0">
                  <c:v>4.0599999999999996</c:v>
                </c:pt>
                <c:pt idx="1">
                  <c:v>3.63</c:v>
                </c:pt>
              </c:numCache>
            </c:numRef>
          </c:val>
        </c:ser>
        <c:axId val="115984640"/>
        <c:axId val="115990528"/>
      </c:barChart>
      <c:catAx>
        <c:axId val="115984640"/>
        <c:scaling>
          <c:orientation val="minMax"/>
        </c:scaling>
        <c:axPos val="b"/>
        <c:numFmt formatCode="General" sourceLinked="0"/>
        <c:majorTickMark val="none"/>
        <c:tickLblPos val="nextTo"/>
        <c:spPr>
          <a:ln w="28575">
            <a:solidFill>
              <a:schemeClr val="tx1"/>
            </a:solidFill>
          </a:ln>
        </c:spPr>
        <c:txPr>
          <a:bodyPr/>
          <a:lstStyle/>
          <a:p>
            <a:pPr>
              <a:defRPr b="1"/>
            </a:pPr>
            <a:endParaRPr lang="ru-RU"/>
          </a:p>
        </c:txPr>
        <c:crossAx val="115990528"/>
        <c:crosses val="autoZero"/>
        <c:auto val="1"/>
        <c:lblAlgn val="ctr"/>
        <c:lblOffset val="100"/>
      </c:catAx>
      <c:valAx>
        <c:axId val="115990528"/>
        <c:scaling>
          <c:orientation val="minMax"/>
          <c:max val="6"/>
          <c:min val="0"/>
        </c:scaling>
        <c:axPos val="l"/>
        <c:numFmt formatCode="#,##0" sourceLinked="0"/>
        <c:tickLblPos val="nextTo"/>
        <c:spPr>
          <a:ln w="28575">
            <a:solidFill>
              <a:schemeClr val="tx1"/>
            </a:solidFill>
          </a:ln>
        </c:spPr>
        <c:txPr>
          <a:bodyPr/>
          <a:lstStyle/>
          <a:p>
            <a:pPr>
              <a:defRPr b="1"/>
            </a:pPr>
            <a:endParaRPr lang="ru-RU"/>
          </a:p>
        </c:txPr>
        <c:crossAx val="115984640"/>
        <c:crosses val="autoZero"/>
        <c:crossBetween val="between"/>
        <c:majorUnit val="2"/>
      </c:valAx>
    </c:plotArea>
    <c:plotVisOnly val="1"/>
    <c:dispBlanksAs val="gap"/>
  </c:chart>
  <c:spPr>
    <a:ln>
      <a:noFill/>
    </a:ln>
  </c:spPr>
  <c:txPr>
    <a:bodyPr/>
    <a:lstStyle/>
    <a:p>
      <a:pPr>
        <a:defRPr sz="1400">
          <a:latin typeface="Times New Roman" pitchFamily="18" charset="0"/>
          <a:cs typeface="Times New Roman" pitchFamily="18" charset="0"/>
        </a:defRPr>
      </a:pPr>
      <a:endParaRPr lang="ru-RU"/>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lang val="ru-RU"/>
  <c:chart>
    <c:plotArea>
      <c:layout>
        <c:manualLayout>
          <c:layoutTarget val="inner"/>
          <c:xMode val="edge"/>
          <c:yMode val="edge"/>
          <c:x val="0.15963122285186412"/>
          <c:y val="4.5573661401733523E-2"/>
          <c:w val="0.84036877714813829"/>
          <c:h val="0.86391916714329831"/>
        </c:manualLayout>
      </c:layout>
      <c:barChart>
        <c:barDir val="col"/>
        <c:grouping val="clustered"/>
        <c:ser>
          <c:idx val="0"/>
          <c:order val="0"/>
          <c:spPr>
            <a:solidFill>
              <a:schemeClr val="accent2">
                <a:lumMod val="75000"/>
              </a:schemeClr>
            </a:solidFill>
          </c:spPr>
          <c:errBars>
            <c:errBarType val="both"/>
            <c:errValType val="cust"/>
            <c:plus>
              <c:numRef>
                <c:f>Лист1!$G$5:$G$6</c:f>
                <c:numCache>
                  <c:formatCode>General</c:formatCode>
                  <c:ptCount val="2"/>
                  <c:pt idx="0">
                    <c:v>0.2</c:v>
                  </c:pt>
                  <c:pt idx="1">
                    <c:v>0.15000000000000008</c:v>
                  </c:pt>
                </c:numCache>
              </c:numRef>
            </c:plus>
            <c:minus>
              <c:numRef>
                <c:f>Лист1!$G$5:$G$6</c:f>
                <c:numCache>
                  <c:formatCode>General</c:formatCode>
                  <c:ptCount val="2"/>
                  <c:pt idx="0">
                    <c:v>0.2</c:v>
                  </c:pt>
                  <c:pt idx="1">
                    <c:v>0.15000000000000008</c:v>
                  </c:pt>
                </c:numCache>
              </c:numRef>
            </c:minus>
          </c:errBars>
          <c:cat>
            <c:strRef>
              <c:f>Лист1!$A$5:$A$6</c:f>
              <c:strCache>
                <c:ptCount val="2"/>
                <c:pt idx="0">
                  <c:v>Контроль</c:v>
                </c:pt>
                <c:pt idx="1">
                  <c:v>2 Вт</c:v>
                </c:pt>
              </c:strCache>
            </c:strRef>
          </c:cat>
          <c:val>
            <c:numRef>
              <c:f>Лист1!$F$5:$F$6</c:f>
              <c:numCache>
                <c:formatCode>General</c:formatCode>
                <c:ptCount val="2"/>
                <c:pt idx="0">
                  <c:v>1.74</c:v>
                </c:pt>
                <c:pt idx="1">
                  <c:v>1.47</c:v>
                </c:pt>
              </c:numCache>
            </c:numRef>
          </c:val>
        </c:ser>
        <c:ser>
          <c:idx val="1"/>
          <c:order val="1"/>
          <c:spPr>
            <a:solidFill>
              <a:srgbClr val="FFC000"/>
            </a:solidFill>
          </c:spPr>
          <c:errBars>
            <c:errBarType val="both"/>
            <c:errValType val="cust"/>
            <c:plus>
              <c:numRef>
                <c:f>Лист1!$I$5:$I$6</c:f>
                <c:numCache>
                  <c:formatCode>General</c:formatCode>
                  <c:ptCount val="2"/>
                  <c:pt idx="0">
                    <c:v>0.05</c:v>
                  </c:pt>
                  <c:pt idx="1">
                    <c:v>4.0000000000000022E-2</c:v>
                  </c:pt>
                </c:numCache>
              </c:numRef>
            </c:plus>
            <c:minus>
              <c:numRef>
                <c:f>Лист1!$I$5:$I$6</c:f>
                <c:numCache>
                  <c:formatCode>General</c:formatCode>
                  <c:ptCount val="2"/>
                  <c:pt idx="0">
                    <c:v>0.05</c:v>
                  </c:pt>
                  <c:pt idx="1">
                    <c:v>4.0000000000000022E-2</c:v>
                  </c:pt>
                </c:numCache>
              </c:numRef>
            </c:minus>
          </c:errBars>
          <c:val>
            <c:numRef>
              <c:f>Лист1!$H$5:$H$6</c:f>
              <c:numCache>
                <c:formatCode>General</c:formatCode>
                <c:ptCount val="2"/>
                <c:pt idx="0">
                  <c:v>0.45</c:v>
                </c:pt>
                <c:pt idx="1">
                  <c:v>0.39000000000000218</c:v>
                </c:pt>
              </c:numCache>
            </c:numRef>
          </c:val>
        </c:ser>
        <c:axId val="116146560"/>
        <c:axId val="116148096"/>
      </c:barChart>
      <c:catAx>
        <c:axId val="116146560"/>
        <c:scaling>
          <c:orientation val="minMax"/>
        </c:scaling>
        <c:axPos val="b"/>
        <c:numFmt formatCode="General" sourceLinked="0"/>
        <c:majorTickMark val="none"/>
        <c:tickLblPos val="nextTo"/>
        <c:spPr>
          <a:ln w="28575">
            <a:solidFill>
              <a:schemeClr val="tx1"/>
            </a:solidFill>
          </a:ln>
        </c:spPr>
        <c:crossAx val="116148096"/>
        <c:crosses val="autoZero"/>
        <c:auto val="1"/>
        <c:lblAlgn val="ctr"/>
        <c:lblOffset val="100"/>
      </c:catAx>
      <c:valAx>
        <c:axId val="116148096"/>
        <c:scaling>
          <c:orientation val="minMax"/>
          <c:max val="2.5"/>
          <c:min val="0"/>
        </c:scaling>
        <c:axPos val="l"/>
        <c:numFmt formatCode="#,##0.0" sourceLinked="0"/>
        <c:tickLblPos val="nextTo"/>
        <c:spPr>
          <a:ln w="28575">
            <a:solidFill>
              <a:schemeClr val="tx1"/>
            </a:solidFill>
          </a:ln>
        </c:spPr>
        <c:crossAx val="116146560"/>
        <c:crosses val="autoZero"/>
        <c:crossBetween val="between"/>
        <c:majorUnit val="0.5"/>
      </c:valAx>
    </c:plotArea>
    <c:plotVisOnly val="1"/>
    <c:dispBlanksAs val="gap"/>
  </c:chart>
  <c:spPr>
    <a:ln>
      <a:noFill/>
    </a:ln>
  </c:spPr>
  <c:txPr>
    <a:bodyPr/>
    <a:lstStyle/>
    <a:p>
      <a:pPr>
        <a:defRPr sz="1400" b="1">
          <a:latin typeface="Times New Roman" pitchFamily="18" charset="0"/>
          <a:cs typeface="Times New Roman" pitchFamily="18" charset="0"/>
        </a:defRPr>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b="1"/>
            </a:pPr>
            <a:r>
              <a:rPr lang="en-US" sz="1600" b="1" i="1" u="none" strike="noStrike" baseline="0" dirty="0" err="1" smtClean="0"/>
              <a:t>Peltigera</a:t>
            </a:r>
            <a:r>
              <a:rPr lang="en-US" sz="1600" b="1" i="1" u="none" strike="noStrike" baseline="0" dirty="0" smtClean="0"/>
              <a:t> </a:t>
            </a:r>
            <a:r>
              <a:rPr lang="en-US" sz="1600" b="1" i="1" u="none" strike="noStrike" baseline="0" dirty="0" err="1" smtClean="0"/>
              <a:t>canina</a:t>
            </a:r>
            <a:r>
              <a:rPr lang="ru-RU" sz="1600" b="1" i="0" u="none" strike="noStrike" baseline="0" dirty="0" smtClean="0"/>
              <a:t> </a:t>
            </a:r>
            <a:endParaRPr lang="ru-RU" sz="1600" b="1" dirty="0"/>
          </a:p>
        </c:rich>
      </c:tx>
      <c:layout>
        <c:manualLayout>
          <c:xMode val="edge"/>
          <c:yMode val="edge"/>
          <c:x val="0.47589351851851786"/>
          <c:y val="0"/>
        </c:manualLayout>
      </c:layout>
      <c:overlay val="1"/>
    </c:title>
    <c:plotArea>
      <c:layout>
        <c:manualLayout>
          <c:layoutTarget val="inner"/>
          <c:xMode val="edge"/>
          <c:yMode val="edge"/>
          <c:x val="0.15156906085426716"/>
          <c:y val="6.4381944444444922E-2"/>
          <c:w val="0.78199412196197671"/>
          <c:h val="0.915333333333333"/>
        </c:manualLayout>
      </c:layout>
      <c:scatterChart>
        <c:scatterStyle val="smoothMarker"/>
        <c:ser>
          <c:idx val="0"/>
          <c:order val="0"/>
          <c:tx>
            <c:strRef>
              <c:f>'LOG-010 - лишайники после Л (2)'!$A$85</c:f>
              <c:strCache>
                <c:ptCount val="1"/>
                <c:pt idx="0">
                  <c:v>Peltigera canina</c:v>
                </c:pt>
              </c:strCache>
            </c:strRef>
          </c:tx>
          <c:spPr>
            <a:ln>
              <a:noFill/>
            </a:ln>
          </c:spPr>
          <c:marker>
            <c:symbol val="circle"/>
            <c:size val="8"/>
            <c:spPr>
              <a:solidFill>
                <a:schemeClr val="tx1"/>
              </a:solidFill>
              <a:ln>
                <a:solidFill>
                  <a:schemeClr val="tx1"/>
                </a:solidFill>
              </a:ln>
            </c:spPr>
          </c:marker>
          <c:errBars>
            <c:errDir val="y"/>
            <c:errBarType val="both"/>
            <c:errValType val="cust"/>
            <c:plus>
              <c:numRef>
                <c:f>'LOG-010 - лишайники после Л (2)'!$P$90:$W$90</c:f>
                <c:numCache>
                  <c:formatCode>General</c:formatCode>
                  <c:ptCount val="8"/>
                  <c:pt idx="0">
                    <c:v>1.1359204784373478</c:v>
                  </c:pt>
                  <c:pt idx="1">
                    <c:v>0.8556723994041423</c:v>
                  </c:pt>
                  <c:pt idx="2">
                    <c:v>1.2437167080971321</c:v>
                  </c:pt>
                  <c:pt idx="3">
                    <c:v>0.67303185288662848</c:v>
                  </c:pt>
                  <c:pt idx="4">
                    <c:v>0.82407585840635633</c:v>
                  </c:pt>
                  <c:pt idx="5">
                    <c:v>0.88326617494527537</c:v>
                  </c:pt>
                  <c:pt idx="6">
                    <c:v>1.0066181003737327</c:v>
                  </c:pt>
                  <c:pt idx="7">
                    <c:v>1.0528029948691779</c:v>
                  </c:pt>
                </c:numCache>
              </c:numRef>
            </c:plus>
            <c:minus>
              <c:numRef>
                <c:f>'LOG-010 - лишайники после Л (2)'!$P$90:$W$90</c:f>
                <c:numCache>
                  <c:formatCode>General</c:formatCode>
                  <c:ptCount val="8"/>
                  <c:pt idx="0">
                    <c:v>1.1359204784373478</c:v>
                  </c:pt>
                  <c:pt idx="1">
                    <c:v>0.8556723994041423</c:v>
                  </c:pt>
                  <c:pt idx="2">
                    <c:v>1.2437167080971321</c:v>
                  </c:pt>
                  <c:pt idx="3">
                    <c:v>0.67303185288662848</c:v>
                  </c:pt>
                  <c:pt idx="4">
                    <c:v>0.82407585840635633</c:v>
                  </c:pt>
                  <c:pt idx="5">
                    <c:v>0.88326617494527537</c:v>
                  </c:pt>
                  <c:pt idx="6">
                    <c:v>1.0066181003737327</c:v>
                  </c:pt>
                  <c:pt idx="7">
                    <c:v>1.0528029948691779</c:v>
                  </c:pt>
                </c:numCache>
              </c:numRef>
            </c:minus>
          </c:errBars>
          <c:errBars>
            <c:errDir val="x"/>
            <c:errBarType val="both"/>
            <c:errValType val="fixedVal"/>
            <c:val val="1"/>
          </c:errBars>
          <c:xVal>
            <c:numRef>
              <c:f>'LOG-010 - лишайники после Л (2)'!$P$86:$W$86</c:f>
              <c:numCache>
                <c:formatCode>0.00</c:formatCode>
                <c:ptCount val="8"/>
                <c:pt idx="0">
                  <c:v>0</c:v>
                </c:pt>
                <c:pt idx="1">
                  <c:v>50.574712643678161</c:v>
                </c:pt>
                <c:pt idx="2">
                  <c:v>100</c:v>
                </c:pt>
                <c:pt idx="3">
                  <c:v>250.57471264367723</c:v>
                </c:pt>
                <c:pt idx="4">
                  <c:v>500</c:v>
                </c:pt>
                <c:pt idx="5">
                  <c:v>1000</c:v>
                </c:pt>
                <c:pt idx="6">
                  <c:v>1500</c:v>
                </c:pt>
                <c:pt idx="7">
                  <c:v>2000</c:v>
                </c:pt>
              </c:numCache>
            </c:numRef>
          </c:xVal>
          <c:yVal>
            <c:numRef>
              <c:f>'LOG-010 - лишайники после Л (2)'!$P$89:$W$89</c:f>
              <c:numCache>
                <c:formatCode>0.00</c:formatCode>
                <c:ptCount val="8"/>
                <c:pt idx="0">
                  <c:v>-1.971666666666666</c:v>
                </c:pt>
                <c:pt idx="1">
                  <c:v>-0.88375000000000103</c:v>
                </c:pt>
                <c:pt idx="2">
                  <c:v>0.52666666666666573</c:v>
                </c:pt>
                <c:pt idx="3">
                  <c:v>2.6766666666666667</c:v>
                </c:pt>
                <c:pt idx="4">
                  <c:v>2.9924999999999757</c:v>
                </c:pt>
                <c:pt idx="5">
                  <c:v>3.4389999999999987</c:v>
                </c:pt>
                <c:pt idx="6">
                  <c:v>3.629999999999999</c:v>
                </c:pt>
                <c:pt idx="7">
                  <c:v>3.8658333333333328</c:v>
                </c:pt>
              </c:numCache>
            </c:numRef>
          </c:yVal>
          <c:smooth val="1"/>
        </c:ser>
        <c:ser>
          <c:idx val="3"/>
          <c:order val="1"/>
          <c:tx>
            <c:v>модель</c:v>
          </c:tx>
          <c:spPr>
            <a:ln w="28575">
              <a:solidFill>
                <a:srgbClr val="7030A0"/>
              </a:solidFill>
            </a:ln>
          </c:spPr>
          <c:marker>
            <c:symbol val="none"/>
          </c:marker>
          <c:xVal>
            <c:numRef>
              <c:f>'LOG-010 - лишайники после Л (2)'!$P$111:$P$126</c:f>
              <c:numCache>
                <c:formatCode>0.00</c:formatCode>
                <c:ptCount val="16"/>
                <c:pt idx="0">
                  <c:v>0</c:v>
                </c:pt>
                <c:pt idx="1">
                  <c:v>50</c:v>
                </c:pt>
                <c:pt idx="2">
                  <c:v>100</c:v>
                </c:pt>
                <c:pt idx="3">
                  <c:v>150</c:v>
                </c:pt>
                <c:pt idx="4">
                  <c:v>200</c:v>
                </c:pt>
                <c:pt idx="5">
                  <c:v>250</c:v>
                </c:pt>
                <c:pt idx="6">
                  <c:v>300</c:v>
                </c:pt>
                <c:pt idx="7">
                  <c:v>350</c:v>
                </c:pt>
                <c:pt idx="8">
                  <c:v>400</c:v>
                </c:pt>
                <c:pt idx="9">
                  <c:v>500</c:v>
                </c:pt>
                <c:pt idx="10">
                  <c:v>600</c:v>
                </c:pt>
                <c:pt idx="11">
                  <c:v>800</c:v>
                </c:pt>
                <c:pt idx="12">
                  <c:v>1000</c:v>
                </c:pt>
                <c:pt idx="13">
                  <c:v>1250</c:v>
                </c:pt>
                <c:pt idx="14">
                  <c:v>1500</c:v>
                </c:pt>
                <c:pt idx="15">
                  <c:v>2000</c:v>
                </c:pt>
              </c:numCache>
            </c:numRef>
          </c:xVal>
          <c:yVal>
            <c:numRef>
              <c:f>'LOG-010 - лишайники после Л (2)'!$Q$111:$Q$126</c:f>
              <c:numCache>
                <c:formatCode>0.00</c:formatCode>
                <c:ptCount val="16"/>
                <c:pt idx="0">
                  <c:v>-2.2600000000000002</c:v>
                </c:pt>
                <c:pt idx="1">
                  <c:v>-0.2225</c:v>
                </c:pt>
                <c:pt idx="2">
                  <c:v>0.84476190476190371</c:v>
                </c:pt>
                <c:pt idx="3">
                  <c:v>1.501538461538461</c:v>
                </c:pt>
                <c:pt idx="4">
                  <c:v>1.9464516129032261</c:v>
                </c:pt>
                <c:pt idx="5">
                  <c:v>2.2677777777778267</c:v>
                </c:pt>
                <c:pt idx="6">
                  <c:v>2.5107317073171127</c:v>
                </c:pt>
                <c:pt idx="7">
                  <c:v>2.7008695652174146</c:v>
                </c:pt>
                <c:pt idx="8">
                  <c:v>2.8537254901960778</c:v>
                </c:pt>
                <c:pt idx="9">
                  <c:v>3.084262295081968</c:v>
                </c:pt>
                <c:pt idx="10">
                  <c:v>3.249859154929577</c:v>
                </c:pt>
                <c:pt idx="11">
                  <c:v>3.4718681318680851</c:v>
                </c:pt>
                <c:pt idx="12">
                  <c:v>3.6138738738738727</c:v>
                </c:pt>
                <c:pt idx="13">
                  <c:v>3.7326470588235288</c:v>
                </c:pt>
                <c:pt idx="14">
                  <c:v>3.8145341614906831</c:v>
                </c:pt>
                <c:pt idx="15">
                  <c:v>3.9200947867298601</c:v>
                </c:pt>
              </c:numCache>
            </c:numRef>
          </c:yVal>
          <c:smooth val="1"/>
        </c:ser>
        <c:axId val="100769152"/>
        <c:axId val="100770944"/>
      </c:scatterChart>
      <c:valAx>
        <c:axId val="100769152"/>
        <c:scaling>
          <c:orientation val="minMax"/>
          <c:max val="2000"/>
          <c:min val="0"/>
        </c:scaling>
        <c:axPos val="b"/>
        <c:numFmt formatCode="0" sourceLinked="0"/>
        <c:tickLblPos val="nextTo"/>
        <c:spPr>
          <a:ln w="28575">
            <a:solidFill>
              <a:schemeClr val="tx1"/>
            </a:solidFill>
          </a:ln>
        </c:spPr>
        <c:txPr>
          <a:bodyPr/>
          <a:lstStyle/>
          <a:p>
            <a:pPr>
              <a:defRPr b="1"/>
            </a:pPr>
            <a:endParaRPr lang="ru-RU"/>
          </a:p>
        </c:txPr>
        <c:crossAx val="100770944"/>
        <c:crosses val="autoZero"/>
        <c:crossBetween val="midCat"/>
      </c:valAx>
      <c:valAx>
        <c:axId val="100770944"/>
        <c:scaling>
          <c:orientation val="minMax"/>
          <c:max val="6"/>
          <c:min val="-3"/>
        </c:scaling>
        <c:axPos val="l"/>
        <c:title>
          <c:tx>
            <c:rich>
              <a:bodyPr rot="-5400000" vert="horz"/>
              <a:lstStyle/>
              <a:p>
                <a:pPr marL="0" marR="0" indent="0" algn="ctr" defTabSz="914400" rtl="0" eaLnBrk="1" fontAlgn="auto" latinLnBrk="0" hangingPunct="1">
                  <a:lnSpc>
                    <a:spcPct val="100000"/>
                  </a:lnSpc>
                  <a:spcBef>
                    <a:spcPts val="0"/>
                  </a:spcBef>
                  <a:spcAft>
                    <a:spcPts val="0"/>
                  </a:spcAft>
                  <a:buClrTx/>
                  <a:buSzTx/>
                  <a:buFontTx/>
                  <a:buNone/>
                  <a:tabLst/>
                  <a:defRPr sz="1100" b="1" i="0" u="none" strike="noStrike" kern="1200" baseline="0">
                    <a:solidFill>
                      <a:prstClr val="black"/>
                    </a:solidFill>
                    <a:latin typeface="Times New Roman" pitchFamily="18" charset="0"/>
                    <a:ea typeface="+mn-ea"/>
                    <a:cs typeface="Times New Roman" pitchFamily="18" charset="0"/>
                  </a:defRPr>
                </a:pPr>
                <a:r>
                  <a:rPr lang="ru-RU" sz="1200" b="1" dirty="0" smtClean="0"/>
                  <a:t>µmolСО2 /m2 </a:t>
                </a:r>
                <a:r>
                  <a:rPr lang="ru-RU" sz="1200" b="1" dirty="0" err="1" smtClean="0"/>
                  <a:t>s</a:t>
                </a:r>
                <a:endParaRPr lang="ru-RU" sz="1200" b="1" dirty="0" smtClean="0"/>
              </a:p>
              <a:p>
                <a:pPr marL="0" marR="0" indent="0" algn="ctr" defTabSz="914400" rtl="0" eaLnBrk="1" fontAlgn="auto" latinLnBrk="0" hangingPunct="1">
                  <a:lnSpc>
                    <a:spcPct val="100000"/>
                  </a:lnSpc>
                  <a:spcBef>
                    <a:spcPts val="0"/>
                  </a:spcBef>
                  <a:spcAft>
                    <a:spcPts val="0"/>
                  </a:spcAft>
                  <a:buClrTx/>
                  <a:buSzTx/>
                  <a:buFontTx/>
                  <a:buNone/>
                  <a:tabLst/>
                  <a:defRPr sz="1100" b="1" i="0" u="none" strike="noStrike" kern="1200" baseline="0">
                    <a:solidFill>
                      <a:prstClr val="black"/>
                    </a:solidFill>
                    <a:latin typeface="Times New Roman" pitchFamily="18" charset="0"/>
                    <a:ea typeface="+mn-ea"/>
                    <a:cs typeface="Times New Roman" pitchFamily="18" charset="0"/>
                  </a:defRPr>
                </a:pPr>
                <a:endParaRPr lang="ru-RU" b="1" dirty="0"/>
              </a:p>
            </c:rich>
          </c:tx>
          <c:layout>
            <c:manualLayout>
              <c:xMode val="edge"/>
              <c:yMode val="edge"/>
              <c:x val="4.1016114488571414E-3"/>
              <c:y val="0.31615344897084824"/>
            </c:manualLayout>
          </c:layout>
        </c:title>
        <c:numFmt formatCode="0" sourceLinked="0"/>
        <c:tickLblPos val="nextTo"/>
        <c:spPr>
          <a:ln w="28575">
            <a:solidFill>
              <a:schemeClr val="tx1"/>
            </a:solidFill>
          </a:ln>
        </c:spPr>
        <c:txPr>
          <a:bodyPr/>
          <a:lstStyle/>
          <a:p>
            <a:pPr>
              <a:defRPr b="1"/>
            </a:pPr>
            <a:endParaRPr lang="ru-RU"/>
          </a:p>
        </c:txPr>
        <c:crossAx val="100769152"/>
        <c:crosses val="autoZero"/>
        <c:crossBetween val="midCat"/>
        <c:majorUnit val="1"/>
      </c:valAx>
    </c:plotArea>
    <c:plotVisOnly val="1"/>
    <c:dispBlanksAs val="gap"/>
  </c:chart>
  <c:spPr>
    <a:ln>
      <a:noFill/>
    </a:ln>
  </c:spPr>
  <c:txPr>
    <a:bodyPr/>
    <a:lstStyle/>
    <a:p>
      <a:pPr>
        <a:defRPr sz="1100" b="0">
          <a:latin typeface="Times New Roman" pitchFamily="18" charset="0"/>
          <a:cs typeface="Times New Roman" pitchFamily="18" charset="0"/>
        </a:defRPr>
      </a:pPr>
      <a:endParaRPr lang="ru-RU"/>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plotArea>
      <c:layout/>
      <c:barChart>
        <c:barDir val="col"/>
        <c:grouping val="clustered"/>
        <c:ser>
          <c:idx val="1"/>
          <c:order val="0"/>
          <c:spPr>
            <a:solidFill>
              <a:schemeClr val="bg1">
                <a:lumMod val="95000"/>
              </a:schemeClr>
            </a:solidFill>
            <a:ln w="28575">
              <a:solidFill>
                <a:sysClr val="windowText" lastClr="000000"/>
              </a:solidFill>
            </a:ln>
          </c:spPr>
          <c:errBars>
            <c:errBarType val="both"/>
            <c:errValType val="cust"/>
            <c:plus>
              <c:numRef>
                <c:f>Лист1!$AF$515:$AF$518</c:f>
                <c:numCache>
                  <c:formatCode>General</c:formatCode>
                  <c:ptCount val="4"/>
                  <c:pt idx="0">
                    <c:v>1.3624769304528609E-2</c:v>
                  </c:pt>
                  <c:pt idx="1">
                    <c:v>2.2734472193744606E-2</c:v>
                  </c:pt>
                  <c:pt idx="2">
                    <c:v>1.6164381376017813E-2</c:v>
                  </c:pt>
                  <c:pt idx="3">
                    <c:v>1.0580346658588802E-2</c:v>
                  </c:pt>
                </c:numCache>
              </c:numRef>
            </c:plus>
            <c:minus>
              <c:numRef>
                <c:f>Лист1!$AF$515:$AF$518</c:f>
                <c:numCache>
                  <c:formatCode>General</c:formatCode>
                  <c:ptCount val="4"/>
                  <c:pt idx="0">
                    <c:v>1.3624769304528609E-2</c:v>
                  </c:pt>
                  <c:pt idx="1">
                    <c:v>2.2734472193744606E-2</c:v>
                  </c:pt>
                  <c:pt idx="2">
                    <c:v>1.6164381376017813E-2</c:v>
                  </c:pt>
                  <c:pt idx="3">
                    <c:v>1.0580346658588802E-2</c:v>
                  </c:pt>
                </c:numCache>
              </c:numRef>
            </c:minus>
            <c:spPr>
              <a:ln w="19050"/>
            </c:spPr>
          </c:errBars>
          <c:cat>
            <c:strRef>
              <c:f>Лист1!$W$515:$W$518</c:f>
              <c:strCache>
                <c:ptCount val="4"/>
                <c:pt idx="0">
                  <c:v>ФАР</c:v>
                </c:pt>
                <c:pt idx="1">
                  <c:v>ФАР + УФ Б  (43.2 кДж)</c:v>
                </c:pt>
                <c:pt idx="2">
                  <c:v>ФАР + УФ Б  (144 кДж)</c:v>
                </c:pt>
                <c:pt idx="3">
                  <c:v>ФАР - УФ Б</c:v>
                </c:pt>
              </c:strCache>
            </c:strRef>
          </c:cat>
          <c:val>
            <c:numRef>
              <c:f>Лист1!$AE$515:$AE$518</c:f>
              <c:numCache>
                <c:formatCode>0.000</c:formatCode>
                <c:ptCount val="4"/>
                <c:pt idx="0">
                  <c:v>0.72796951033754831</c:v>
                </c:pt>
                <c:pt idx="1">
                  <c:v>0.69207119152656005</c:v>
                </c:pt>
                <c:pt idx="2">
                  <c:v>0.66652194677607735</c:v>
                </c:pt>
                <c:pt idx="3">
                  <c:v>0.72646305364933328</c:v>
                </c:pt>
              </c:numCache>
            </c:numRef>
          </c:val>
        </c:ser>
        <c:axId val="116035968"/>
        <c:axId val="116037504"/>
      </c:barChart>
      <c:catAx>
        <c:axId val="116035968"/>
        <c:scaling>
          <c:orientation val="minMax"/>
        </c:scaling>
        <c:axPos val="b"/>
        <c:numFmt formatCode="General" sourceLinked="1"/>
        <c:tickLblPos val="none"/>
        <c:spPr>
          <a:ln w="15875">
            <a:solidFill>
              <a:schemeClr val="tx1"/>
            </a:solidFill>
          </a:ln>
        </c:spPr>
        <c:txPr>
          <a:bodyPr/>
          <a:lstStyle/>
          <a:p>
            <a:pPr>
              <a:defRPr sz="1300"/>
            </a:pPr>
            <a:endParaRPr lang="ru-RU"/>
          </a:p>
        </c:txPr>
        <c:crossAx val="116037504"/>
        <c:crosses val="autoZero"/>
        <c:auto val="1"/>
        <c:lblAlgn val="ctr"/>
        <c:lblOffset val="100"/>
      </c:catAx>
      <c:valAx>
        <c:axId val="116037504"/>
        <c:scaling>
          <c:orientation val="minMax"/>
          <c:max val="0.75000000000000633"/>
          <c:min val="0.5"/>
        </c:scaling>
        <c:axPos val="l"/>
        <c:numFmt formatCode="0.00" sourceLinked="0"/>
        <c:tickLblPos val="nextTo"/>
        <c:spPr>
          <a:ln w="15875">
            <a:solidFill>
              <a:prstClr val="black"/>
            </a:solidFill>
          </a:ln>
        </c:spPr>
        <c:txPr>
          <a:bodyPr/>
          <a:lstStyle/>
          <a:p>
            <a:pPr>
              <a:defRPr sz="1500" b="1"/>
            </a:pPr>
            <a:endParaRPr lang="ru-RU"/>
          </a:p>
        </c:txPr>
        <c:crossAx val="116035968"/>
        <c:crosses val="autoZero"/>
        <c:crossBetween val="between"/>
        <c:majorUnit val="5.00000000000001E-2"/>
      </c:valAx>
    </c:plotArea>
    <c:plotVisOnly val="1"/>
    <c:dispBlanksAs val="gap"/>
  </c:chart>
  <c:txPr>
    <a:bodyPr/>
    <a:lstStyle/>
    <a:p>
      <a:pPr>
        <a:defRPr sz="1400">
          <a:latin typeface="Times New Roman" pitchFamily="18" charset="0"/>
          <a:cs typeface="Times New Roman" pitchFamily="18" charset="0"/>
        </a:defRPr>
      </a:pPr>
      <a:endParaRPr lang="ru-RU"/>
    </a:p>
  </c:txPr>
  <c:externalData r:id="rId2"/>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plotArea>
      <c:layout/>
      <c:barChart>
        <c:barDir val="col"/>
        <c:grouping val="clustered"/>
        <c:ser>
          <c:idx val="1"/>
          <c:order val="0"/>
          <c:spPr>
            <a:solidFill>
              <a:schemeClr val="bg1">
                <a:lumMod val="95000"/>
              </a:schemeClr>
            </a:solidFill>
            <a:ln w="28575">
              <a:solidFill>
                <a:sysClr val="windowText" lastClr="000000"/>
              </a:solidFill>
            </a:ln>
          </c:spPr>
          <c:errBars>
            <c:errBarType val="both"/>
            <c:errValType val="cust"/>
            <c:plus>
              <c:numRef>
                <c:f>Лист1!$Z$515:$Z$518</c:f>
                <c:numCache>
                  <c:formatCode>General</c:formatCode>
                  <c:ptCount val="4"/>
                  <c:pt idx="0">
                    <c:v>1.0248516905651798E-2</c:v>
                  </c:pt>
                  <c:pt idx="1">
                    <c:v>5.9815560137542571E-3</c:v>
                  </c:pt>
                  <c:pt idx="2">
                    <c:v>1.3298592560965404E-2</c:v>
                  </c:pt>
                  <c:pt idx="3">
                    <c:v>1.2818579181103601E-2</c:v>
                  </c:pt>
                </c:numCache>
              </c:numRef>
            </c:plus>
            <c:minus>
              <c:numRef>
                <c:f>Лист1!$Z$515:$Z$518</c:f>
                <c:numCache>
                  <c:formatCode>General</c:formatCode>
                  <c:ptCount val="4"/>
                  <c:pt idx="0">
                    <c:v>1.0248516905651798E-2</c:v>
                  </c:pt>
                  <c:pt idx="1">
                    <c:v>5.9815560137542571E-3</c:v>
                  </c:pt>
                  <c:pt idx="2">
                    <c:v>1.3298592560965404E-2</c:v>
                  </c:pt>
                  <c:pt idx="3">
                    <c:v>1.2818579181103601E-2</c:v>
                  </c:pt>
                </c:numCache>
              </c:numRef>
            </c:minus>
            <c:spPr>
              <a:ln w="19050"/>
            </c:spPr>
          </c:errBars>
          <c:cat>
            <c:strRef>
              <c:f>Лист1!$W$515:$W$518</c:f>
              <c:strCache>
                <c:ptCount val="4"/>
                <c:pt idx="0">
                  <c:v>ФАР</c:v>
                </c:pt>
                <c:pt idx="1">
                  <c:v>ФАР + УФ Б  (43.2 кДж)</c:v>
                </c:pt>
                <c:pt idx="2">
                  <c:v>ФАР + УФ Б  (144 кДж)</c:v>
                </c:pt>
                <c:pt idx="3">
                  <c:v>ФАР - УФ Б</c:v>
                </c:pt>
              </c:strCache>
            </c:strRef>
          </c:cat>
          <c:val>
            <c:numRef>
              <c:f>Лист1!$Y$515:$Y$518</c:f>
              <c:numCache>
                <c:formatCode>0.000</c:formatCode>
                <c:ptCount val="4"/>
                <c:pt idx="0">
                  <c:v>0.15680000000000008</c:v>
                </c:pt>
                <c:pt idx="1">
                  <c:v>0.13830000000000001</c:v>
                </c:pt>
                <c:pt idx="2">
                  <c:v>0.12569230769230808</c:v>
                </c:pt>
                <c:pt idx="3">
                  <c:v>0.11555555555555602</c:v>
                </c:pt>
              </c:numCache>
            </c:numRef>
          </c:val>
        </c:ser>
        <c:ser>
          <c:idx val="0"/>
          <c:order val="1"/>
          <c:spPr>
            <a:solidFill>
              <a:schemeClr val="bg1">
                <a:lumMod val="65000"/>
              </a:schemeClr>
            </a:solidFill>
            <a:ln w="28575">
              <a:solidFill>
                <a:sysClr val="windowText" lastClr="000000"/>
              </a:solidFill>
            </a:ln>
          </c:spPr>
          <c:errBars>
            <c:errBarType val="both"/>
            <c:errValType val="cust"/>
            <c:plus>
              <c:numRef>
                <c:f>Лист1!$AC$515:$AC$518</c:f>
                <c:numCache>
                  <c:formatCode>General</c:formatCode>
                  <c:ptCount val="4"/>
                  <c:pt idx="0">
                    <c:v>4.3158922514267901E-2</c:v>
                  </c:pt>
                  <c:pt idx="1">
                    <c:v>3.5644333610246319E-2</c:v>
                  </c:pt>
                  <c:pt idx="2">
                    <c:v>3.1034926561322614E-2</c:v>
                  </c:pt>
                  <c:pt idx="3">
                    <c:v>4.5852003773008625E-2</c:v>
                  </c:pt>
                </c:numCache>
              </c:numRef>
            </c:plus>
            <c:minus>
              <c:numRef>
                <c:f>Лист1!$AC$515:$AC$518</c:f>
                <c:numCache>
                  <c:formatCode>General</c:formatCode>
                  <c:ptCount val="4"/>
                  <c:pt idx="0">
                    <c:v>4.3158922514267901E-2</c:v>
                  </c:pt>
                  <c:pt idx="1">
                    <c:v>3.5644333610246319E-2</c:v>
                  </c:pt>
                  <c:pt idx="2">
                    <c:v>3.1034926561322614E-2</c:v>
                  </c:pt>
                  <c:pt idx="3">
                    <c:v>4.5852003773008625E-2</c:v>
                  </c:pt>
                </c:numCache>
              </c:numRef>
            </c:minus>
            <c:spPr>
              <a:ln w="19050"/>
            </c:spPr>
          </c:errBars>
          <c:cat>
            <c:strRef>
              <c:f>Лист1!$W$515:$W$518</c:f>
              <c:strCache>
                <c:ptCount val="4"/>
                <c:pt idx="0">
                  <c:v>ФАР</c:v>
                </c:pt>
                <c:pt idx="1">
                  <c:v>ФАР + УФ Б  (43.2 кДж)</c:v>
                </c:pt>
                <c:pt idx="2">
                  <c:v>ФАР + УФ Б  (144 кДж)</c:v>
                </c:pt>
                <c:pt idx="3">
                  <c:v>ФАР - УФ Б</c:v>
                </c:pt>
              </c:strCache>
            </c:strRef>
          </c:cat>
          <c:val>
            <c:numRef>
              <c:f>Лист1!$AB$515:$AB$518</c:f>
              <c:numCache>
                <c:formatCode>0.000</c:formatCode>
                <c:ptCount val="4"/>
                <c:pt idx="0">
                  <c:v>0.5837</c:v>
                </c:pt>
                <c:pt idx="1">
                  <c:v>0.46500000000000002</c:v>
                </c:pt>
                <c:pt idx="2">
                  <c:v>0.37500000000000316</c:v>
                </c:pt>
                <c:pt idx="3">
                  <c:v>0.42300000000000015</c:v>
                </c:pt>
              </c:numCache>
            </c:numRef>
          </c:val>
        </c:ser>
        <c:axId val="116263168"/>
        <c:axId val="116269056"/>
      </c:barChart>
      <c:catAx>
        <c:axId val="116263168"/>
        <c:scaling>
          <c:orientation val="minMax"/>
        </c:scaling>
        <c:axPos val="b"/>
        <c:numFmt formatCode="General" sourceLinked="1"/>
        <c:tickLblPos val="none"/>
        <c:spPr>
          <a:ln w="15875">
            <a:solidFill>
              <a:prstClr val="black"/>
            </a:solidFill>
          </a:ln>
        </c:spPr>
        <c:crossAx val="116269056"/>
        <c:crosses val="autoZero"/>
        <c:auto val="1"/>
        <c:lblAlgn val="ctr"/>
        <c:lblOffset val="100"/>
      </c:catAx>
      <c:valAx>
        <c:axId val="116269056"/>
        <c:scaling>
          <c:orientation val="minMax"/>
        </c:scaling>
        <c:axPos val="l"/>
        <c:numFmt formatCode="0.0" sourceLinked="0"/>
        <c:tickLblPos val="nextTo"/>
        <c:spPr>
          <a:ln w="15875">
            <a:solidFill>
              <a:prstClr val="black"/>
            </a:solidFill>
          </a:ln>
        </c:spPr>
        <c:txPr>
          <a:bodyPr/>
          <a:lstStyle/>
          <a:p>
            <a:pPr>
              <a:defRPr sz="1500" b="1"/>
            </a:pPr>
            <a:endParaRPr lang="ru-RU"/>
          </a:p>
        </c:txPr>
        <c:crossAx val="116263168"/>
        <c:crosses val="autoZero"/>
        <c:crossBetween val="between"/>
      </c:valAx>
    </c:plotArea>
    <c:plotVisOnly val="1"/>
    <c:dispBlanksAs val="gap"/>
  </c:chart>
  <c:txPr>
    <a:bodyPr/>
    <a:lstStyle/>
    <a:p>
      <a:pPr>
        <a:defRPr sz="1300">
          <a:latin typeface="Times New Roman" pitchFamily="18" charset="0"/>
          <a:cs typeface="Times New Roman" pitchFamily="18" charset="0"/>
        </a:defRPr>
      </a:pPr>
      <a:endParaRPr lang="ru-RU"/>
    </a:p>
  </c:txPr>
  <c:externalData r:id="rId2"/>
</c:chartSpace>
</file>

<file path=ppt/charts/chart22.xml><?xml version="1.0" encoding="utf-8"?>
<c:chartSpace xmlns:c="http://schemas.openxmlformats.org/drawingml/2006/chart" xmlns:a="http://schemas.openxmlformats.org/drawingml/2006/main" xmlns:r="http://schemas.openxmlformats.org/officeDocument/2006/relationships">
  <c:lang val="ru-RU"/>
  <c:clrMapOvr bg1="lt1" tx1="dk1" bg2="lt2" tx2="dk2" accent1="accent1" accent2="accent2" accent3="accent3" accent4="accent4" accent5="accent5" accent6="accent6" hlink="hlink" folHlink="folHlink"/>
  <c:chart>
    <c:plotArea>
      <c:layout/>
      <c:barChart>
        <c:barDir val="col"/>
        <c:grouping val="clustered"/>
        <c:ser>
          <c:idx val="1"/>
          <c:order val="0"/>
          <c:spPr>
            <a:solidFill>
              <a:schemeClr val="bg1">
                <a:lumMod val="95000"/>
              </a:schemeClr>
            </a:solidFill>
            <a:ln w="28575">
              <a:solidFill>
                <a:sysClr val="windowText" lastClr="000000"/>
              </a:solidFill>
            </a:ln>
          </c:spPr>
          <c:errBars>
            <c:errBarType val="both"/>
            <c:errValType val="cust"/>
            <c:plus>
              <c:numRef>
                <c:f>Лист1!$AJ$515:$AJ$518</c:f>
                <c:numCache>
                  <c:formatCode>General</c:formatCode>
                  <c:ptCount val="4"/>
                  <c:pt idx="0">
                    <c:v>8.6467836673104703E-2</c:v>
                  </c:pt>
                  <c:pt idx="1">
                    <c:v>0.10955100032553602</c:v>
                  </c:pt>
                  <c:pt idx="2">
                    <c:v>0.15549076519020116</c:v>
                  </c:pt>
                  <c:pt idx="3">
                    <c:v>0.146822658951198</c:v>
                  </c:pt>
                </c:numCache>
              </c:numRef>
            </c:plus>
            <c:minus>
              <c:numRef>
                <c:f>Лист1!$AJ$515:$AJ$518</c:f>
                <c:numCache>
                  <c:formatCode>General</c:formatCode>
                  <c:ptCount val="4"/>
                  <c:pt idx="0">
                    <c:v>8.6467836673104703E-2</c:v>
                  </c:pt>
                  <c:pt idx="1">
                    <c:v>0.10955100032553602</c:v>
                  </c:pt>
                  <c:pt idx="2">
                    <c:v>0.15549076519020116</c:v>
                  </c:pt>
                  <c:pt idx="3">
                    <c:v>0.146822658951198</c:v>
                  </c:pt>
                </c:numCache>
              </c:numRef>
            </c:minus>
            <c:spPr>
              <a:ln w="19050"/>
            </c:spPr>
          </c:errBars>
          <c:cat>
            <c:strRef>
              <c:f>Лист1!$W$515:$W$518</c:f>
              <c:strCache>
                <c:ptCount val="4"/>
                <c:pt idx="0">
                  <c:v>ФАР</c:v>
                </c:pt>
                <c:pt idx="1">
                  <c:v>ФАР + УФ Б  (43.2 кДж)</c:v>
                </c:pt>
                <c:pt idx="2">
                  <c:v>ФАР + УФ Б  (144 кДж)</c:v>
                </c:pt>
                <c:pt idx="3">
                  <c:v>ФАР - УФ Б</c:v>
                </c:pt>
              </c:strCache>
            </c:strRef>
          </c:cat>
          <c:val>
            <c:numRef>
              <c:f>Лист1!$AI$515:$AI$518</c:f>
              <c:numCache>
                <c:formatCode>0.000</c:formatCode>
                <c:ptCount val="4"/>
                <c:pt idx="0">
                  <c:v>0.71718067509511829</c:v>
                </c:pt>
                <c:pt idx="1">
                  <c:v>1.271743514699236</c:v>
                </c:pt>
                <c:pt idx="2">
                  <c:v>1.2396127772842938</c:v>
                </c:pt>
                <c:pt idx="3">
                  <c:v>0.85051576321913003</c:v>
                </c:pt>
              </c:numCache>
            </c:numRef>
          </c:val>
        </c:ser>
        <c:axId val="116276224"/>
        <c:axId val="116327168"/>
      </c:barChart>
      <c:catAx>
        <c:axId val="116276224"/>
        <c:scaling>
          <c:orientation val="minMax"/>
        </c:scaling>
        <c:axPos val="b"/>
        <c:numFmt formatCode="General" sourceLinked="1"/>
        <c:tickLblPos val="none"/>
        <c:spPr>
          <a:ln w="15875">
            <a:solidFill>
              <a:prstClr val="black"/>
            </a:solidFill>
          </a:ln>
        </c:spPr>
        <c:crossAx val="116327168"/>
        <c:crosses val="autoZero"/>
        <c:auto val="1"/>
        <c:lblAlgn val="ctr"/>
        <c:lblOffset val="100"/>
      </c:catAx>
      <c:valAx>
        <c:axId val="116327168"/>
        <c:scaling>
          <c:orientation val="minMax"/>
        </c:scaling>
        <c:axPos val="l"/>
        <c:numFmt formatCode="0.0" sourceLinked="0"/>
        <c:tickLblPos val="nextTo"/>
        <c:spPr>
          <a:ln w="15875">
            <a:solidFill>
              <a:prstClr val="black"/>
            </a:solidFill>
          </a:ln>
        </c:spPr>
        <c:txPr>
          <a:bodyPr/>
          <a:lstStyle/>
          <a:p>
            <a:pPr>
              <a:defRPr sz="1500" b="1"/>
            </a:pPr>
            <a:endParaRPr lang="ru-RU"/>
          </a:p>
        </c:txPr>
        <c:crossAx val="116276224"/>
        <c:crosses val="autoZero"/>
        <c:crossBetween val="between"/>
        <c:majorUnit val="0.30000000000000016"/>
      </c:valAx>
    </c:plotArea>
    <c:plotVisOnly val="1"/>
    <c:dispBlanksAs val="gap"/>
  </c:chart>
  <c:txPr>
    <a:bodyPr/>
    <a:lstStyle/>
    <a:p>
      <a:pPr>
        <a:defRPr sz="1300">
          <a:latin typeface="Times New Roman" pitchFamily="18" charset="0"/>
          <a:cs typeface="Times New Roman" pitchFamily="18" charset="0"/>
        </a:defRPr>
      </a:pPr>
      <a:endParaRPr lang="ru-RU"/>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b="1"/>
            </a:pPr>
            <a:r>
              <a:rPr lang="en-US" sz="1600" b="1" i="1" u="none" strike="noStrike" baseline="0" dirty="0" smtClean="0"/>
              <a:t>P</a:t>
            </a:r>
            <a:r>
              <a:rPr lang="ru-RU" sz="1600" b="1" i="1" u="none" strike="noStrike" baseline="0" dirty="0" smtClean="0"/>
              <a:t>.</a:t>
            </a:r>
            <a:r>
              <a:rPr lang="en-US" sz="1600" b="1" i="1" u="none" strike="noStrike" baseline="0" dirty="0" smtClean="0"/>
              <a:t> </a:t>
            </a:r>
            <a:r>
              <a:rPr lang="en-US" sz="1600" b="1" i="1" u="none" strike="noStrike" baseline="0" dirty="0" err="1" smtClean="0"/>
              <a:t>praetextata</a:t>
            </a:r>
            <a:r>
              <a:rPr lang="ru-RU" sz="1600" b="1" i="0" u="none" strike="noStrike" baseline="0" dirty="0" smtClean="0"/>
              <a:t> </a:t>
            </a:r>
            <a:endParaRPr lang="ru-RU" sz="1600" b="1" dirty="0"/>
          </a:p>
        </c:rich>
      </c:tx>
      <c:layout>
        <c:manualLayout>
          <c:xMode val="edge"/>
          <c:yMode val="edge"/>
          <c:x val="0.28780297021261741"/>
          <c:y val="0.40001146631116402"/>
        </c:manualLayout>
      </c:layout>
      <c:overlay val="1"/>
    </c:title>
    <c:plotArea>
      <c:layout>
        <c:manualLayout>
          <c:layoutTarget val="inner"/>
          <c:xMode val="edge"/>
          <c:yMode val="edge"/>
          <c:x val="0.15203787825247808"/>
          <c:y val="8.2020833333333348E-2"/>
          <c:w val="0.78034640701270397"/>
          <c:h val="0.89769444444445134"/>
        </c:manualLayout>
      </c:layout>
      <c:scatterChart>
        <c:scatterStyle val="lineMarker"/>
        <c:ser>
          <c:idx val="0"/>
          <c:order val="0"/>
          <c:spPr>
            <a:ln w="28575">
              <a:noFill/>
            </a:ln>
          </c:spPr>
          <c:marker>
            <c:symbol val="circle"/>
            <c:size val="8"/>
            <c:spPr>
              <a:solidFill>
                <a:schemeClr val="tx1"/>
              </a:solidFill>
              <a:ln>
                <a:noFill/>
              </a:ln>
            </c:spPr>
          </c:marker>
          <c:errBars>
            <c:errDir val="y"/>
            <c:errBarType val="both"/>
            <c:errValType val="cust"/>
            <c:plus>
              <c:numRef>
                <c:f>'[2]LOG-027 - Peltigera prectex (2)'!$P$149:$U$149</c:f>
                <c:numCache>
                  <c:formatCode>General</c:formatCode>
                  <c:ptCount val="6"/>
                  <c:pt idx="0">
                    <c:v>0.21704525328905208</c:v>
                  </c:pt>
                  <c:pt idx="1">
                    <c:v>0.3912725173398845</c:v>
                  </c:pt>
                  <c:pt idx="2">
                    <c:v>0.56810444169229302</c:v>
                  </c:pt>
                  <c:pt idx="3">
                    <c:v>0.57414229026721197</c:v>
                  </c:pt>
                  <c:pt idx="4">
                    <c:v>0.56853095293435396</c:v>
                  </c:pt>
                  <c:pt idx="5">
                    <c:v>0.6811774644652</c:v>
                  </c:pt>
                </c:numCache>
              </c:numRef>
            </c:plus>
            <c:minus>
              <c:numRef>
                <c:f>'[2]LOG-027 - Peltigera prectex (2)'!$P$149:$U$149</c:f>
                <c:numCache>
                  <c:formatCode>General</c:formatCode>
                  <c:ptCount val="6"/>
                  <c:pt idx="0">
                    <c:v>0.21704525328905208</c:v>
                  </c:pt>
                  <c:pt idx="1">
                    <c:v>0.3912725173398845</c:v>
                  </c:pt>
                  <c:pt idx="2">
                    <c:v>0.56810444169229302</c:v>
                  </c:pt>
                  <c:pt idx="3">
                    <c:v>0.57414229026721197</c:v>
                  </c:pt>
                  <c:pt idx="4">
                    <c:v>0.56853095293435396</c:v>
                  </c:pt>
                  <c:pt idx="5">
                    <c:v>0.6811774644652</c:v>
                  </c:pt>
                </c:numCache>
              </c:numRef>
            </c:minus>
          </c:errBars>
          <c:errBars>
            <c:errDir val="x"/>
            <c:errBarType val="both"/>
            <c:errValType val="fixedVal"/>
            <c:val val="1"/>
          </c:errBars>
          <c:xVal>
            <c:numRef>
              <c:f>'[2]LOG-027 - Peltigera prectex (2)'!$P$145:$U$145</c:f>
              <c:numCache>
                <c:formatCode>General</c:formatCode>
                <c:ptCount val="6"/>
                <c:pt idx="0">
                  <c:v>0</c:v>
                </c:pt>
                <c:pt idx="1">
                  <c:v>100</c:v>
                </c:pt>
                <c:pt idx="2">
                  <c:v>250.57471264367723</c:v>
                </c:pt>
                <c:pt idx="3">
                  <c:v>500</c:v>
                </c:pt>
                <c:pt idx="4">
                  <c:v>1500</c:v>
                </c:pt>
                <c:pt idx="5">
                  <c:v>2000</c:v>
                </c:pt>
              </c:numCache>
            </c:numRef>
          </c:xVal>
          <c:yVal>
            <c:numRef>
              <c:f>'[2]LOG-027 - Peltigera prectex (2)'!$P$148:$U$148</c:f>
              <c:numCache>
                <c:formatCode>General</c:formatCode>
                <c:ptCount val="6"/>
                <c:pt idx="0">
                  <c:v>-1.1500000000000001</c:v>
                </c:pt>
                <c:pt idx="1">
                  <c:v>2.88</c:v>
                </c:pt>
                <c:pt idx="2">
                  <c:v>4.5838888888888887</c:v>
                </c:pt>
                <c:pt idx="3">
                  <c:v>4.9188888888888895</c:v>
                </c:pt>
                <c:pt idx="4">
                  <c:v>5.15625</c:v>
                </c:pt>
                <c:pt idx="5">
                  <c:v>4.4838095238095423</c:v>
                </c:pt>
              </c:numCache>
            </c:numRef>
          </c:yVal>
        </c:ser>
        <c:ser>
          <c:idx val="1"/>
          <c:order val="1"/>
          <c:tx>
            <c:strRef>
              <c:f>'LOG-010 - лишайники после Л (2)'!$T$110</c:f>
              <c:strCache>
                <c:ptCount val="1"/>
                <c:pt idx="0">
                  <c:v>Peltigera praetextata</c:v>
                </c:pt>
              </c:strCache>
            </c:strRef>
          </c:tx>
          <c:spPr>
            <a:ln w="28575">
              <a:solidFill>
                <a:srgbClr val="7030A0"/>
              </a:solidFill>
            </a:ln>
          </c:spPr>
          <c:marker>
            <c:symbol val="none"/>
          </c:marker>
          <c:xVal>
            <c:numRef>
              <c:f>'LOG-010 - лишайники после Л (2)'!$P$111:$P$126</c:f>
              <c:numCache>
                <c:formatCode>0.00</c:formatCode>
                <c:ptCount val="16"/>
                <c:pt idx="0">
                  <c:v>0</c:v>
                </c:pt>
                <c:pt idx="1">
                  <c:v>50</c:v>
                </c:pt>
                <c:pt idx="2">
                  <c:v>100</c:v>
                </c:pt>
                <c:pt idx="3">
                  <c:v>150</c:v>
                </c:pt>
                <c:pt idx="4">
                  <c:v>200</c:v>
                </c:pt>
                <c:pt idx="5">
                  <c:v>250</c:v>
                </c:pt>
                <c:pt idx="6">
                  <c:v>300</c:v>
                </c:pt>
                <c:pt idx="7">
                  <c:v>350</c:v>
                </c:pt>
                <c:pt idx="8">
                  <c:v>400</c:v>
                </c:pt>
                <c:pt idx="9">
                  <c:v>500</c:v>
                </c:pt>
                <c:pt idx="10">
                  <c:v>600</c:v>
                </c:pt>
                <c:pt idx="11">
                  <c:v>800</c:v>
                </c:pt>
                <c:pt idx="12">
                  <c:v>1000</c:v>
                </c:pt>
                <c:pt idx="13">
                  <c:v>1250</c:v>
                </c:pt>
                <c:pt idx="14">
                  <c:v>1500</c:v>
                </c:pt>
                <c:pt idx="15">
                  <c:v>2000</c:v>
                </c:pt>
              </c:numCache>
            </c:numRef>
          </c:xVal>
          <c:yVal>
            <c:numRef>
              <c:f>'LOG-010 - лишайники после Л (2)'!$T$111:$T$126</c:f>
              <c:numCache>
                <c:formatCode>0.00</c:formatCode>
                <c:ptCount val="16"/>
                <c:pt idx="0">
                  <c:v>-1.1900000000000106</c:v>
                </c:pt>
                <c:pt idx="1">
                  <c:v>2.3605617977528315</c:v>
                </c:pt>
                <c:pt idx="2">
                  <c:v>3.3567625899280276</c:v>
                </c:pt>
                <c:pt idx="3">
                  <c:v>3.8258730158730128</c:v>
                </c:pt>
                <c:pt idx="4">
                  <c:v>4.0987029288702885</c:v>
                </c:pt>
                <c:pt idx="5">
                  <c:v>4.2771280276816634</c:v>
                </c:pt>
                <c:pt idx="6">
                  <c:v>4.4029203539823012</c:v>
                </c:pt>
                <c:pt idx="7">
                  <c:v>4.4963753213367603</c:v>
                </c:pt>
                <c:pt idx="8">
                  <c:v>4.5685421412300684</c:v>
                </c:pt>
                <c:pt idx="9">
                  <c:v>4.6727087198515784</c:v>
                </c:pt>
                <c:pt idx="10">
                  <c:v>4.7442723004694844</c:v>
                </c:pt>
                <c:pt idx="11">
                  <c:v>4.8362216924911356</c:v>
                </c:pt>
                <c:pt idx="12">
                  <c:v>4.8927718960538966</c:v>
                </c:pt>
                <c:pt idx="13">
                  <c:v>4.9387820015515924</c:v>
                </c:pt>
                <c:pt idx="14">
                  <c:v>4.9698440545808964</c:v>
                </c:pt>
                <c:pt idx="15">
                  <c:v>5.0091172143207459</c:v>
                </c:pt>
              </c:numCache>
            </c:numRef>
          </c:yVal>
        </c:ser>
        <c:axId val="100792576"/>
        <c:axId val="113992064"/>
      </c:scatterChart>
      <c:valAx>
        <c:axId val="100792576"/>
        <c:scaling>
          <c:orientation val="minMax"/>
          <c:max val="2000"/>
          <c:min val="0"/>
        </c:scaling>
        <c:axPos val="b"/>
        <c:title>
          <c:tx>
            <c:rich>
              <a:bodyPr/>
              <a:lstStyle/>
              <a:p>
                <a:pPr>
                  <a:defRPr sz="1200" b="1"/>
                </a:pPr>
                <a:r>
                  <a:rPr lang="en-US" sz="1800" b="1" i="0" baseline="0" dirty="0" smtClean="0"/>
                  <a:t>PAR</a:t>
                </a:r>
                <a:r>
                  <a:rPr lang="ru-RU" sz="1800" b="1" i="0" baseline="0" dirty="0" smtClean="0"/>
                  <a:t>, µ</a:t>
                </a:r>
                <a:r>
                  <a:rPr lang="en-US" sz="1800" b="1" i="0" baseline="0" dirty="0" smtClean="0"/>
                  <a:t>mol</a:t>
                </a:r>
                <a:r>
                  <a:rPr lang="ru-RU" sz="1800" b="1" i="0" baseline="0" dirty="0" smtClean="0"/>
                  <a:t>/</a:t>
                </a:r>
                <a:r>
                  <a:rPr lang="en-US" sz="1800" b="1" i="0" baseline="0" dirty="0" smtClean="0"/>
                  <a:t>m</a:t>
                </a:r>
                <a:r>
                  <a:rPr lang="ru-RU" sz="1800" b="1" i="0" baseline="30000" dirty="0" smtClean="0"/>
                  <a:t>2</a:t>
                </a:r>
                <a:r>
                  <a:rPr lang="en-US" sz="1800" b="1" i="0" baseline="30000" dirty="0" smtClean="0"/>
                  <a:t> </a:t>
                </a:r>
                <a:r>
                  <a:rPr lang="en-US" sz="1800" b="1" i="0" baseline="0" dirty="0" smtClean="0"/>
                  <a:t>s</a:t>
                </a:r>
                <a:endParaRPr lang="ru-RU" sz="1800" b="1" i="0" baseline="0" dirty="0"/>
              </a:p>
            </c:rich>
          </c:tx>
          <c:layout>
            <c:manualLayout>
              <c:xMode val="edge"/>
              <c:yMode val="edge"/>
              <c:x val="0.32875858127752733"/>
              <c:y val="0.86226553782484805"/>
            </c:manualLayout>
          </c:layout>
        </c:title>
        <c:numFmt formatCode="General" sourceLinked="1"/>
        <c:tickLblPos val="nextTo"/>
        <c:spPr>
          <a:ln w="28575">
            <a:solidFill>
              <a:schemeClr val="tx1"/>
            </a:solidFill>
          </a:ln>
        </c:spPr>
        <c:txPr>
          <a:bodyPr/>
          <a:lstStyle/>
          <a:p>
            <a:pPr>
              <a:defRPr b="1"/>
            </a:pPr>
            <a:endParaRPr lang="ru-RU"/>
          </a:p>
        </c:txPr>
        <c:crossAx val="113992064"/>
        <c:crosses val="autoZero"/>
        <c:crossBetween val="midCat"/>
      </c:valAx>
      <c:valAx>
        <c:axId val="113992064"/>
        <c:scaling>
          <c:orientation val="minMax"/>
          <c:max val="6"/>
          <c:min val="-3"/>
        </c:scaling>
        <c:axPos val="l"/>
        <c:title>
          <c:tx>
            <c:rich>
              <a:bodyPr rot="-5400000" vert="horz"/>
              <a:lstStyle/>
              <a:p>
                <a:pPr marL="0" marR="0" indent="0" algn="ctr" defTabSz="914400" rtl="0" eaLnBrk="1" fontAlgn="auto" latinLnBrk="0" hangingPunct="1">
                  <a:lnSpc>
                    <a:spcPct val="100000"/>
                  </a:lnSpc>
                  <a:spcBef>
                    <a:spcPts val="0"/>
                  </a:spcBef>
                  <a:spcAft>
                    <a:spcPts val="0"/>
                  </a:spcAft>
                  <a:buClrTx/>
                  <a:buSzTx/>
                  <a:buFontTx/>
                  <a:buNone/>
                  <a:tabLst/>
                  <a:defRPr sz="1100" b="1" i="0" u="none" strike="noStrike" kern="1200" baseline="0">
                    <a:solidFill>
                      <a:prstClr val="black"/>
                    </a:solidFill>
                    <a:latin typeface="Times New Roman" pitchFamily="18" charset="0"/>
                    <a:ea typeface="+mn-ea"/>
                    <a:cs typeface="Times New Roman" pitchFamily="18" charset="0"/>
                  </a:defRPr>
                </a:pPr>
                <a:r>
                  <a:rPr lang="ru-RU" sz="1200" b="1" i="0" baseline="0" dirty="0" smtClean="0">
                    <a:effectLst/>
                  </a:rPr>
                  <a:t>µmolСО</a:t>
                </a:r>
                <a:r>
                  <a:rPr lang="ru-RU" sz="1200" b="1" i="0" baseline="-25000" dirty="0" smtClean="0">
                    <a:effectLst/>
                  </a:rPr>
                  <a:t>2</a:t>
                </a:r>
                <a:r>
                  <a:rPr lang="ru-RU" sz="1200" b="1" i="0" baseline="0" dirty="0" smtClean="0">
                    <a:effectLst/>
                  </a:rPr>
                  <a:t> /m</a:t>
                </a:r>
                <a:r>
                  <a:rPr lang="ru-RU" sz="1200" b="1" i="0" baseline="30000" dirty="0" smtClean="0">
                    <a:effectLst/>
                  </a:rPr>
                  <a:t>2 </a:t>
                </a:r>
                <a:r>
                  <a:rPr lang="ru-RU" sz="1200" b="1" i="0" baseline="0" dirty="0" err="1" smtClean="0">
                    <a:effectLst/>
                  </a:rPr>
                  <a:t>s</a:t>
                </a:r>
                <a:endParaRPr lang="ru-RU" sz="1200" dirty="0" smtClean="0">
                  <a:effectLst/>
                </a:endParaRPr>
              </a:p>
              <a:p>
                <a:pPr marL="0" marR="0" indent="0" algn="ctr" defTabSz="914400" rtl="0" eaLnBrk="1" fontAlgn="auto" latinLnBrk="0" hangingPunct="1">
                  <a:lnSpc>
                    <a:spcPct val="100000"/>
                  </a:lnSpc>
                  <a:spcBef>
                    <a:spcPts val="0"/>
                  </a:spcBef>
                  <a:spcAft>
                    <a:spcPts val="0"/>
                  </a:spcAft>
                  <a:buClrTx/>
                  <a:buSzTx/>
                  <a:buFontTx/>
                  <a:buNone/>
                  <a:tabLst/>
                  <a:defRPr sz="1100" b="1" i="0" u="none" strike="noStrike" kern="1200" baseline="0">
                    <a:solidFill>
                      <a:prstClr val="black"/>
                    </a:solidFill>
                    <a:latin typeface="Times New Roman" pitchFamily="18" charset="0"/>
                    <a:ea typeface="+mn-ea"/>
                    <a:cs typeface="Times New Roman" pitchFamily="18" charset="0"/>
                  </a:defRPr>
                </a:pPr>
                <a:endParaRPr lang="ru-RU" b="1" dirty="0"/>
              </a:p>
            </c:rich>
          </c:tx>
          <c:layout>
            <c:manualLayout>
              <c:xMode val="edge"/>
              <c:yMode val="edge"/>
              <c:x val="0"/>
              <c:y val="0.37134675009705731"/>
            </c:manualLayout>
          </c:layout>
        </c:title>
        <c:numFmt formatCode="0" sourceLinked="0"/>
        <c:tickLblPos val="nextTo"/>
        <c:spPr>
          <a:ln w="28575">
            <a:solidFill>
              <a:schemeClr val="tx1"/>
            </a:solidFill>
          </a:ln>
        </c:spPr>
        <c:txPr>
          <a:bodyPr/>
          <a:lstStyle/>
          <a:p>
            <a:pPr>
              <a:defRPr b="1"/>
            </a:pPr>
            <a:endParaRPr lang="ru-RU"/>
          </a:p>
        </c:txPr>
        <c:crossAx val="100792576"/>
        <c:crosses val="autoZero"/>
        <c:crossBetween val="midCat"/>
      </c:valAx>
    </c:plotArea>
    <c:plotVisOnly val="1"/>
    <c:dispBlanksAs val="gap"/>
  </c:chart>
  <c:spPr>
    <a:ln>
      <a:noFill/>
    </a:ln>
  </c:spPr>
  <c:txPr>
    <a:bodyPr/>
    <a:lstStyle/>
    <a:p>
      <a:pPr>
        <a:defRPr sz="1100" b="0">
          <a:latin typeface="Times New Roman" pitchFamily="18" charset="0"/>
          <a:cs typeface="Times New Roman" pitchFamily="18" charset="0"/>
        </a:defRPr>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b="1"/>
            </a:pPr>
            <a:r>
              <a:rPr lang="en-US" sz="1600" b="1" i="1" u="none" strike="noStrike" baseline="0" dirty="0" smtClean="0"/>
              <a:t>P</a:t>
            </a:r>
            <a:r>
              <a:rPr lang="ru-RU" sz="1600" b="1" i="1" u="none" strike="noStrike" baseline="0" dirty="0" smtClean="0"/>
              <a:t>.</a:t>
            </a:r>
            <a:r>
              <a:rPr lang="en-US" sz="1600" b="1" i="1" u="none" strike="noStrike" baseline="0" dirty="0" smtClean="0"/>
              <a:t> </a:t>
            </a:r>
            <a:r>
              <a:rPr lang="en-US" sz="1600" b="1" i="1" u="none" strike="noStrike" baseline="0" dirty="0" err="1" smtClean="0"/>
              <a:t>leucophlebia</a:t>
            </a:r>
            <a:r>
              <a:rPr lang="ru-RU" sz="1600" b="1" i="0" u="none" strike="noStrike" baseline="0" dirty="0" smtClean="0"/>
              <a:t> </a:t>
            </a:r>
            <a:endParaRPr lang="ru-RU" sz="1600" b="1" dirty="0"/>
          </a:p>
        </c:rich>
      </c:tx>
      <c:layout>
        <c:manualLayout>
          <c:xMode val="edge"/>
          <c:yMode val="edge"/>
          <c:x val="0.47589351851851786"/>
          <c:y val="0"/>
        </c:manualLayout>
      </c:layout>
      <c:overlay val="1"/>
    </c:title>
    <c:plotArea>
      <c:layout>
        <c:manualLayout>
          <c:layoutTarget val="inner"/>
          <c:xMode val="edge"/>
          <c:yMode val="edge"/>
          <c:x val="0.12448803039947998"/>
          <c:y val="6.7321759259259331E-2"/>
          <c:w val="0.80907516313790073"/>
          <c:h val="0.91239351851852535"/>
        </c:manualLayout>
      </c:layout>
      <c:scatterChart>
        <c:scatterStyle val="smoothMarker"/>
        <c:ser>
          <c:idx val="1"/>
          <c:order val="0"/>
          <c:tx>
            <c:strRef>
              <c:f>'LOG-010 - лишайники после Л (2)'!$A$99</c:f>
              <c:strCache>
                <c:ptCount val="1"/>
                <c:pt idx="0">
                  <c:v>Peltigera leucophlebia</c:v>
                </c:pt>
              </c:strCache>
            </c:strRef>
          </c:tx>
          <c:spPr>
            <a:ln>
              <a:noFill/>
            </a:ln>
          </c:spPr>
          <c:marker>
            <c:symbol val="circle"/>
            <c:size val="8"/>
            <c:spPr>
              <a:solidFill>
                <a:schemeClr val="tx1"/>
              </a:solidFill>
              <a:ln>
                <a:noFill/>
              </a:ln>
            </c:spPr>
          </c:marker>
          <c:errBars>
            <c:errDir val="y"/>
            <c:errBarType val="both"/>
            <c:errValType val="cust"/>
            <c:plus>
              <c:numRef>
                <c:f>'LOG-010 - лишайники после Л (2)'!$P$187:$W$187</c:f>
                <c:numCache>
                  <c:formatCode>General</c:formatCode>
                  <c:ptCount val="8"/>
                  <c:pt idx="0">
                    <c:v>1.1455913721029412</c:v>
                  </c:pt>
                  <c:pt idx="1">
                    <c:v>1.2518590257725359</c:v>
                  </c:pt>
                  <c:pt idx="2">
                    <c:v>1.3291515905333311</c:v>
                  </c:pt>
                  <c:pt idx="3">
                    <c:v>0.83554994087948231</c:v>
                  </c:pt>
                  <c:pt idx="4">
                    <c:v>0.85312914223659464</c:v>
                  </c:pt>
                  <c:pt idx="5">
                    <c:v>1.1084351787337763</c:v>
                  </c:pt>
                  <c:pt idx="6">
                    <c:v>1.3122806695046441</c:v>
                  </c:pt>
                  <c:pt idx="7">
                    <c:v>1.0475358728743738</c:v>
                  </c:pt>
                </c:numCache>
              </c:numRef>
            </c:plus>
            <c:minus>
              <c:numRef>
                <c:f>'LOG-010 - лишайники после Л (2)'!$P$187:$W$187</c:f>
                <c:numCache>
                  <c:formatCode>General</c:formatCode>
                  <c:ptCount val="8"/>
                  <c:pt idx="0">
                    <c:v>1.1455913721029412</c:v>
                  </c:pt>
                  <c:pt idx="1">
                    <c:v>1.2518590257725359</c:v>
                  </c:pt>
                  <c:pt idx="2">
                    <c:v>1.3291515905333311</c:v>
                  </c:pt>
                  <c:pt idx="3">
                    <c:v>0.83554994087948231</c:v>
                  </c:pt>
                  <c:pt idx="4">
                    <c:v>0.85312914223659464</c:v>
                  </c:pt>
                  <c:pt idx="5">
                    <c:v>1.1084351787337763</c:v>
                  </c:pt>
                  <c:pt idx="6">
                    <c:v>1.3122806695046441</c:v>
                  </c:pt>
                  <c:pt idx="7">
                    <c:v>1.0475358728743738</c:v>
                  </c:pt>
                </c:numCache>
              </c:numRef>
            </c:minus>
          </c:errBars>
          <c:errBars>
            <c:errDir val="x"/>
            <c:errBarType val="both"/>
            <c:errValType val="fixedVal"/>
            <c:val val="1"/>
          </c:errBars>
          <c:xVal>
            <c:numRef>
              <c:f>'LOG-010 - лишайники после Л (2)'!$P$183:$W$183</c:f>
              <c:numCache>
                <c:formatCode>0.00</c:formatCode>
                <c:ptCount val="8"/>
                <c:pt idx="0">
                  <c:v>0</c:v>
                </c:pt>
                <c:pt idx="1">
                  <c:v>50.574712643678161</c:v>
                </c:pt>
                <c:pt idx="2">
                  <c:v>100</c:v>
                </c:pt>
                <c:pt idx="3">
                  <c:v>250.57471264367723</c:v>
                </c:pt>
                <c:pt idx="4">
                  <c:v>500</c:v>
                </c:pt>
                <c:pt idx="5">
                  <c:v>1000</c:v>
                </c:pt>
                <c:pt idx="6">
                  <c:v>1500</c:v>
                </c:pt>
                <c:pt idx="7">
                  <c:v>2000</c:v>
                </c:pt>
              </c:numCache>
            </c:numRef>
          </c:xVal>
          <c:yVal>
            <c:numRef>
              <c:f>'LOG-010 - лишайники после Л (2)'!$P$186:$W$186</c:f>
              <c:numCache>
                <c:formatCode>0.00</c:formatCode>
                <c:ptCount val="8"/>
                <c:pt idx="0">
                  <c:v>-2.085</c:v>
                </c:pt>
                <c:pt idx="1">
                  <c:v>-3.4999999999999906E-2</c:v>
                </c:pt>
                <c:pt idx="2">
                  <c:v>0.68200000000000005</c:v>
                </c:pt>
                <c:pt idx="3">
                  <c:v>1.4359999999999797</c:v>
                </c:pt>
                <c:pt idx="4">
                  <c:v>1.9166666666666681</c:v>
                </c:pt>
                <c:pt idx="5">
                  <c:v>2.6836363636363885</c:v>
                </c:pt>
                <c:pt idx="6">
                  <c:v>2.8377777777777995</c:v>
                </c:pt>
                <c:pt idx="7">
                  <c:v>2.7250000000000001</c:v>
                </c:pt>
              </c:numCache>
            </c:numRef>
          </c:yVal>
          <c:smooth val="1"/>
        </c:ser>
        <c:ser>
          <c:idx val="4"/>
          <c:order val="1"/>
          <c:tx>
            <c:v>модель</c:v>
          </c:tx>
          <c:spPr>
            <a:ln w="28575">
              <a:solidFill>
                <a:srgbClr val="7030A0"/>
              </a:solidFill>
            </a:ln>
          </c:spPr>
          <c:marker>
            <c:symbol val="none"/>
          </c:marker>
          <c:xVal>
            <c:numRef>
              <c:f>'LOG-010 - лишайники после Л (2)'!$P$111:$P$126</c:f>
              <c:numCache>
                <c:formatCode>0.00</c:formatCode>
                <c:ptCount val="16"/>
                <c:pt idx="0">
                  <c:v>0</c:v>
                </c:pt>
                <c:pt idx="1">
                  <c:v>50</c:v>
                </c:pt>
                <c:pt idx="2">
                  <c:v>100</c:v>
                </c:pt>
                <c:pt idx="3">
                  <c:v>150</c:v>
                </c:pt>
                <c:pt idx="4">
                  <c:v>200</c:v>
                </c:pt>
                <c:pt idx="5">
                  <c:v>250</c:v>
                </c:pt>
                <c:pt idx="6">
                  <c:v>300</c:v>
                </c:pt>
                <c:pt idx="7">
                  <c:v>350</c:v>
                </c:pt>
                <c:pt idx="8">
                  <c:v>400</c:v>
                </c:pt>
                <c:pt idx="9">
                  <c:v>500</c:v>
                </c:pt>
                <c:pt idx="10">
                  <c:v>600</c:v>
                </c:pt>
                <c:pt idx="11">
                  <c:v>800</c:v>
                </c:pt>
                <c:pt idx="12">
                  <c:v>1000</c:v>
                </c:pt>
                <c:pt idx="13">
                  <c:v>1250</c:v>
                </c:pt>
                <c:pt idx="14">
                  <c:v>1500</c:v>
                </c:pt>
                <c:pt idx="15">
                  <c:v>2000</c:v>
                </c:pt>
              </c:numCache>
            </c:numRef>
          </c:xVal>
          <c:yVal>
            <c:numRef>
              <c:f>'LOG-010 - лишайники после Л (2)'!$R$111:$R$126</c:f>
              <c:numCache>
                <c:formatCode>0.00</c:formatCode>
                <c:ptCount val="16"/>
                <c:pt idx="0">
                  <c:v>-2.02</c:v>
                </c:pt>
                <c:pt idx="1">
                  <c:v>-7.4687499999999921E-2</c:v>
                </c:pt>
                <c:pt idx="2">
                  <c:v>0.77775280898876431</c:v>
                </c:pt>
                <c:pt idx="3">
                  <c:v>1.2563157894736841</c:v>
                </c:pt>
                <c:pt idx="4">
                  <c:v>1.5627338129496398</c:v>
                </c:pt>
                <c:pt idx="5">
                  <c:v>1.7757317073170547</c:v>
                </c:pt>
                <c:pt idx="6">
                  <c:v>1.9323809523809541</c:v>
                </c:pt>
                <c:pt idx="7">
                  <c:v>2.0524299065420561</c:v>
                </c:pt>
                <c:pt idx="8">
                  <c:v>2.1473640167364407</c:v>
                </c:pt>
                <c:pt idx="9">
                  <c:v>2.287958477508651</c:v>
                </c:pt>
                <c:pt idx="10">
                  <c:v>2.3870796460177002</c:v>
                </c:pt>
                <c:pt idx="11">
                  <c:v>2.517585421412301</c:v>
                </c:pt>
                <c:pt idx="12">
                  <c:v>2.5996660482374812</c:v>
                </c:pt>
                <c:pt idx="13">
                  <c:v>2.6675000000000235</c:v>
                </c:pt>
                <c:pt idx="14">
                  <c:v>2.7138403041825101</c:v>
                </c:pt>
                <c:pt idx="15">
                  <c:v>2.7730702598652552</c:v>
                </c:pt>
              </c:numCache>
            </c:numRef>
          </c:yVal>
          <c:smooth val="1"/>
        </c:ser>
        <c:axId val="114390528"/>
        <c:axId val="114392064"/>
      </c:scatterChart>
      <c:valAx>
        <c:axId val="114390528"/>
        <c:scaling>
          <c:orientation val="minMax"/>
          <c:max val="2000"/>
          <c:min val="0"/>
        </c:scaling>
        <c:axPos val="b"/>
        <c:numFmt formatCode="0" sourceLinked="0"/>
        <c:tickLblPos val="nextTo"/>
        <c:spPr>
          <a:ln w="28575">
            <a:solidFill>
              <a:schemeClr val="tx1"/>
            </a:solidFill>
          </a:ln>
        </c:spPr>
        <c:txPr>
          <a:bodyPr/>
          <a:lstStyle/>
          <a:p>
            <a:pPr>
              <a:defRPr b="1"/>
            </a:pPr>
            <a:endParaRPr lang="ru-RU"/>
          </a:p>
        </c:txPr>
        <c:crossAx val="114392064"/>
        <c:crosses val="autoZero"/>
        <c:crossBetween val="midCat"/>
      </c:valAx>
      <c:valAx>
        <c:axId val="114392064"/>
        <c:scaling>
          <c:orientation val="minMax"/>
          <c:max val="6"/>
          <c:min val="-3"/>
        </c:scaling>
        <c:axPos val="l"/>
        <c:numFmt formatCode="0" sourceLinked="0"/>
        <c:tickLblPos val="nextTo"/>
        <c:spPr>
          <a:ln w="28575">
            <a:solidFill>
              <a:schemeClr val="tx1"/>
            </a:solidFill>
          </a:ln>
        </c:spPr>
        <c:txPr>
          <a:bodyPr/>
          <a:lstStyle/>
          <a:p>
            <a:pPr>
              <a:defRPr b="1"/>
            </a:pPr>
            <a:endParaRPr lang="ru-RU"/>
          </a:p>
        </c:txPr>
        <c:crossAx val="114390528"/>
        <c:crosses val="autoZero"/>
        <c:crossBetween val="midCat"/>
        <c:majorUnit val="1"/>
      </c:valAx>
    </c:plotArea>
    <c:plotVisOnly val="1"/>
    <c:dispBlanksAs val="gap"/>
  </c:chart>
  <c:spPr>
    <a:ln>
      <a:noFill/>
    </a:ln>
  </c:spPr>
  <c:txPr>
    <a:bodyPr/>
    <a:lstStyle/>
    <a:p>
      <a:pPr>
        <a:defRPr sz="1100" b="0">
          <a:latin typeface="Times New Roman" pitchFamily="18" charset="0"/>
          <a:cs typeface="Times New Roman" pitchFamily="18" charset="0"/>
        </a:defRPr>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b="1"/>
            </a:pPr>
            <a:r>
              <a:rPr lang="en-US" sz="1600" b="1" i="1" u="none" strike="noStrike" baseline="0" dirty="0" err="1" smtClean="0"/>
              <a:t>Hypogymnia</a:t>
            </a:r>
            <a:r>
              <a:rPr lang="en-US" sz="1600" b="1" i="1" u="none" strike="noStrike" baseline="0" dirty="0" smtClean="0"/>
              <a:t> </a:t>
            </a:r>
            <a:r>
              <a:rPr lang="en-US" sz="1600" b="1" i="1" u="none" strike="noStrike" baseline="0" dirty="0" err="1" smtClean="0"/>
              <a:t>physodes</a:t>
            </a:r>
            <a:r>
              <a:rPr lang="ru-RU" sz="1600" b="1" i="0" u="none" strike="noStrike" baseline="0" dirty="0" smtClean="0"/>
              <a:t> </a:t>
            </a:r>
            <a:endParaRPr lang="ru-RU" sz="1600" b="1" dirty="0"/>
          </a:p>
        </c:rich>
      </c:tx>
      <c:layout>
        <c:manualLayout>
          <c:xMode val="edge"/>
          <c:yMode val="edge"/>
          <c:x val="0.35337574925537624"/>
          <c:y val="4.4945108574287372E-2"/>
        </c:manualLayout>
      </c:layout>
      <c:overlay val="1"/>
    </c:title>
    <c:plotArea>
      <c:layout>
        <c:manualLayout>
          <c:layoutTarget val="inner"/>
          <c:xMode val="edge"/>
          <c:yMode val="edge"/>
          <c:x val="0.12448803039947998"/>
          <c:y val="6.7321759259259331E-2"/>
          <c:w val="0.80907516313790073"/>
          <c:h val="0.91239351851852535"/>
        </c:manualLayout>
      </c:layout>
      <c:scatterChart>
        <c:scatterStyle val="smoothMarker"/>
        <c:ser>
          <c:idx val="2"/>
          <c:order val="0"/>
          <c:tx>
            <c:strRef>
              <c:f>'LOG-010 - лишайники после Л (2)'!$A$204</c:f>
              <c:strCache>
                <c:ptCount val="1"/>
                <c:pt idx="0">
                  <c:v>Hypogymnia physodes</c:v>
                </c:pt>
              </c:strCache>
            </c:strRef>
          </c:tx>
          <c:spPr>
            <a:ln>
              <a:noFill/>
            </a:ln>
          </c:spPr>
          <c:marker>
            <c:symbol val="circle"/>
            <c:size val="8"/>
            <c:spPr>
              <a:solidFill>
                <a:schemeClr val="tx1"/>
              </a:solidFill>
              <a:ln>
                <a:noFill/>
              </a:ln>
            </c:spPr>
          </c:marker>
          <c:errBars>
            <c:errDir val="y"/>
            <c:errBarType val="both"/>
            <c:errValType val="cust"/>
            <c:plus>
              <c:numRef>
                <c:f>'LOG-010 - лишайники после Л (2)'!$P$285:$W$285</c:f>
                <c:numCache>
                  <c:formatCode>General</c:formatCode>
                  <c:ptCount val="8"/>
                  <c:pt idx="0">
                    <c:v>0.815959557821342</c:v>
                  </c:pt>
                  <c:pt idx="1">
                    <c:v>0.89423106988585266</c:v>
                  </c:pt>
                  <c:pt idx="2">
                    <c:v>0.69312865568619064</c:v>
                  </c:pt>
                  <c:pt idx="3">
                    <c:v>0.83817808370297997</c:v>
                  </c:pt>
                  <c:pt idx="4">
                    <c:v>1.1014905254022931</c:v>
                  </c:pt>
                  <c:pt idx="5">
                    <c:v>0.80021996975831167</c:v>
                  </c:pt>
                  <c:pt idx="6">
                    <c:v>1.002220946396964</c:v>
                  </c:pt>
                  <c:pt idx="7">
                    <c:v>0.62026965005190304</c:v>
                  </c:pt>
                </c:numCache>
              </c:numRef>
            </c:plus>
            <c:minus>
              <c:numRef>
                <c:f>'LOG-010 - лишайники после Л (2)'!$P$285:$W$285</c:f>
                <c:numCache>
                  <c:formatCode>General</c:formatCode>
                  <c:ptCount val="8"/>
                  <c:pt idx="0">
                    <c:v>0.815959557821342</c:v>
                  </c:pt>
                  <c:pt idx="1">
                    <c:v>0.89423106988585266</c:v>
                  </c:pt>
                  <c:pt idx="2">
                    <c:v>0.69312865568619064</c:v>
                  </c:pt>
                  <c:pt idx="3">
                    <c:v>0.83817808370297997</c:v>
                  </c:pt>
                  <c:pt idx="4">
                    <c:v>1.1014905254022931</c:v>
                  </c:pt>
                  <c:pt idx="5">
                    <c:v>0.80021996975831167</c:v>
                  </c:pt>
                  <c:pt idx="6">
                    <c:v>1.002220946396964</c:v>
                  </c:pt>
                  <c:pt idx="7">
                    <c:v>0.62026965005190304</c:v>
                  </c:pt>
                </c:numCache>
              </c:numRef>
            </c:minus>
          </c:errBars>
          <c:errBars>
            <c:errDir val="x"/>
            <c:errBarType val="both"/>
            <c:errValType val="fixedVal"/>
            <c:val val="1"/>
          </c:errBars>
          <c:xVal>
            <c:numRef>
              <c:f>'LOG-010 - лишайники после Л (2)'!$P$281:$W$281</c:f>
              <c:numCache>
                <c:formatCode>0.00</c:formatCode>
                <c:ptCount val="8"/>
                <c:pt idx="0">
                  <c:v>0</c:v>
                </c:pt>
                <c:pt idx="1">
                  <c:v>50.574712643678161</c:v>
                </c:pt>
                <c:pt idx="2">
                  <c:v>100</c:v>
                </c:pt>
                <c:pt idx="3">
                  <c:v>250.57471264367723</c:v>
                </c:pt>
                <c:pt idx="4">
                  <c:v>500</c:v>
                </c:pt>
                <c:pt idx="5">
                  <c:v>1000</c:v>
                </c:pt>
                <c:pt idx="6">
                  <c:v>1500</c:v>
                </c:pt>
                <c:pt idx="7">
                  <c:v>2000</c:v>
                </c:pt>
              </c:numCache>
            </c:numRef>
          </c:xVal>
          <c:yVal>
            <c:numRef>
              <c:f>'LOG-010 - лишайники после Л (2)'!$P$284:$W$284</c:f>
              <c:numCache>
                <c:formatCode>0.00</c:formatCode>
                <c:ptCount val="8"/>
                <c:pt idx="0">
                  <c:v>-1.4549999999999872</c:v>
                </c:pt>
                <c:pt idx="1">
                  <c:v>0.67428571428572048</c:v>
                </c:pt>
                <c:pt idx="2">
                  <c:v>1.7883333333333331</c:v>
                </c:pt>
                <c:pt idx="3">
                  <c:v>2.3619999999999997</c:v>
                </c:pt>
                <c:pt idx="4">
                  <c:v>2.7762499999999726</c:v>
                </c:pt>
                <c:pt idx="5">
                  <c:v>2.84</c:v>
                </c:pt>
                <c:pt idx="6">
                  <c:v>2.7585714285714547</c:v>
                </c:pt>
                <c:pt idx="7">
                  <c:v>2.7037500000000012</c:v>
                </c:pt>
              </c:numCache>
            </c:numRef>
          </c:yVal>
          <c:smooth val="1"/>
        </c:ser>
        <c:ser>
          <c:idx val="5"/>
          <c:order val="1"/>
          <c:tx>
            <c:v>модель</c:v>
          </c:tx>
          <c:spPr>
            <a:ln w="28575">
              <a:solidFill>
                <a:srgbClr val="7030A0"/>
              </a:solidFill>
            </a:ln>
          </c:spPr>
          <c:marker>
            <c:symbol val="none"/>
          </c:marker>
          <c:xVal>
            <c:numRef>
              <c:f>'LOG-010 - лишайники после Л (2)'!$P$111:$P$126</c:f>
              <c:numCache>
                <c:formatCode>0.00</c:formatCode>
                <c:ptCount val="16"/>
                <c:pt idx="0">
                  <c:v>0</c:v>
                </c:pt>
                <c:pt idx="1">
                  <c:v>50</c:v>
                </c:pt>
                <c:pt idx="2">
                  <c:v>100</c:v>
                </c:pt>
                <c:pt idx="3">
                  <c:v>150</c:v>
                </c:pt>
                <c:pt idx="4">
                  <c:v>200</c:v>
                </c:pt>
                <c:pt idx="5">
                  <c:v>250</c:v>
                </c:pt>
                <c:pt idx="6">
                  <c:v>300</c:v>
                </c:pt>
                <c:pt idx="7">
                  <c:v>350</c:v>
                </c:pt>
                <c:pt idx="8">
                  <c:v>400</c:v>
                </c:pt>
                <c:pt idx="9">
                  <c:v>500</c:v>
                </c:pt>
                <c:pt idx="10">
                  <c:v>600</c:v>
                </c:pt>
                <c:pt idx="11">
                  <c:v>800</c:v>
                </c:pt>
                <c:pt idx="12">
                  <c:v>1000</c:v>
                </c:pt>
                <c:pt idx="13">
                  <c:v>1250</c:v>
                </c:pt>
                <c:pt idx="14">
                  <c:v>1500</c:v>
                </c:pt>
                <c:pt idx="15">
                  <c:v>2000</c:v>
                </c:pt>
              </c:numCache>
            </c:numRef>
          </c:xVal>
          <c:yVal>
            <c:numRef>
              <c:f>'LOG-010 - лишайники после Л (2)'!$S$111:$S$126</c:f>
              <c:numCache>
                <c:formatCode>0.00</c:formatCode>
                <c:ptCount val="16"/>
                <c:pt idx="0">
                  <c:v>-1.49</c:v>
                </c:pt>
                <c:pt idx="1">
                  <c:v>1.01561797752809</c:v>
                </c:pt>
                <c:pt idx="2">
                  <c:v>1.7186330935251692</c:v>
                </c:pt>
                <c:pt idx="3">
                  <c:v>2.0496825396825389</c:v>
                </c:pt>
                <c:pt idx="4">
                  <c:v>2.2422175732217582</c:v>
                </c:pt>
                <c:pt idx="5">
                  <c:v>2.3681314878892752</c:v>
                </c:pt>
                <c:pt idx="6">
                  <c:v>2.4569026548672568</c:v>
                </c:pt>
                <c:pt idx="7">
                  <c:v>2.5228534704370178</c:v>
                </c:pt>
                <c:pt idx="8">
                  <c:v>2.5737813211845202</c:v>
                </c:pt>
                <c:pt idx="9">
                  <c:v>2.6472912801484485</c:v>
                </c:pt>
                <c:pt idx="10">
                  <c:v>2.6977934272300472</c:v>
                </c:pt>
                <c:pt idx="11">
                  <c:v>2.7626817640047681</c:v>
                </c:pt>
                <c:pt idx="12">
                  <c:v>2.8025890279114551</c:v>
                </c:pt>
                <c:pt idx="13">
                  <c:v>2.8350581846392009</c:v>
                </c:pt>
                <c:pt idx="14">
                  <c:v>2.8569785575048727</c:v>
                </c:pt>
                <c:pt idx="15">
                  <c:v>2.8846934771947028</c:v>
                </c:pt>
              </c:numCache>
            </c:numRef>
          </c:yVal>
          <c:smooth val="1"/>
        </c:ser>
        <c:axId val="114229248"/>
        <c:axId val="114231168"/>
      </c:scatterChart>
      <c:valAx>
        <c:axId val="114229248"/>
        <c:scaling>
          <c:orientation val="minMax"/>
          <c:max val="2000"/>
          <c:min val="0"/>
        </c:scaling>
        <c:axPos val="b"/>
        <c:title>
          <c:tx>
            <c:rich>
              <a:bodyPr/>
              <a:lstStyle/>
              <a:p>
                <a:pPr>
                  <a:defRPr b="1"/>
                </a:pPr>
                <a:r>
                  <a:rPr lang="en-US" sz="1800" b="1" i="0" baseline="0" dirty="0" smtClean="0"/>
                  <a:t>PAR</a:t>
                </a:r>
                <a:r>
                  <a:rPr lang="ru-RU" sz="1800" b="1" i="0" baseline="0" dirty="0" smtClean="0"/>
                  <a:t>, µ</a:t>
                </a:r>
                <a:r>
                  <a:rPr lang="en-US" sz="1800" b="1" i="0" baseline="0" dirty="0" smtClean="0"/>
                  <a:t>mol</a:t>
                </a:r>
                <a:r>
                  <a:rPr lang="ru-RU" sz="1800" b="1" i="0" baseline="0" dirty="0" smtClean="0"/>
                  <a:t>/</a:t>
                </a:r>
                <a:r>
                  <a:rPr lang="en-US" sz="1800" b="1" i="0" baseline="0" dirty="0" smtClean="0"/>
                  <a:t>m</a:t>
                </a:r>
                <a:r>
                  <a:rPr lang="ru-RU" sz="1800" b="1" i="0" baseline="30000" dirty="0" smtClean="0"/>
                  <a:t>2</a:t>
                </a:r>
                <a:r>
                  <a:rPr lang="en-US" sz="1800" b="1" i="0" baseline="30000" dirty="0" smtClean="0"/>
                  <a:t> </a:t>
                </a:r>
                <a:r>
                  <a:rPr lang="en-US" sz="1800" b="1" i="0" baseline="0" dirty="0" smtClean="0"/>
                  <a:t>s</a:t>
                </a:r>
                <a:endParaRPr lang="ru-RU" sz="1800" b="1" i="0" baseline="0" dirty="0"/>
              </a:p>
            </c:rich>
          </c:tx>
          <c:layout>
            <c:manualLayout>
              <c:xMode val="edge"/>
              <c:yMode val="edge"/>
              <c:x val="0.37398523179964843"/>
              <c:y val="0.86226553782484805"/>
            </c:manualLayout>
          </c:layout>
        </c:title>
        <c:numFmt formatCode="0" sourceLinked="0"/>
        <c:tickLblPos val="nextTo"/>
        <c:spPr>
          <a:ln w="28575">
            <a:solidFill>
              <a:schemeClr val="tx1"/>
            </a:solidFill>
          </a:ln>
        </c:spPr>
        <c:txPr>
          <a:bodyPr/>
          <a:lstStyle/>
          <a:p>
            <a:pPr>
              <a:defRPr b="1"/>
            </a:pPr>
            <a:endParaRPr lang="ru-RU"/>
          </a:p>
        </c:txPr>
        <c:crossAx val="114231168"/>
        <c:crosses val="autoZero"/>
        <c:crossBetween val="midCat"/>
      </c:valAx>
      <c:valAx>
        <c:axId val="114231168"/>
        <c:scaling>
          <c:orientation val="minMax"/>
          <c:max val="6"/>
          <c:min val="-3"/>
        </c:scaling>
        <c:axPos val="l"/>
        <c:numFmt formatCode="0" sourceLinked="0"/>
        <c:tickLblPos val="nextTo"/>
        <c:spPr>
          <a:ln w="28575">
            <a:solidFill>
              <a:schemeClr val="tx1"/>
            </a:solidFill>
          </a:ln>
        </c:spPr>
        <c:txPr>
          <a:bodyPr/>
          <a:lstStyle/>
          <a:p>
            <a:pPr>
              <a:defRPr b="1"/>
            </a:pPr>
            <a:endParaRPr lang="ru-RU"/>
          </a:p>
        </c:txPr>
        <c:crossAx val="114229248"/>
        <c:crosses val="autoZero"/>
        <c:crossBetween val="midCat"/>
        <c:majorUnit val="1"/>
      </c:valAx>
    </c:plotArea>
    <c:plotVisOnly val="1"/>
    <c:dispBlanksAs val="gap"/>
  </c:chart>
  <c:spPr>
    <a:ln>
      <a:noFill/>
    </a:ln>
  </c:spPr>
  <c:txPr>
    <a:bodyPr/>
    <a:lstStyle/>
    <a:p>
      <a:pPr>
        <a:defRPr sz="1100" b="0">
          <a:latin typeface="Times New Roman" pitchFamily="18" charset="0"/>
          <a:cs typeface="Times New Roman" pitchFamily="18" charset="0"/>
        </a:defRPr>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plotArea>
      <c:layout/>
      <c:scatterChart>
        <c:scatterStyle val="smoothMarker"/>
        <c:ser>
          <c:idx val="0"/>
          <c:order val="0"/>
          <c:spPr>
            <a:ln w="38100">
              <a:solidFill>
                <a:srgbClr val="002060"/>
              </a:solidFill>
            </a:ln>
          </c:spPr>
          <c:marker>
            <c:symbol val="diamond"/>
            <c:size val="12"/>
            <c:spPr>
              <a:solidFill>
                <a:srgbClr val="002060"/>
              </a:solidFill>
              <a:ln w="38100">
                <a:solidFill>
                  <a:srgbClr val="002060"/>
                </a:solidFill>
              </a:ln>
            </c:spPr>
          </c:marker>
          <c:errBars>
            <c:errDir val="y"/>
            <c:errBarType val="both"/>
            <c:errValType val="cust"/>
            <c:plus>
              <c:numRef>
                <c:f>'LOG-025 - Lobaria - Neckera (2)'!$P$135:$W$135</c:f>
                <c:numCache>
                  <c:formatCode>General</c:formatCode>
                  <c:ptCount val="8"/>
                  <c:pt idx="0">
                    <c:v>0.53401019667572802</c:v>
                  </c:pt>
                  <c:pt idx="1">
                    <c:v>0.93746786611595367</c:v>
                  </c:pt>
                  <c:pt idx="2">
                    <c:v>0.68435736278643167</c:v>
                  </c:pt>
                  <c:pt idx="3">
                    <c:v>0.88130547106739998</c:v>
                  </c:pt>
                  <c:pt idx="4">
                    <c:v>1.0196064600292265</c:v>
                  </c:pt>
                  <c:pt idx="5">
                    <c:v>0.42956412016523515</c:v>
                  </c:pt>
                  <c:pt idx="6">
                    <c:v>0.45208627495203324</c:v>
                  </c:pt>
                  <c:pt idx="7">
                    <c:v>0.96807040935064104</c:v>
                  </c:pt>
                </c:numCache>
              </c:numRef>
            </c:plus>
            <c:minus>
              <c:numRef>
                <c:f>'LOG-025 - Lobaria - Neckera (2)'!$P$135:$W$135</c:f>
                <c:numCache>
                  <c:formatCode>General</c:formatCode>
                  <c:ptCount val="8"/>
                  <c:pt idx="0">
                    <c:v>0.53401019667572802</c:v>
                  </c:pt>
                  <c:pt idx="1">
                    <c:v>0.93746786611595367</c:v>
                  </c:pt>
                  <c:pt idx="2">
                    <c:v>0.68435736278643167</c:v>
                  </c:pt>
                  <c:pt idx="3">
                    <c:v>0.88130547106739998</c:v>
                  </c:pt>
                  <c:pt idx="4">
                    <c:v>1.0196064600292265</c:v>
                  </c:pt>
                  <c:pt idx="5">
                    <c:v>0.42956412016523515</c:v>
                  </c:pt>
                  <c:pt idx="6">
                    <c:v>0.45208627495203324</c:v>
                  </c:pt>
                  <c:pt idx="7">
                    <c:v>0.96807040935064104</c:v>
                  </c:pt>
                </c:numCache>
              </c:numRef>
            </c:minus>
          </c:errBars>
          <c:errBars>
            <c:errDir val="x"/>
            <c:errBarType val="both"/>
            <c:errValType val="fixedVal"/>
            <c:val val="1"/>
          </c:errBars>
          <c:xVal>
            <c:numRef>
              <c:f>'LOG-025 - Lobaria - Neckera (2)'!$P$132:$W$132</c:f>
              <c:numCache>
                <c:formatCode>0.00</c:formatCode>
                <c:ptCount val="8"/>
                <c:pt idx="0">
                  <c:v>0</c:v>
                </c:pt>
                <c:pt idx="1">
                  <c:v>44</c:v>
                </c:pt>
                <c:pt idx="2">
                  <c:v>87</c:v>
                </c:pt>
                <c:pt idx="3">
                  <c:v>218</c:v>
                </c:pt>
                <c:pt idx="4">
                  <c:v>435</c:v>
                </c:pt>
                <c:pt idx="5">
                  <c:v>870</c:v>
                </c:pt>
                <c:pt idx="6">
                  <c:v>1350</c:v>
                </c:pt>
                <c:pt idx="7">
                  <c:v>1740</c:v>
                </c:pt>
              </c:numCache>
            </c:numRef>
          </c:xVal>
          <c:yVal>
            <c:numRef>
              <c:f>'LOG-025 - Lobaria - Neckera (2)'!$P$134:$W$134</c:f>
              <c:numCache>
                <c:formatCode>0.00</c:formatCode>
                <c:ptCount val="8"/>
                <c:pt idx="0">
                  <c:v>-1.14625869067426</c:v>
                </c:pt>
                <c:pt idx="1">
                  <c:v>0.67500000000001148</c:v>
                </c:pt>
                <c:pt idx="2">
                  <c:v>2.4339999999999997</c:v>
                </c:pt>
                <c:pt idx="3">
                  <c:v>4.2683333333333424</c:v>
                </c:pt>
                <c:pt idx="4">
                  <c:v>5.0166666666666684</c:v>
                </c:pt>
                <c:pt idx="5">
                  <c:v>5.2366666666666823</c:v>
                </c:pt>
                <c:pt idx="6">
                  <c:v>4.1549999999999718</c:v>
                </c:pt>
                <c:pt idx="7">
                  <c:v>3.5057142857142862</c:v>
                </c:pt>
              </c:numCache>
            </c:numRef>
          </c:yVal>
          <c:smooth val="1"/>
        </c:ser>
        <c:axId val="114263936"/>
        <c:axId val="114954240"/>
      </c:scatterChart>
      <c:valAx>
        <c:axId val="114263936"/>
        <c:scaling>
          <c:orientation val="minMax"/>
          <c:max val="2000"/>
          <c:min val="0"/>
        </c:scaling>
        <c:axPos val="b"/>
        <c:title>
          <c:tx>
            <c:rich>
              <a:bodyPr/>
              <a:lstStyle/>
              <a:p>
                <a:pPr>
                  <a:defRPr sz="2000"/>
                </a:pPr>
                <a:r>
                  <a:rPr lang="en-US" sz="2000" dirty="0" smtClean="0"/>
                  <a:t>PAR,</a:t>
                </a:r>
                <a:r>
                  <a:rPr lang="ru-RU" sz="2000" b="1" i="0" u="none" strike="noStrike" baseline="0" dirty="0" smtClean="0"/>
                  <a:t> µ</a:t>
                </a:r>
                <a:r>
                  <a:rPr lang="en-US" sz="2000" b="1" i="0" u="none" strike="noStrike" baseline="0" dirty="0" smtClean="0"/>
                  <a:t>mol </a:t>
                </a:r>
                <a:r>
                  <a:rPr lang="ru-RU" sz="2000" b="1" i="0" u="none" strike="noStrike" baseline="0" dirty="0" smtClean="0"/>
                  <a:t>/</a:t>
                </a:r>
                <a:r>
                  <a:rPr lang="en-US" sz="2000" b="1" i="0" u="none" strike="noStrike" baseline="0" dirty="0" smtClean="0"/>
                  <a:t>m</a:t>
                </a:r>
                <a:r>
                  <a:rPr lang="ru-RU" sz="2000" b="1" i="0" u="none" strike="noStrike" baseline="30000" dirty="0" smtClean="0"/>
                  <a:t>2</a:t>
                </a:r>
                <a:r>
                  <a:rPr lang="en-US" sz="2000" b="1" i="0" u="none" strike="noStrike" baseline="0" dirty="0" smtClean="0"/>
                  <a:t>s</a:t>
                </a:r>
                <a:r>
                  <a:rPr lang="ru-RU" sz="2000" b="1" i="0" u="none" strike="noStrike" baseline="0" dirty="0" smtClean="0"/>
                  <a:t> </a:t>
                </a:r>
                <a:r>
                  <a:rPr lang="en-US" sz="2000" dirty="0" smtClean="0"/>
                  <a:t> </a:t>
                </a:r>
                <a:endParaRPr lang="ru-RU" sz="2000" dirty="0"/>
              </a:p>
            </c:rich>
          </c:tx>
          <c:layout/>
        </c:title>
        <c:numFmt formatCode="0" sourceLinked="0"/>
        <c:tickLblPos val="nextTo"/>
        <c:spPr>
          <a:ln w="28575">
            <a:solidFill>
              <a:schemeClr val="tx1"/>
            </a:solidFill>
          </a:ln>
        </c:spPr>
        <c:txPr>
          <a:bodyPr/>
          <a:lstStyle/>
          <a:p>
            <a:pPr>
              <a:defRPr sz="1800"/>
            </a:pPr>
            <a:endParaRPr lang="ru-RU"/>
          </a:p>
        </c:txPr>
        <c:crossAx val="114954240"/>
        <c:crosses val="autoZero"/>
        <c:crossBetween val="midCat"/>
        <c:majorUnit val="500"/>
      </c:valAx>
      <c:valAx>
        <c:axId val="114954240"/>
        <c:scaling>
          <c:orientation val="minMax"/>
          <c:max val="8"/>
          <c:min val="-2"/>
        </c:scaling>
        <c:axPos val="l"/>
        <c:title>
          <c:tx>
            <c:rich>
              <a:bodyPr rot="-5400000" vert="horz"/>
              <a:lstStyle/>
              <a:p>
                <a:pPr>
                  <a:defRPr sz="2000"/>
                </a:pPr>
                <a:r>
                  <a:rPr lang="ru-RU" sz="2000" dirty="0" smtClean="0"/>
                  <a:t>СО</a:t>
                </a:r>
                <a:r>
                  <a:rPr lang="ru-RU" sz="2000" baseline="-25000" dirty="0" smtClean="0"/>
                  <a:t>2</a:t>
                </a:r>
                <a:r>
                  <a:rPr lang="ru-RU" sz="2000" dirty="0" smtClean="0"/>
                  <a:t>-</a:t>
                </a:r>
                <a:r>
                  <a:rPr lang="en-US" sz="2000" dirty="0" smtClean="0"/>
                  <a:t>exchange</a:t>
                </a:r>
                <a:r>
                  <a:rPr lang="ru-RU" sz="2000" dirty="0" smtClean="0"/>
                  <a:t>,</a:t>
                </a:r>
                <a:r>
                  <a:rPr lang="en-US" sz="2000" dirty="0" smtClean="0"/>
                  <a:t> </a:t>
                </a:r>
                <a:r>
                  <a:rPr lang="ru-RU" sz="2000" dirty="0" smtClean="0"/>
                  <a:t>µ</a:t>
                </a:r>
                <a:r>
                  <a:rPr lang="en-US" sz="2000" dirty="0" smtClean="0"/>
                  <a:t>mol</a:t>
                </a:r>
                <a:r>
                  <a:rPr lang="ru-RU" sz="2000" baseline="0" dirty="0" smtClean="0"/>
                  <a:t> /</a:t>
                </a:r>
                <a:r>
                  <a:rPr lang="en-US" sz="2000" baseline="0" dirty="0" smtClean="0"/>
                  <a:t>m</a:t>
                </a:r>
                <a:r>
                  <a:rPr lang="ru-RU" sz="2000" baseline="30000" dirty="0" smtClean="0"/>
                  <a:t>2</a:t>
                </a:r>
                <a:r>
                  <a:rPr lang="en-US" sz="2000" baseline="0" dirty="0" smtClean="0"/>
                  <a:t>s</a:t>
                </a:r>
                <a:endParaRPr lang="ru-RU" sz="2000" dirty="0"/>
              </a:p>
            </c:rich>
          </c:tx>
          <c:layout>
            <c:manualLayout>
              <c:xMode val="edge"/>
              <c:yMode val="edge"/>
              <c:x val="1.823359532760541E-2"/>
              <c:y val="0.106959492458107"/>
            </c:manualLayout>
          </c:layout>
        </c:title>
        <c:numFmt formatCode="0" sourceLinked="0"/>
        <c:tickLblPos val="nextTo"/>
        <c:spPr>
          <a:ln w="28575">
            <a:solidFill>
              <a:schemeClr val="tx1"/>
            </a:solidFill>
          </a:ln>
        </c:spPr>
        <c:txPr>
          <a:bodyPr/>
          <a:lstStyle/>
          <a:p>
            <a:pPr>
              <a:defRPr sz="1800"/>
            </a:pPr>
            <a:endParaRPr lang="ru-RU"/>
          </a:p>
        </c:txPr>
        <c:crossAx val="114263936"/>
        <c:crosses val="autoZero"/>
        <c:crossBetween val="midCat"/>
        <c:majorUnit val="2"/>
      </c:valAx>
      <c:spPr>
        <a:noFill/>
        <a:ln w="25400">
          <a:noFill/>
        </a:ln>
      </c:spPr>
    </c:plotArea>
    <c:plotVisOnly val="1"/>
    <c:dispBlanksAs val="gap"/>
  </c:chart>
  <c:txPr>
    <a:bodyPr/>
    <a:lstStyle/>
    <a:p>
      <a:pPr>
        <a:defRPr sz="1600" b="1">
          <a:latin typeface="Times New Roman" pitchFamily="18" charset="0"/>
          <a:cs typeface="Times New Roman" pitchFamily="18" charset="0"/>
        </a:defRPr>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0.13310403026800494"/>
          <c:y val="3.5788352510576119E-2"/>
          <c:w val="0.79234007936508732"/>
          <c:h val="0.93045238095236815"/>
        </c:manualLayout>
      </c:layout>
      <c:scatterChart>
        <c:scatterStyle val="smoothMarker"/>
        <c:ser>
          <c:idx val="0"/>
          <c:order val="0"/>
          <c:spPr>
            <a:ln>
              <a:solidFill>
                <a:srgbClr val="002060"/>
              </a:solidFill>
            </a:ln>
          </c:spPr>
          <c:marker>
            <c:symbol val="diamond"/>
            <c:size val="10"/>
            <c:spPr>
              <a:solidFill>
                <a:srgbClr val="002060"/>
              </a:solidFill>
              <a:ln>
                <a:solidFill>
                  <a:srgbClr val="002060"/>
                </a:solidFill>
              </a:ln>
            </c:spPr>
          </c:marker>
          <c:errBars>
            <c:errDir val="x"/>
            <c:errBarType val="both"/>
            <c:errValType val="fixedVal"/>
            <c:val val="1"/>
          </c:errBars>
          <c:errBars>
            <c:errDir val="y"/>
            <c:errBarType val="both"/>
            <c:errValType val="cust"/>
            <c:plus>
              <c:numRef>
                <c:f>'LOG-025 - Lobaria - Neckera (2)'!$P$135:$W$135</c:f>
                <c:numCache>
                  <c:formatCode>General</c:formatCode>
                  <c:ptCount val="8"/>
                  <c:pt idx="0">
                    <c:v>0.53401019667572802</c:v>
                  </c:pt>
                  <c:pt idx="1">
                    <c:v>0.37412564734324932</c:v>
                  </c:pt>
                  <c:pt idx="2">
                    <c:v>0.49514644298429816</c:v>
                  </c:pt>
                  <c:pt idx="3">
                    <c:v>0.88130547106739998</c:v>
                  </c:pt>
                  <c:pt idx="4">
                    <c:v>1.0196064600292265</c:v>
                  </c:pt>
                  <c:pt idx="5">
                    <c:v>0.42956412016523515</c:v>
                  </c:pt>
                  <c:pt idx="6">
                    <c:v>0.45208627495203224</c:v>
                  </c:pt>
                  <c:pt idx="7">
                    <c:v>0.96807040935064104</c:v>
                  </c:pt>
                </c:numCache>
              </c:numRef>
            </c:plus>
            <c:minus>
              <c:numRef>
                <c:f>'LOG-025 - Lobaria - Neckera (2)'!$P$135:$W$135</c:f>
                <c:numCache>
                  <c:formatCode>General</c:formatCode>
                  <c:ptCount val="8"/>
                  <c:pt idx="0">
                    <c:v>0.53401019667572802</c:v>
                  </c:pt>
                  <c:pt idx="1">
                    <c:v>0.37412564734324932</c:v>
                  </c:pt>
                  <c:pt idx="2">
                    <c:v>0.49514644298429816</c:v>
                  </c:pt>
                  <c:pt idx="3">
                    <c:v>0.88130547106739998</c:v>
                  </c:pt>
                  <c:pt idx="4">
                    <c:v>1.0196064600292265</c:v>
                  </c:pt>
                  <c:pt idx="5">
                    <c:v>0.42956412016523515</c:v>
                  </c:pt>
                  <c:pt idx="6">
                    <c:v>0.45208627495203224</c:v>
                  </c:pt>
                  <c:pt idx="7">
                    <c:v>0.96807040935064104</c:v>
                  </c:pt>
                </c:numCache>
              </c:numRef>
            </c:minus>
          </c:errBars>
          <c:xVal>
            <c:numRef>
              <c:f>'LOG-025 - Lobaria - Neckera (2)'!$P$132:$S$132</c:f>
              <c:numCache>
                <c:formatCode>0.00</c:formatCode>
                <c:ptCount val="4"/>
                <c:pt idx="0">
                  <c:v>0</c:v>
                </c:pt>
                <c:pt idx="1">
                  <c:v>44</c:v>
                </c:pt>
                <c:pt idx="2">
                  <c:v>87</c:v>
                </c:pt>
                <c:pt idx="3">
                  <c:v>218</c:v>
                </c:pt>
              </c:numCache>
            </c:numRef>
          </c:xVal>
          <c:yVal>
            <c:numRef>
              <c:f>'LOG-025 - Lobaria - Neckera (2)'!$P$134:$S$134</c:f>
              <c:numCache>
                <c:formatCode>0.00</c:formatCode>
                <c:ptCount val="4"/>
                <c:pt idx="0">
                  <c:v>-1.14625869067426</c:v>
                </c:pt>
                <c:pt idx="1">
                  <c:v>1.486</c:v>
                </c:pt>
                <c:pt idx="2">
                  <c:v>2.8859999999999997</c:v>
                </c:pt>
                <c:pt idx="3">
                  <c:v>4.2683333333333424</c:v>
                </c:pt>
              </c:numCache>
            </c:numRef>
          </c:yVal>
          <c:smooth val="1"/>
        </c:ser>
        <c:ser>
          <c:idx val="1"/>
          <c:order val="1"/>
          <c:tx>
            <c:v>3 точки</c:v>
          </c:tx>
          <c:spPr>
            <a:ln>
              <a:noFill/>
            </a:ln>
          </c:spPr>
          <c:marker>
            <c:symbol val="none"/>
          </c:marker>
          <c:xVal>
            <c:numRef>
              <c:f>'LOG-025 - Lobaria - Neckera (2)'!$P$132:$R$132</c:f>
              <c:numCache>
                <c:formatCode>0.00</c:formatCode>
                <c:ptCount val="3"/>
                <c:pt idx="0">
                  <c:v>0</c:v>
                </c:pt>
                <c:pt idx="1">
                  <c:v>44</c:v>
                </c:pt>
                <c:pt idx="2">
                  <c:v>87</c:v>
                </c:pt>
              </c:numCache>
            </c:numRef>
          </c:xVal>
          <c:yVal>
            <c:numRef>
              <c:f>'LOG-025 - Lobaria - Neckera (2)'!$P$134:$R$134</c:f>
              <c:numCache>
                <c:formatCode>0.00</c:formatCode>
                <c:ptCount val="3"/>
                <c:pt idx="0">
                  <c:v>-1.14625869067426</c:v>
                </c:pt>
                <c:pt idx="1">
                  <c:v>1.486</c:v>
                </c:pt>
                <c:pt idx="2">
                  <c:v>2.8859999999999997</c:v>
                </c:pt>
              </c:numCache>
            </c:numRef>
          </c:yVal>
          <c:smooth val="1"/>
        </c:ser>
        <c:axId val="114975488"/>
        <c:axId val="114977024"/>
      </c:scatterChart>
      <c:valAx>
        <c:axId val="114975488"/>
        <c:scaling>
          <c:orientation val="minMax"/>
          <c:max val="250"/>
          <c:min val="0"/>
        </c:scaling>
        <c:axPos val="b"/>
        <c:numFmt formatCode="0" sourceLinked="0"/>
        <c:minorTickMark val="out"/>
        <c:tickLblPos val="nextTo"/>
        <c:spPr>
          <a:ln w="25400">
            <a:solidFill>
              <a:schemeClr val="tx1"/>
            </a:solidFill>
          </a:ln>
        </c:spPr>
        <c:txPr>
          <a:bodyPr rot="0" vert="horz"/>
          <a:lstStyle/>
          <a:p>
            <a:pPr>
              <a:defRPr/>
            </a:pPr>
            <a:endParaRPr lang="ru-RU"/>
          </a:p>
        </c:txPr>
        <c:crossAx val="114977024"/>
        <c:crosses val="autoZero"/>
        <c:crossBetween val="midCat"/>
        <c:majorUnit val="50"/>
        <c:minorUnit val="10"/>
      </c:valAx>
      <c:valAx>
        <c:axId val="114977024"/>
        <c:scaling>
          <c:orientation val="minMax"/>
          <c:max val="8"/>
          <c:min val="-2"/>
        </c:scaling>
        <c:axPos val="l"/>
        <c:numFmt formatCode="0" sourceLinked="0"/>
        <c:tickLblPos val="nextTo"/>
        <c:spPr>
          <a:ln w="25400">
            <a:solidFill>
              <a:schemeClr val="tx1"/>
            </a:solidFill>
          </a:ln>
        </c:spPr>
        <c:crossAx val="114975488"/>
        <c:crosses val="autoZero"/>
        <c:crossBetween val="midCat"/>
        <c:majorUnit val="2"/>
      </c:valAx>
    </c:plotArea>
    <c:plotVisOnly val="1"/>
    <c:dispBlanksAs val="gap"/>
  </c:chart>
  <c:spPr>
    <a:ln>
      <a:noFill/>
    </a:ln>
  </c:spPr>
  <c:txPr>
    <a:bodyPr/>
    <a:lstStyle/>
    <a:p>
      <a:pPr>
        <a:defRPr sz="1200" b="1">
          <a:latin typeface="Times New Roman" pitchFamily="18" charset="0"/>
          <a:cs typeface="Times New Roman" pitchFamily="18" charset="0"/>
        </a:defRPr>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ru-RU"/>
  <c:chart>
    <c:plotArea>
      <c:layout/>
      <c:scatterChart>
        <c:scatterStyle val="smoothMarker"/>
        <c:ser>
          <c:idx val="0"/>
          <c:order val="1"/>
          <c:spPr>
            <a:ln w="38100">
              <a:solidFill>
                <a:srgbClr val="FF0000"/>
              </a:solidFill>
            </a:ln>
          </c:spPr>
          <c:marker>
            <c:symbol val="diamond"/>
            <c:size val="11"/>
            <c:spPr>
              <a:solidFill>
                <a:srgbClr val="FF0000"/>
              </a:solidFill>
              <a:ln w="38100">
                <a:solidFill>
                  <a:srgbClr val="FF0000"/>
                </a:solidFill>
              </a:ln>
            </c:spPr>
          </c:marker>
          <c:errBars>
            <c:errDir val="y"/>
            <c:errBarType val="both"/>
            <c:errValType val="cust"/>
            <c:plus>
              <c:numRef>
                <c:f>'лобария 15 июня плюс сезонные'!$AN$34:$AN$40</c:f>
                <c:numCache>
                  <c:formatCode>General</c:formatCode>
                  <c:ptCount val="7"/>
                  <c:pt idx="0">
                    <c:v>1.3206300850272504E-2</c:v>
                  </c:pt>
                  <c:pt idx="1">
                    <c:v>1.6659067697877311E-2</c:v>
                  </c:pt>
                  <c:pt idx="2">
                    <c:v>1.2778276743773404E-2</c:v>
                  </c:pt>
                  <c:pt idx="3">
                    <c:v>4.1213848062896789E-2</c:v>
                  </c:pt>
                  <c:pt idx="4">
                    <c:v>4.8863437594787028E-2</c:v>
                  </c:pt>
                  <c:pt idx="5">
                    <c:v>5.1658331833978423E-2</c:v>
                  </c:pt>
                  <c:pt idx="6">
                    <c:v>3.2791406287566299E-2</c:v>
                  </c:pt>
                </c:numCache>
              </c:numRef>
            </c:plus>
            <c:minus>
              <c:numRef>
                <c:f>'лобария 15 июня плюс сезонные'!$AN$34:$AN$40</c:f>
                <c:numCache>
                  <c:formatCode>General</c:formatCode>
                  <c:ptCount val="7"/>
                  <c:pt idx="0">
                    <c:v>1.3206300850272504E-2</c:v>
                  </c:pt>
                  <c:pt idx="1">
                    <c:v>1.6659067697877311E-2</c:v>
                  </c:pt>
                  <c:pt idx="2">
                    <c:v>1.2778276743773404E-2</c:v>
                  </c:pt>
                  <c:pt idx="3">
                    <c:v>4.1213848062896789E-2</c:v>
                  </c:pt>
                  <c:pt idx="4">
                    <c:v>4.8863437594787028E-2</c:v>
                  </c:pt>
                  <c:pt idx="5">
                    <c:v>5.1658331833978423E-2</c:v>
                  </c:pt>
                  <c:pt idx="6">
                    <c:v>3.2791406287566299E-2</c:v>
                  </c:pt>
                </c:numCache>
              </c:numRef>
            </c:minus>
          </c:errBars>
          <c:errBars>
            <c:errDir val="x"/>
            <c:errBarType val="both"/>
            <c:errValType val="fixedVal"/>
            <c:val val="1"/>
          </c:errBars>
          <c:xVal>
            <c:numRef>
              <c:f>'лобария 15 июня плюс сезонные'!$AU$26:$AU$32</c:f>
              <c:numCache>
                <c:formatCode>0</c:formatCode>
                <c:ptCount val="7"/>
                <c:pt idx="0">
                  <c:v>56.666666666665954</c:v>
                </c:pt>
                <c:pt idx="1">
                  <c:v>131.25</c:v>
                </c:pt>
                <c:pt idx="2">
                  <c:v>293.66666666666725</c:v>
                </c:pt>
                <c:pt idx="3">
                  <c:v>480.66666666666725</c:v>
                </c:pt>
                <c:pt idx="4">
                  <c:v>735.3333333333336</c:v>
                </c:pt>
                <c:pt idx="5">
                  <c:v>1117.6666666666677</c:v>
                </c:pt>
                <c:pt idx="6">
                  <c:v>1794.3333333333057</c:v>
                </c:pt>
              </c:numCache>
            </c:numRef>
          </c:xVal>
          <c:yVal>
            <c:numRef>
              <c:f>'лобария 15 июня плюс сезонные'!$AN$26:$AN$32</c:f>
              <c:numCache>
                <c:formatCode>0.000</c:formatCode>
                <c:ptCount val="7"/>
                <c:pt idx="0">
                  <c:v>0.94048517450248004</c:v>
                </c:pt>
                <c:pt idx="1">
                  <c:v>0.86043338285053172</c:v>
                </c:pt>
                <c:pt idx="2">
                  <c:v>0.73683777033849962</c:v>
                </c:pt>
                <c:pt idx="3">
                  <c:v>0.64052371862134105</c:v>
                </c:pt>
                <c:pt idx="4">
                  <c:v>0.52964406078306203</c:v>
                </c:pt>
                <c:pt idx="5">
                  <c:v>0.39703333172232702</c:v>
                </c:pt>
                <c:pt idx="6">
                  <c:v>0.26702602057440816</c:v>
                </c:pt>
              </c:numCache>
            </c:numRef>
          </c:yVal>
          <c:smooth val="1"/>
        </c:ser>
        <c:ser>
          <c:idx val="1"/>
          <c:order val="0"/>
          <c:spPr>
            <a:ln w="38100">
              <a:solidFill>
                <a:srgbClr val="002060"/>
              </a:solidFill>
            </a:ln>
          </c:spPr>
          <c:marker>
            <c:symbol val="square"/>
            <c:size val="9"/>
            <c:spPr>
              <a:solidFill>
                <a:srgbClr val="002060"/>
              </a:solidFill>
              <a:ln w="38100">
                <a:solidFill>
                  <a:srgbClr val="002060"/>
                </a:solidFill>
              </a:ln>
            </c:spPr>
          </c:marker>
          <c:errBars>
            <c:errDir val="y"/>
            <c:errBarType val="both"/>
            <c:errValType val="cust"/>
            <c:plus>
              <c:numRef>
                <c:f>'лобария 15 июня плюс сезонные'!$AO$34:$AO$40</c:f>
                <c:numCache>
                  <c:formatCode>General</c:formatCode>
                  <c:ptCount val="7"/>
                  <c:pt idx="0">
                    <c:v>1.7167942542173898E-2</c:v>
                  </c:pt>
                  <c:pt idx="1">
                    <c:v>2.2841258418148123E-2</c:v>
                  </c:pt>
                  <c:pt idx="2">
                    <c:v>0.102227246630868</c:v>
                  </c:pt>
                  <c:pt idx="3">
                    <c:v>7.2756920375432951E-2</c:v>
                  </c:pt>
                  <c:pt idx="4">
                    <c:v>5.1220968335144092E-2</c:v>
                  </c:pt>
                  <c:pt idx="5">
                    <c:v>4.1827120887735325E-2</c:v>
                  </c:pt>
                  <c:pt idx="6">
                    <c:v>3.215339333230121E-2</c:v>
                  </c:pt>
                </c:numCache>
              </c:numRef>
            </c:plus>
            <c:minus>
              <c:numRef>
                <c:f>'лобария 15 июня плюс сезонные'!$AO$34:$AO$40</c:f>
                <c:numCache>
                  <c:formatCode>General</c:formatCode>
                  <c:ptCount val="7"/>
                  <c:pt idx="0">
                    <c:v>1.7167942542173898E-2</c:v>
                  </c:pt>
                  <c:pt idx="1">
                    <c:v>2.2841258418148123E-2</c:v>
                  </c:pt>
                  <c:pt idx="2">
                    <c:v>0.102227246630868</c:v>
                  </c:pt>
                  <c:pt idx="3">
                    <c:v>7.2756920375432951E-2</c:v>
                  </c:pt>
                  <c:pt idx="4">
                    <c:v>5.1220968335144092E-2</c:v>
                  </c:pt>
                  <c:pt idx="5">
                    <c:v>4.1827120887735325E-2</c:v>
                  </c:pt>
                  <c:pt idx="6">
                    <c:v>3.215339333230121E-2</c:v>
                  </c:pt>
                </c:numCache>
              </c:numRef>
            </c:minus>
          </c:errBars>
          <c:errBars>
            <c:errDir val="x"/>
            <c:errBarType val="both"/>
            <c:errValType val="fixedVal"/>
            <c:val val="1"/>
          </c:errBars>
          <c:xVal>
            <c:numRef>
              <c:f>'лобария 15 июня плюс сезонные'!$AU$26:$AU$32</c:f>
              <c:numCache>
                <c:formatCode>0</c:formatCode>
                <c:ptCount val="7"/>
                <c:pt idx="0">
                  <c:v>56.666666666665954</c:v>
                </c:pt>
                <c:pt idx="1">
                  <c:v>131.25</c:v>
                </c:pt>
                <c:pt idx="2">
                  <c:v>293.66666666666725</c:v>
                </c:pt>
                <c:pt idx="3">
                  <c:v>480.66666666666725</c:v>
                </c:pt>
                <c:pt idx="4">
                  <c:v>735.3333333333336</c:v>
                </c:pt>
                <c:pt idx="5">
                  <c:v>1117.6666666666677</c:v>
                </c:pt>
                <c:pt idx="6">
                  <c:v>1794.3333333333057</c:v>
                </c:pt>
              </c:numCache>
            </c:numRef>
          </c:xVal>
          <c:yVal>
            <c:numRef>
              <c:f>'лобария 15 июня плюс сезонные'!$AO$26:$AO$32</c:f>
              <c:numCache>
                <c:formatCode>0.000</c:formatCode>
                <c:ptCount val="7"/>
                <c:pt idx="0">
                  <c:v>0.17596940247878409</c:v>
                </c:pt>
                <c:pt idx="1">
                  <c:v>0.21070326902990308</c:v>
                </c:pt>
                <c:pt idx="2">
                  <c:v>0.56608781197283997</c:v>
                </c:pt>
                <c:pt idx="3">
                  <c:v>0.74114050148404131</c:v>
                </c:pt>
                <c:pt idx="4">
                  <c:v>0.817656300724389</c:v>
                </c:pt>
                <c:pt idx="5">
                  <c:v>0.86715129357229737</c:v>
                </c:pt>
                <c:pt idx="6">
                  <c:v>0.90035644095577572</c:v>
                </c:pt>
              </c:numCache>
            </c:numRef>
          </c:yVal>
          <c:smooth val="1"/>
        </c:ser>
        <c:axId val="114469888"/>
        <c:axId val="114479872"/>
      </c:scatterChart>
      <c:valAx>
        <c:axId val="114469888"/>
        <c:scaling>
          <c:orientation val="minMax"/>
        </c:scaling>
        <c:axPos val="b"/>
        <c:numFmt formatCode="0" sourceLinked="1"/>
        <c:tickLblPos val="nextTo"/>
        <c:spPr>
          <a:ln w="28575">
            <a:solidFill>
              <a:schemeClr val="tx1"/>
            </a:solidFill>
          </a:ln>
        </c:spPr>
        <c:txPr>
          <a:bodyPr rot="0" vert="horz"/>
          <a:lstStyle/>
          <a:p>
            <a:pPr>
              <a:defRPr sz="2000" b="1"/>
            </a:pPr>
            <a:endParaRPr lang="ru-RU"/>
          </a:p>
        </c:txPr>
        <c:crossAx val="114479872"/>
        <c:crosses val="autoZero"/>
        <c:crossBetween val="midCat"/>
      </c:valAx>
      <c:valAx>
        <c:axId val="114479872"/>
        <c:scaling>
          <c:orientation val="minMax"/>
          <c:max val="1"/>
        </c:scaling>
        <c:axPos val="l"/>
        <c:numFmt formatCode="0.0" sourceLinked="0"/>
        <c:tickLblPos val="nextTo"/>
        <c:spPr>
          <a:ln w="28575">
            <a:solidFill>
              <a:schemeClr val="tx1"/>
            </a:solidFill>
          </a:ln>
        </c:spPr>
        <c:txPr>
          <a:bodyPr/>
          <a:lstStyle/>
          <a:p>
            <a:pPr>
              <a:defRPr sz="2000" b="1"/>
            </a:pPr>
            <a:endParaRPr lang="ru-RU"/>
          </a:p>
        </c:txPr>
        <c:crossAx val="114469888"/>
        <c:crosses val="autoZero"/>
        <c:crossBetween val="midCat"/>
        <c:majorUnit val="0.2"/>
      </c:valAx>
    </c:plotArea>
    <c:plotVisOnly val="1"/>
    <c:dispBlanksAs val="gap"/>
  </c:chart>
  <c:txPr>
    <a:bodyPr/>
    <a:lstStyle/>
    <a:p>
      <a:pPr>
        <a:defRPr sz="1400">
          <a:latin typeface="Times New Roman" pitchFamily="18" charset="0"/>
          <a:cs typeface="Times New Roman" pitchFamily="18" charset="0"/>
        </a:defRPr>
      </a:pPr>
      <a:endParaRPr lang="ru-RU"/>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16787391756596"/>
          <c:y val="0.1216162619340911"/>
          <c:w val="0.87295626977238849"/>
          <c:h val="0.72037591037983906"/>
        </c:manualLayout>
      </c:layout>
      <c:lineChart>
        <c:grouping val="standard"/>
        <c:ser>
          <c:idx val="0"/>
          <c:order val="0"/>
          <c:tx>
            <c:strRef>
              <c:f>Лобария_динамика!$C$63</c:f>
              <c:strCache>
                <c:ptCount val="1"/>
                <c:pt idx="0">
                  <c:v>DEPS, %</c:v>
                </c:pt>
              </c:strCache>
            </c:strRef>
          </c:tx>
          <c:spPr>
            <a:ln w="31750">
              <a:solidFill>
                <a:srgbClr val="FF0000"/>
              </a:solidFill>
            </a:ln>
          </c:spPr>
          <c:marker>
            <c:symbol val="circle"/>
            <c:size val="10"/>
            <c:spPr>
              <a:solidFill>
                <a:srgbClr val="FF0000"/>
              </a:solidFill>
              <a:ln>
                <a:noFill/>
              </a:ln>
            </c:spPr>
          </c:marker>
          <c:errBars>
            <c:errDir val="y"/>
            <c:errBarType val="both"/>
            <c:errValType val="percentage"/>
            <c:val val="7"/>
          </c:errBars>
          <c:cat>
            <c:strRef>
              <c:f>Лобария_динамика!$B$64:$B$71</c:f>
              <c:strCache>
                <c:ptCount val="8"/>
                <c:pt idx="0">
                  <c:v>15 Jan</c:v>
                </c:pt>
                <c:pt idx="1">
                  <c:v>3 Apr</c:v>
                </c:pt>
                <c:pt idx="2">
                  <c:v>18 Apr</c:v>
                </c:pt>
                <c:pt idx="3">
                  <c:v>14 Jun</c:v>
                </c:pt>
                <c:pt idx="4">
                  <c:v>2 Aug</c:v>
                </c:pt>
                <c:pt idx="5">
                  <c:v>11 Sept</c:v>
                </c:pt>
                <c:pt idx="6">
                  <c:v>13 Nov</c:v>
                </c:pt>
                <c:pt idx="7">
                  <c:v>13 Dec</c:v>
                </c:pt>
              </c:strCache>
            </c:strRef>
          </c:cat>
          <c:val>
            <c:numRef>
              <c:f>Лобария_динамика!$C$64:$C$71</c:f>
              <c:numCache>
                <c:formatCode>General</c:formatCode>
                <c:ptCount val="8"/>
                <c:pt idx="0">
                  <c:v>34.1</c:v>
                </c:pt>
                <c:pt idx="1">
                  <c:v>35</c:v>
                </c:pt>
                <c:pt idx="2">
                  <c:v>23.4</c:v>
                </c:pt>
                <c:pt idx="3">
                  <c:v>13.5</c:v>
                </c:pt>
                <c:pt idx="4">
                  <c:v>13.7</c:v>
                </c:pt>
                <c:pt idx="5">
                  <c:v>14.7</c:v>
                </c:pt>
                <c:pt idx="6">
                  <c:v>25.3</c:v>
                </c:pt>
                <c:pt idx="7">
                  <c:v>18.3</c:v>
                </c:pt>
              </c:numCache>
            </c:numRef>
          </c:val>
        </c:ser>
        <c:marker val="1"/>
        <c:axId val="115036928"/>
        <c:axId val="115038464"/>
      </c:lineChart>
      <c:catAx>
        <c:axId val="115036928"/>
        <c:scaling>
          <c:orientation val="minMax"/>
        </c:scaling>
        <c:axPos val="b"/>
        <c:numFmt formatCode="General" sourceLinked="0"/>
        <c:majorTickMark val="none"/>
        <c:minorTickMark val="out"/>
        <c:tickLblPos val="nextTo"/>
        <c:spPr>
          <a:ln w="19050">
            <a:solidFill>
              <a:sysClr val="windowText" lastClr="000000">
                <a:lumMod val="95000"/>
                <a:lumOff val="5000"/>
              </a:sysClr>
            </a:solidFill>
          </a:ln>
        </c:spPr>
        <c:txPr>
          <a:bodyPr/>
          <a:lstStyle/>
          <a:p>
            <a:pPr>
              <a:defRPr b="1"/>
            </a:pPr>
            <a:endParaRPr lang="ru-RU"/>
          </a:p>
        </c:txPr>
        <c:crossAx val="115038464"/>
        <c:crosses val="autoZero"/>
        <c:auto val="1"/>
        <c:lblAlgn val="ctr"/>
        <c:lblOffset val="100"/>
      </c:catAx>
      <c:valAx>
        <c:axId val="115038464"/>
        <c:scaling>
          <c:orientation val="minMax"/>
          <c:max val="40"/>
          <c:min val="0"/>
        </c:scaling>
        <c:axPos val="l"/>
        <c:numFmt formatCode="General" sourceLinked="1"/>
        <c:majorTickMark val="in"/>
        <c:tickLblPos val="nextTo"/>
        <c:spPr>
          <a:ln w="19050">
            <a:solidFill>
              <a:schemeClr val="tx1">
                <a:lumMod val="95000"/>
                <a:lumOff val="5000"/>
              </a:schemeClr>
            </a:solidFill>
          </a:ln>
        </c:spPr>
        <c:txPr>
          <a:bodyPr/>
          <a:lstStyle/>
          <a:p>
            <a:pPr>
              <a:defRPr sz="1400" b="1"/>
            </a:pPr>
            <a:endParaRPr lang="ru-RU"/>
          </a:p>
        </c:txPr>
        <c:crossAx val="115036928"/>
        <c:crosses val="autoZero"/>
        <c:crossBetween val="between"/>
        <c:majorUnit val="5"/>
        <c:minorUnit val="1"/>
      </c:valAx>
    </c:plotArea>
    <c:plotVisOnly val="1"/>
    <c:dispBlanksAs val="gap"/>
  </c:chart>
  <c:txPr>
    <a:bodyPr/>
    <a:lstStyle/>
    <a:p>
      <a:pPr>
        <a:defRPr>
          <a:latin typeface="Times New Roman" pitchFamily="18" charset="0"/>
          <a:cs typeface="Times New Roman" pitchFamily="18" charset="0"/>
        </a:defRPr>
      </a:pPr>
      <a:endParaRPr lang="ru-RU"/>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drawing1.xml><?xml version="1.0" encoding="utf-8"?>
<c:userShapes xmlns:c="http://schemas.openxmlformats.org/drawingml/2006/chart">
  <cdr:relSizeAnchor xmlns:cdr="http://schemas.openxmlformats.org/drawingml/2006/chartDrawing">
    <cdr:from>
      <cdr:x>0.02521</cdr:x>
      <cdr:y>0.08824</cdr:y>
    </cdr:from>
    <cdr:to>
      <cdr:x>0.10097</cdr:x>
      <cdr:y>0.71536</cdr:y>
    </cdr:to>
    <cdr:sp macro="" textlink="">
      <cdr:nvSpPr>
        <cdr:cNvPr id="2" name="TextBox 1"/>
        <cdr:cNvSpPr txBox="1"/>
      </cdr:nvSpPr>
      <cdr:spPr>
        <a:xfrm xmlns:a="http://schemas.openxmlformats.org/drawingml/2006/main">
          <a:off x="216024" y="432047"/>
          <a:ext cx="649184" cy="3070721"/>
        </a:xfrm>
        <a:prstGeom xmlns:a="http://schemas.openxmlformats.org/drawingml/2006/main" prst="rect">
          <a:avLst/>
        </a:prstGeom>
      </cdr:spPr>
      <cdr:txBody>
        <a:bodyPr xmlns:a="http://schemas.openxmlformats.org/drawingml/2006/main" vert="vert270" wrap="square" rtlCol="0"/>
        <a:lstStyle xmlns:a="http://schemas.openxmlformats.org/drawingml/2006/main"/>
        <a:p xmlns:a="http://schemas.openxmlformats.org/drawingml/2006/main">
          <a:r>
            <a:rPr lang="en-US" sz="1400" b="1" dirty="0" smtClean="0">
              <a:latin typeface="+mn-lt"/>
              <a:cs typeface="Times New Roman" pitchFamily="18" charset="0"/>
            </a:rPr>
            <a:t>Chlorophyll</a:t>
          </a:r>
          <a:r>
            <a:rPr lang="ru-RU" sz="1400" b="1" dirty="0" smtClean="0">
              <a:latin typeface="+mn-lt"/>
              <a:cs typeface="Times New Roman" pitchFamily="18" charset="0"/>
            </a:rPr>
            <a:t> </a:t>
          </a:r>
          <a:r>
            <a:rPr lang="ru-RU" sz="1400" b="1" i="1" dirty="0">
              <a:latin typeface="+mn-lt"/>
              <a:cs typeface="Times New Roman" pitchFamily="18" charset="0"/>
            </a:rPr>
            <a:t>а</a:t>
          </a:r>
          <a:r>
            <a:rPr lang="ru-RU" sz="1400" b="1" dirty="0">
              <a:latin typeface="+mn-lt"/>
              <a:cs typeface="Times New Roman" pitchFamily="18" charset="0"/>
            </a:rPr>
            <a:t>, </a:t>
          </a:r>
          <a:r>
            <a:rPr lang="en-US" sz="1400" b="1" dirty="0" smtClean="0">
              <a:latin typeface="+mn-lt"/>
              <a:cs typeface="Times New Roman" pitchFamily="18" charset="0"/>
            </a:rPr>
            <a:t>mg/g DW              </a:t>
          </a:r>
          <a:endParaRPr lang="ru-RU" sz="1400" b="1" dirty="0">
            <a:latin typeface="+mn-lt"/>
            <a:cs typeface="Times New Roman" pitchFamily="18" charset="0"/>
          </a:endParaRPr>
        </a:p>
      </cdr:txBody>
    </cdr:sp>
  </cdr:relSizeAnchor>
  <cdr:relSizeAnchor xmlns:cdr="http://schemas.openxmlformats.org/drawingml/2006/chartDrawing">
    <cdr:from>
      <cdr:x>0.49254</cdr:x>
      <cdr:y>0.93333</cdr:y>
    </cdr:from>
    <cdr:to>
      <cdr:x>0.65672</cdr:x>
      <cdr:y>0.99203</cdr:y>
    </cdr:to>
    <cdr:sp macro="" textlink="">
      <cdr:nvSpPr>
        <cdr:cNvPr id="4" name="TextBox 3"/>
        <cdr:cNvSpPr txBox="1"/>
      </cdr:nvSpPr>
      <cdr:spPr>
        <a:xfrm xmlns:a="http://schemas.openxmlformats.org/drawingml/2006/main">
          <a:off x="2357454" y="4200554"/>
          <a:ext cx="785818" cy="264186"/>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ru-RU" sz="14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0.22192</cdr:x>
      <cdr:y>0.04963</cdr:y>
    </cdr:from>
    <cdr:to>
      <cdr:x>0.26942</cdr:x>
      <cdr:y>0.09687</cdr:y>
    </cdr:to>
    <cdr:sp macro="" textlink="">
      <cdr:nvSpPr>
        <cdr:cNvPr id="5" name="Прямоугольник 4"/>
        <cdr:cNvSpPr/>
      </cdr:nvSpPr>
      <cdr:spPr>
        <a:xfrm xmlns:a="http://schemas.openxmlformats.org/drawingml/2006/main">
          <a:off x="1001272" y="225144"/>
          <a:ext cx="214314" cy="214314"/>
        </a:xfrm>
        <a:prstGeom xmlns:a="http://schemas.openxmlformats.org/drawingml/2006/main" prst="rect">
          <a:avLst/>
        </a:prstGeom>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ru-RU"/>
        </a:p>
      </cdr:txBody>
    </cdr:sp>
  </cdr:relSizeAnchor>
  <cdr:relSizeAnchor xmlns:cdr="http://schemas.openxmlformats.org/drawingml/2006/chartDrawing">
    <cdr:from>
      <cdr:x>0.22192</cdr:x>
      <cdr:y>0.12837</cdr:y>
    </cdr:from>
    <cdr:to>
      <cdr:x>0.26942</cdr:x>
      <cdr:y>0.17561</cdr:y>
    </cdr:to>
    <cdr:sp macro="" textlink="">
      <cdr:nvSpPr>
        <cdr:cNvPr id="6" name="Прямоугольник 5"/>
        <cdr:cNvSpPr/>
      </cdr:nvSpPr>
      <cdr:spPr>
        <a:xfrm xmlns:a="http://schemas.openxmlformats.org/drawingml/2006/main">
          <a:off x="1001272" y="582334"/>
          <a:ext cx="214314" cy="214314"/>
        </a:xfrm>
        <a:prstGeom xmlns:a="http://schemas.openxmlformats.org/drawingml/2006/main" prst="rect">
          <a:avLst/>
        </a:prstGeom>
        <a:solidFill xmlns:a="http://schemas.openxmlformats.org/drawingml/2006/main">
          <a:srgbClr val="CC6600"/>
        </a:solidFill>
        <a:ln xmlns:a="http://schemas.openxmlformats.org/drawingml/2006/main">
          <a:solidFill>
            <a:srgbClr val="C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ru-RU"/>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pPr>
              <a:defRPr/>
            </a:pPr>
            <a:fld id="{43F1852C-1D33-4EF9-BD26-E2A1DDA1DC2F}" type="datetimeFigureOut">
              <a:rPr lang="ru-RU"/>
              <a:pPr>
                <a:defRPr/>
              </a:pPr>
              <a:t>10.09.2019</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pPr>
              <a:defRPr/>
            </a:pPr>
            <a:fld id="{DB94890F-230F-405C-80E1-25356B53897C}" type="slidenum">
              <a:rPr lang="ru-RU"/>
              <a:pPr>
                <a:defRPr/>
              </a:pPr>
              <a:t>‹#›</a:t>
            </a:fld>
            <a:endParaRPr lang="ru-RU"/>
          </a:p>
        </p:txBody>
      </p:sp>
    </p:spTree>
    <p:extLst>
      <p:ext uri="{BB962C8B-B14F-4D97-AF65-F5344CB8AC3E}">
        <p14:creationId xmlns:p14="http://schemas.microsoft.com/office/powerpoint/2010/main" xmlns="" val="897970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F3C0FD2F-89D0-4AAA-98B8-1FC5FD0C3A29}" type="datetimeFigureOut">
              <a:rPr lang="ru-RU"/>
              <a:pPr>
                <a:defRPr/>
              </a:pPr>
              <a:t>10.09.2019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4B3E26E0-7588-4C3A-948B-011EB074130F}" type="slidenum">
              <a:rPr lang="ru-RU"/>
              <a:pPr>
                <a:defRPr/>
              </a:pPr>
              <a:t>‹#›</a:t>
            </a:fld>
            <a:endParaRPr lang="ru-RU"/>
          </a:p>
        </p:txBody>
      </p:sp>
    </p:spTree>
    <p:extLst>
      <p:ext uri="{BB962C8B-B14F-4D97-AF65-F5344CB8AC3E}">
        <p14:creationId xmlns:p14="http://schemas.microsoft.com/office/powerpoint/2010/main" xmlns="" val="5957319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Образ слайда 1"/>
          <p:cNvSpPr>
            <a:spLocks noGrp="1" noRot="1" noChangeAspect="1" noTextEdit="1"/>
          </p:cNvSpPr>
          <p:nvPr>
            <p:ph type="sldImg"/>
          </p:nvPr>
        </p:nvSpPr>
        <p:spPr bwMode="auto">
          <a:noFill/>
          <a:ln>
            <a:solidFill>
              <a:srgbClr val="000000"/>
            </a:solidFill>
            <a:miter lim="800000"/>
            <a:headEnd/>
            <a:tailEnd/>
          </a:ln>
        </p:spPr>
      </p:sp>
      <p:sp>
        <p:nvSpPr>
          <p:cNvPr id="37891"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C2ED8A1D-9B5F-45B9-AA0A-DBF566BFACAF}" type="slidenum">
              <a:rPr lang="ru-RU" smtClean="0"/>
              <a:pPr>
                <a:defRPr/>
              </a:pPr>
              <a:t>2</a:t>
            </a:fld>
            <a:endParaRPr lang="ru-RU" dirty="0"/>
          </a:p>
        </p:txBody>
      </p:sp>
    </p:spTree>
    <p:extLst>
      <p:ext uri="{BB962C8B-B14F-4D97-AF65-F5344CB8AC3E}">
        <p14:creationId xmlns:p14="http://schemas.microsoft.com/office/powerpoint/2010/main" xmlns="" val="1815429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Образ слайда 1"/>
          <p:cNvSpPr>
            <a:spLocks noGrp="1" noRot="1" noChangeAspect="1" noTextEdit="1"/>
          </p:cNvSpPr>
          <p:nvPr>
            <p:ph type="sldImg"/>
          </p:nvPr>
        </p:nvSpPr>
        <p:spPr bwMode="auto">
          <a:noFill/>
          <a:ln>
            <a:solidFill>
              <a:srgbClr val="000000"/>
            </a:solidFill>
            <a:miter lim="800000"/>
            <a:headEnd/>
            <a:tailEnd/>
          </a:ln>
        </p:spPr>
      </p:sp>
      <p:sp>
        <p:nvSpPr>
          <p:cNvPr id="368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1BB006DF-787E-44D0-9B54-F4DAC77E57D6}" type="slidenum">
              <a:rPr lang="ru-RU" smtClean="0"/>
              <a:pPr>
                <a:defRPr/>
              </a:pPr>
              <a:t>3</a:t>
            </a:fld>
            <a:endParaRPr lang="ru-RU" dirty="0"/>
          </a:p>
        </p:txBody>
      </p:sp>
    </p:spTree>
    <p:extLst>
      <p:ext uri="{BB962C8B-B14F-4D97-AF65-F5344CB8AC3E}">
        <p14:creationId xmlns:p14="http://schemas.microsoft.com/office/powerpoint/2010/main" xmlns="" val="474975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Образ слайда 1"/>
          <p:cNvSpPr>
            <a:spLocks noGrp="1" noRot="1" noChangeAspect="1" noTextEdit="1"/>
          </p:cNvSpPr>
          <p:nvPr>
            <p:ph type="sldImg"/>
          </p:nvPr>
        </p:nvSpPr>
        <p:spPr bwMode="auto">
          <a:noFill/>
          <a:ln>
            <a:solidFill>
              <a:srgbClr val="000000"/>
            </a:solidFill>
            <a:miter lim="800000"/>
            <a:headEnd/>
            <a:tailEnd/>
          </a:ln>
        </p:spPr>
      </p:sp>
      <p:sp>
        <p:nvSpPr>
          <p:cNvPr id="2150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7955BF9A-5675-4829-A385-4E49892BD692}" type="slidenum">
              <a:rPr lang="ru-RU" smtClean="0"/>
              <a:pPr>
                <a:defRPr/>
              </a:pPr>
              <a:t>4</a:t>
            </a:fld>
            <a:endParaRPr lang="ru-RU" dirty="0"/>
          </a:p>
        </p:txBody>
      </p:sp>
    </p:spTree>
    <p:extLst>
      <p:ext uri="{BB962C8B-B14F-4D97-AF65-F5344CB8AC3E}">
        <p14:creationId xmlns:p14="http://schemas.microsoft.com/office/powerpoint/2010/main" xmlns="" val="710092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bwMode="auto">
          <a:noFill/>
          <a:ln>
            <a:solidFill>
              <a:srgbClr val="000000"/>
            </a:solidFill>
            <a:miter lim="800000"/>
            <a:headEnd/>
            <a:tailEnd/>
          </a:ln>
        </p:spPr>
      </p:sp>
      <p:sp>
        <p:nvSpPr>
          <p:cNvPr id="39939"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48682451-4848-407A-9BA8-95B0105C5F96}" type="slidenum">
              <a:rPr lang="ru-RU" smtClean="0"/>
              <a:pPr>
                <a:defRPr/>
              </a:pPr>
              <a:t>5</a:t>
            </a:fld>
            <a:endParaRPr lang="ru-RU" dirty="0"/>
          </a:p>
        </p:txBody>
      </p:sp>
    </p:spTree>
    <p:extLst>
      <p:ext uri="{BB962C8B-B14F-4D97-AF65-F5344CB8AC3E}">
        <p14:creationId xmlns:p14="http://schemas.microsoft.com/office/powerpoint/2010/main" xmlns="" val="955113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4B3E26E0-7588-4C3A-948B-011EB074130F}" type="slidenum">
              <a:rPr lang="ru-RU" smtClean="0"/>
              <a:pPr>
                <a:defRPr/>
              </a:pPr>
              <a:t>15</a:t>
            </a:fld>
            <a:endParaRPr lang="ru-RU"/>
          </a:p>
        </p:txBody>
      </p:sp>
    </p:spTree>
    <p:extLst>
      <p:ext uri="{BB962C8B-B14F-4D97-AF65-F5344CB8AC3E}">
        <p14:creationId xmlns:p14="http://schemas.microsoft.com/office/powerpoint/2010/main" xmlns="" val="157612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p:spPr>
      </p:sp>
      <p:sp>
        <p:nvSpPr>
          <p:cNvPr id="5120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662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A4D5FF-F7BF-4B88-B98A-CC8A141ABAF9}" type="slidenum">
              <a:rPr lang="ru-RU" smtClean="0"/>
              <a:pPr fontAlgn="base">
                <a:spcBef>
                  <a:spcPct val="0"/>
                </a:spcBef>
                <a:spcAft>
                  <a:spcPct val="0"/>
                </a:spcAft>
                <a:defRPr/>
              </a:pPr>
              <a:t>24</a:t>
            </a:fld>
            <a:endParaRPr lang="ru-RU" smtClean="0"/>
          </a:p>
        </p:txBody>
      </p:sp>
    </p:spTree>
    <p:extLst>
      <p:ext uri="{BB962C8B-B14F-4D97-AF65-F5344CB8AC3E}">
        <p14:creationId xmlns:p14="http://schemas.microsoft.com/office/powerpoint/2010/main" xmlns="" val="152501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bwMode="auto">
          <a:noFill/>
          <a:ln>
            <a:solidFill>
              <a:srgbClr val="000000"/>
            </a:solidFill>
            <a:miter lim="800000"/>
            <a:headEnd/>
            <a:tailEnd/>
          </a:ln>
        </p:spPr>
      </p:sp>
      <p:sp>
        <p:nvSpPr>
          <p:cNvPr id="2662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7652"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FA25C0-700A-4CBC-A7F7-032BB616D1D8}" type="slidenum">
              <a:rPr lang="ru-RU" smtClean="0"/>
              <a:pPr fontAlgn="base">
                <a:spcBef>
                  <a:spcPct val="0"/>
                </a:spcBef>
                <a:spcAft>
                  <a:spcPct val="0"/>
                </a:spcAft>
                <a:defRPr/>
              </a:pPr>
              <a:t>26</a:t>
            </a:fld>
            <a:endParaRPr lang="ru-RU" smtClean="0"/>
          </a:p>
        </p:txBody>
      </p:sp>
    </p:spTree>
    <p:extLst>
      <p:ext uri="{BB962C8B-B14F-4D97-AF65-F5344CB8AC3E}">
        <p14:creationId xmlns:p14="http://schemas.microsoft.com/office/powerpoint/2010/main" xmlns="" val="1140433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p:spPr>
      </p:sp>
      <p:sp>
        <p:nvSpPr>
          <p:cNvPr id="29699"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ADF9E0D7-C448-466E-BC11-213C20E662C0}" type="slidenum">
              <a:rPr lang="ru-RU" smtClean="0"/>
              <a:pPr>
                <a:defRPr/>
              </a:pPr>
              <a:t>36</a:t>
            </a:fld>
            <a:endParaRPr lang="ru-RU" dirty="0"/>
          </a:p>
        </p:txBody>
      </p:sp>
    </p:spTree>
    <p:extLst>
      <p:ext uri="{BB962C8B-B14F-4D97-AF65-F5344CB8AC3E}">
        <p14:creationId xmlns:p14="http://schemas.microsoft.com/office/powerpoint/2010/main" xmlns="" val="980066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4B3E26E0-7588-4C3A-948B-011EB074130F}" type="slidenum">
              <a:rPr lang="ru-RU" smtClean="0"/>
              <a:pPr>
                <a:defRPr/>
              </a:pPr>
              <a:t>37</a:t>
            </a:fld>
            <a:endParaRPr lang="ru-RU"/>
          </a:p>
        </p:txBody>
      </p:sp>
    </p:spTree>
    <p:extLst>
      <p:ext uri="{BB962C8B-B14F-4D97-AF65-F5344CB8AC3E}">
        <p14:creationId xmlns:p14="http://schemas.microsoft.com/office/powerpoint/2010/main" xmlns="" val="453302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a:lvl1pPr>
          </a:lstStyle>
          <a:p>
            <a:pPr>
              <a:defRPr/>
            </a:pPr>
            <a:fld id="{B8BF4F5C-98D6-47C2-ACE2-84C80D9E8152}" type="datetimeFigureOut">
              <a:rPr lang="ru-RU"/>
              <a:pPr>
                <a:defRPr/>
              </a:pPr>
              <a:t>10.09.2019</a:t>
            </a:fld>
            <a:endParaRPr lang="ru-RU"/>
          </a:p>
        </p:txBody>
      </p:sp>
      <p:sp>
        <p:nvSpPr>
          <p:cNvPr id="5" name="Нижний колонтитул 18"/>
          <p:cNvSpPr>
            <a:spLocks noGrp="1"/>
          </p:cNvSpPr>
          <p:nvPr>
            <p:ph type="ftr" sz="quarter" idx="11"/>
          </p:nvPr>
        </p:nvSpPr>
        <p:spPr/>
        <p:txBody>
          <a:bodyPr/>
          <a:lstStyle>
            <a:lvl1pPr>
              <a:defRPr/>
            </a:lvl1pPr>
          </a:lstStyle>
          <a:p>
            <a:pPr>
              <a:defRPr/>
            </a:pPr>
            <a:endParaRPr lang="ru-RU"/>
          </a:p>
        </p:txBody>
      </p:sp>
      <p:sp>
        <p:nvSpPr>
          <p:cNvPr id="6" name="Номер слайда 26"/>
          <p:cNvSpPr>
            <a:spLocks noGrp="1"/>
          </p:cNvSpPr>
          <p:nvPr>
            <p:ph type="sldNum" sz="quarter" idx="12"/>
          </p:nvPr>
        </p:nvSpPr>
        <p:spPr/>
        <p:txBody>
          <a:bodyPr/>
          <a:lstStyle>
            <a:lvl1pPr>
              <a:defRPr/>
            </a:lvl1pPr>
          </a:lstStyle>
          <a:p>
            <a:pPr>
              <a:defRPr/>
            </a:pPr>
            <a:fld id="{414B1ECC-6B50-40FC-814F-A257D6F38C06}"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C488F2AB-3DD6-4E93-95CB-E9448631C5F4}" type="datetimeFigureOut">
              <a:rPr lang="ru-RU"/>
              <a:pPr>
                <a:defRPr/>
              </a:pPr>
              <a:t>10.09.2019</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6D1644D9-D6CC-4818-84B4-BD0C84E17A75}"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CDF595BC-951A-4A64-B816-09403AAD7B10}" type="datetimeFigureOut">
              <a:rPr lang="ru-RU"/>
              <a:pPr>
                <a:defRPr/>
              </a:pPr>
              <a:t>10.09.2019</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C027A8E5-6788-44BC-9D07-17E8B564949A}"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D1AC23D1-2919-403B-A5D6-E4FF51A2F8BD}" type="datetimeFigureOut">
              <a:rPr lang="ru-RU"/>
              <a:pPr>
                <a:defRPr/>
              </a:pPr>
              <a:t>10.09.2019</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C3D9FC9B-1C6C-4C65-83C6-37FD7FFA64D0}"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5261327A-5EB7-4141-8F81-881FECCC327B}" type="datetimeFigureOut">
              <a:rPr lang="ru-RU"/>
              <a:pPr>
                <a:defRPr/>
              </a:pPr>
              <a:t>10.09.2019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1BAB3E1-57CE-4127-8C88-B6A0B2143629}"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28AB096B-F8F7-4EE4-8779-D1A6C278596E}" type="datetimeFigureOut">
              <a:rPr lang="ru-RU"/>
              <a:pPr>
                <a:defRPr/>
              </a:pPr>
              <a:t>10.09.2019</a:t>
            </a:fld>
            <a:endParaRPr lang="ru-RU"/>
          </a:p>
        </p:txBody>
      </p:sp>
      <p:sp>
        <p:nvSpPr>
          <p:cNvPr id="6" name="Нижний колонтитул 21"/>
          <p:cNvSpPr>
            <a:spLocks noGrp="1"/>
          </p:cNvSpPr>
          <p:nvPr>
            <p:ph type="ftr" sz="quarter" idx="11"/>
          </p:nvPr>
        </p:nvSpPr>
        <p:spPr/>
        <p:txBody>
          <a:bodyPr/>
          <a:lstStyle>
            <a:lvl1pPr>
              <a:defRPr/>
            </a:lvl1pPr>
          </a:lstStyle>
          <a:p>
            <a:pPr>
              <a:defRPr/>
            </a:pPr>
            <a:endParaRPr lang="ru-RU"/>
          </a:p>
        </p:txBody>
      </p:sp>
      <p:sp>
        <p:nvSpPr>
          <p:cNvPr id="7" name="Номер слайда 17"/>
          <p:cNvSpPr>
            <a:spLocks noGrp="1"/>
          </p:cNvSpPr>
          <p:nvPr>
            <p:ph type="sldNum" sz="quarter" idx="12"/>
          </p:nvPr>
        </p:nvSpPr>
        <p:spPr/>
        <p:txBody>
          <a:bodyPr/>
          <a:lstStyle>
            <a:lvl1pPr>
              <a:defRPr/>
            </a:lvl1pPr>
          </a:lstStyle>
          <a:p>
            <a:pPr>
              <a:defRPr/>
            </a:pPr>
            <a:fld id="{97DCA7A0-0C0A-4F1C-B201-1904426D126A}"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fld id="{01D34F49-C7C5-45EC-9B1C-9BD2BED98A00}" type="datetimeFigureOut">
              <a:rPr lang="ru-RU"/>
              <a:pPr>
                <a:defRPr/>
              </a:pPr>
              <a:t>10.09.2019</a:t>
            </a:fld>
            <a:endParaRPr lang="ru-RU"/>
          </a:p>
        </p:txBody>
      </p:sp>
      <p:sp>
        <p:nvSpPr>
          <p:cNvPr id="8" name="Нижний колонтитул 21"/>
          <p:cNvSpPr>
            <a:spLocks noGrp="1"/>
          </p:cNvSpPr>
          <p:nvPr>
            <p:ph type="ftr" sz="quarter" idx="11"/>
          </p:nvPr>
        </p:nvSpPr>
        <p:spPr/>
        <p:txBody>
          <a:bodyPr/>
          <a:lstStyle>
            <a:lvl1pPr>
              <a:defRPr/>
            </a:lvl1pPr>
          </a:lstStyle>
          <a:p>
            <a:pPr>
              <a:defRPr/>
            </a:pPr>
            <a:endParaRPr lang="ru-RU"/>
          </a:p>
        </p:txBody>
      </p:sp>
      <p:sp>
        <p:nvSpPr>
          <p:cNvPr id="9" name="Номер слайда 17"/>
          <p:cNvSpPr>
            <a:spLocks noGrp="1"/>
          </p:cNvSpPr>
          <p:nvPr>
            <p:ph type="sldNum" sz="quarter" idx="12"/>
          </p:nvPr>
        </p:nvSpPr>
        <p:spPr/>
        <p:txBody>
          <a:bodyPr/>
          <a:lstStyle>
            <a:lvl1pPr>
              <a:defRPr/>
            </a:lvl1pPr>
          </a:lstStyle>
          <a:p>
            <a:pPr>
              <a:defRPr/>
            </a:pPr>
            <a:fld id="{75F50BA7-DA05-4B63-B1B2-D3B1AECBDE7A}"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CB2D4AE5-15A7-47FE-B052-C390DE9D299B}" type="datetimeFigureOut">
              <a:rPr lang="ru-RU"/>
              <a:pPr>
                <a:defRPr/>
              </a:pPr>
              <a:t>10.09.2019</a:t>
            </a:fld>
            <a:endParaRPr lang="ru-RU"/>
          </a:p>
        </p:txBody>
      </p:sp>
      <p:sp>
        <p:nvSpPr>
          <p:cNvPr id="4" name="Нижний колонтитул 21"/>
          <p:cNvSpPr>
            <a:spLocks noGrp="1"/>
          </p:cNvSpPr>
          <p:nvPr>
            <p:ph type="ftr" sz="quarter" idx="11"/>
          </p:nvPr>
        </p:nvSpPr>
        <p:spPr/>
        <p:txBody>
          <a:bodyPr/>
          <a:lstStyle>
            <a:lvl1pPr>
              <a:defRPr/>
            </a:lvl1pPr>
          </a:lstStyle>
          <a:p>
            <a:pPr>
              <a:defRPr/>
            </a:pPr>
            <a:endParaRPr lang="ru-RU"/>
          </a:p>
        </p:txBody>
      </p:sp>
      <p:sp>
        <p:nvSpPr>
          <p:cNvPr id="5" name="Номер слайда 17"/>
          <p:cNvSpPr>
            <a:spLocks noGrp="1"/>
          </p:cNvSpPr>
          <p:nvPr>
            <p:ph type="sldNum" sz="quarter" idx="12"/>
          </p:nvPr>
        </p:nvSpPr>
        <p:spPr/>
        <p:txBody>
          <a:bodyPr/>
          <a:lstStyle>
            <a:lvl1pPr>
              <a:defRPr/>
            </a:lvl1pPr>
          </a:lstStyle>
          <a:p>
            <a:pPr>
              <a:defRPr/>
            </a:pPr>
            <a:fld id="{8A271BB8-E2BC-418F-82FE-78B76D2E8E75}"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467EEAE1-7BCD-4E28-9BC0-861987DA7A75}" type="datetimeFigureOut">
              <a:rPr lang="ru-RU"/>
              <a:pPr>
                <a:defRPr/>
              </a:pPr>
              <a:t>10.09.2019</a:t>
            </a:fld>
            <a:endParaRPr lang="ru-RU"/>
          </a:p>
        </p:txBody>
      </p:sp>
      <p:sp>
        <p:nvSpPr>
          <p:cNvPr id="3" name="Нижний колонтитул 21"/>
          <p:cNvSpPr>
            <a:spLocks noGrp="1"/>
          </p:cNvSpPr>
          <p:nvPr>
            <p:ph type="ftr" sz="quarter" idx="11"/>
          </p:nvPr>
        </p:nvSpPr>
        <p:spPr/>
        <p:txBody>
          <a:bodyPr/>
          <a:lstStyle>
            <a:lvl1pPr>
              <a:defRPr/>
            </a:lvl1pPr>
          </a:lstStyle>
          <a:p>
            <a:pPr>
              <a:defRPr/>
            </a:pPr>
            <a:endParaRPr lang="ru-RU"/>
          </a:p>
        </p:txBody>
      </p:sp>
      <p:sp>
        <p:nvSpPr>
          <p:cNvPr id="4" name="Номер слайда 17"/>
          <p:cNvSpPr>
            <a:spLocks noGrp="1"/>
          </p:cNvSpPr>
          <p:nvPr>
            <p:ph type="sldNum" sz="quarter" idx="12"/>
          </p:nvPr>
        </p:nvSpPr>
        <p:spPr/>
        <p:txBody>
          <a:bodyPr/>
          <a:lstStyle>
            <a:lvl1pPr>
              <a:defRPr/>
            </a:lvl1pPr>
          </a:lstStyle>
          <a:p>
            <a:pPr>
              <a:defRPr/>
            </a:pPr>
            <a:fld id="{90A384DE-82BC-4D67-9FAE-71B44DAD7188}"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5ECAA711-DB40-43DE-8F08-D914D41E126C}" type="datetimeFigureOut">
              <a:rPr lang="ru-RU"/>
              <a:pPr>
                <a:defRPr/>
              </a:pPr>
              <a:t>10.09.2019</a:t>
            </a:fld>
            <a:endParaRPr lang="ru-RU"/>
          </a:p>
        </p:txBody>
      </p:sp>
      <p:sp>
        <p:nvSpPr>
          <p:cNvPr id="6" name="Нижний колонтитул 21"/>
          <p:cNvSpPr>
            <a:spLocks noGrp="1"/>
          </p:cNvSpPr>
          <p:nvPr>
            <p:ph type="ftr" sz="quarter" idx="11"/>
          </p:nvPr>
        </p:nvSpPr>
        <p:spPr/>
        <p:txBody>
          <a:bodyPr/>
          <a:lstStyle>
            <a:lvl1pPr>
              <a:defRPr/>
            </a:lvl1pPr>
          </a:lstStyle>
          <a:p>
            <a:pPr>
              <a:defRPr/>
            </a:pPr>
            <a:endParaRPr lang="ru-RU"/>
          </a:p>
        </p:txBody>
      </p:sp>
      <p:sp>
        <p:nvSpPr>
          <p:cNvPr id="7" name="Номер слайда 17"/>
          <p:cNvSpPr>
            <a:spLocks noGrp="1"/>
          </p:cNvSpPr>
          <p:nvPr>
            <p:ph type="sldNum" sz="quarter" idx="12"/>
          </p:nvPr>
        </p:nvSpPr>
        <p:spPr/>
        <p:txBody>
          <a:bodyPr/>
          <a:lstStyle>
            <a:lvl1pPr>
              <a:defRPr/>
            </a:lvl1pPr>
          </a:lstStyle>
          <a:p>
            <a:pPr>
              <a:defRPr/>
            </a:pPr>
            <a:fld id="{B5CA9D38-9C23-492B-89A1-C80A4A819200}"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Прямоугольный треугольник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Полилиния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Полилиния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fld id="{6FC6CE8E-DCA4-40AB-9822-296C7C2D8C5C}" type="datetimeFigureOut">
              <a:rPr lang="ru-RU"/>
              <a:pPr>
                <a:defRPr/>
              </a:pPr>
              <a:t>10.09.2019</a:t>
            </a:fld>
            <a:endParaRPr lang="ru-RU"/>
          </a:p>
        </p:txBody>
      </p:sp>
      <p:sp>
        <p:nvSpPr>
          <p:cNvPr id="10" name="Нижний колонтитул 5"/>
          <p:cNvSpPr>
            <a:spLocks noGrp="1"/>
          </p:cNvSpPr>
          <p:nvPr>
            <p:ph type="ftr" sz="quarter" idx="11"/>
          </p:nvPr>
        </p:nvSpPr>
        <p:spPr/>
        <p:txBody>
          <a:bodyPr/>
          <a:lstStyle>
            <a:lvl1pPr>
              <a:defRPr/>
            </a:lvl1pPr>
          </a:lstStyle>
          <a:p>
            <a:pPr>
              <a:defRPr/>
            </a:pPr>
            <a:endParaRPr lang="ru-RU"/>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D5160016-3D38-492D-A7D4-7BDB64471180}"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052"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2053"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fld id="{7A76B1CB-F23B-4232-9B83-13750511AE12}" type="datetimeFigureOut">
              <a:rPr lang="ru-RU"/>
              <a:pPr>
                <a:defRPr/>
              </a:pPr>
              <a:t>10.09.2019</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defRPr>
            </a:lvl1pPr>
          </a:lstStyle>
          <a:p>
            <a:pPr>
              <a:defRPr/>
            </a:pPr>
            <a:fld id="{2CBFAE62-D10C-43B8-A94A-D7DDEDEEEF21}" type="slidenum">
              <a:rPr lang="ru-RU"/>
              <a:pPr>
                <a:defRPr/>
              </a:pPr>
              <a:t>‹#›</a:t>
            </a:fld>
            <a:endParaRPr lang="ru-RU"/>
          </a:p>
        </p:txBody>
      </p:sp>
      <p:grpSp>
        <p:nvGrpSpPr>
          <p:cNvPr id="2057"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Tree>
  </p:cSld>
  <p:clrMap bg1="lt1" tx1="dk1" bg2="lt2" tx2="dk2" accent1="accent1" accent2="accent2" accent3="accent3" accent4="accent4" accent5="accent5" accent6="accent6" hlink="hlink" folHlink="folHlink"/>
  <p:sldLayoutIdLst>
    <p:sldLayoutId id="2147484571" r:id="rId1"/>
    <p:sldLayoutId id="2147484552" r:id="rId2"/>
    <p:sldLayoutId id="2147484572" r:id="rId3"/>
    <p:sldLayoutId id="2147484553" r:id="rId4"/>
    <p:sldLayoutId id="2147484554" r:id="rId5"/>
    <p:sldLayoutId id="2147484555" r:id="rId6"/>
    <p:sldLayoutId id="2147484556" r:id="rId7"/>
    <p:sldLayoutId id="2147484557" r:id="rId8"/>
    <p:sldLayoutId id="2147484573" r:id="rId9"/>
    <p:sldLayoutId id="2147484558" r:id="rId10"/>
    <p:sldLayoutId id="2147484559"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____________Microsoft_Office_PowerPoint_97-20031.ppt"/><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xml"/><Relationship Id="rId4" Type="http://schemas.openxmlformats.org/officeDocument/2006/relationships/chart" Target="../charts/chart19.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7.xml"/><Relationship Id="rId4" Type="http://schemas.openxmlformats.org/officeDocument/2006/relationships/chart" Target="../charts/char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Прямоугольник 5"/>
          <p:cNvSpPr>
            <a:spLocks noChangeArrowheads="1"/>
          </p:cNvSpPr>
          <p:nvPr/>
        </p:nvSpPr>
        <p:spPr bwMode="auto">
          <a:xfrm>
            <a:off x="714375" y="2708920"/>
            <a:ext cx="7786688" cy="5478423"/>
          </a:xfrm>
          <a:prstGeom prst="rect">
            <a:avLst/>
          </a:prstGeom>
          <a:noFill/>
          <a:ln w="9525">
            <a:noFill/>
            <a:miter lim="800000"/>
            <a:headEnd/>
            <a:tailEnd/>
          </a:ln>
        </p:spPr>
        <p:txBody>
          <a:bodyPr wrap="square">
            <a:spAutoFit/>
          </a:bodyPr>
          <a:lstStyle/>
          <a:p>
            <a:endParaRPr lang="en-US" sz="1900" b="1" dirty="0">
              <a:latin typeface="Times New Roman" pitchFamily="18" charset="0"/>
              <a:cs typeface="Times New Roman" pitchFamily="18" charset="0"/>
            </a:endParaRPr>
          </a:p>
          <a:p>
            <a:pPr algn="ctr"/>
            <a:endParaRPr lang="en-US" sz="2400" b="1" dirty="0" smtClean="0">
              <a:solidFill>
                <a:schemeClr val="bg2">
                  <a:lumMod val="25000"/>
                </a:schemeClr>
              </a:solidFill>
              <a:latin typeface="Times New Roman" pitchFamily="18" charset="0"/>
              <a:cs typeface="Times New Roman" pitchFamily="18" charset="0"/>
            </a:endParaRPr>
          </a:p>
          <a:p>
            <a:pPr algn="ctr"/>
            <a:endParaRPr lang="en-US" sz="2400" b="1" dirty="0" smtClean="0">
              <a:solidFill>
                <a:schemeClr val="bg2">
                  <a:lumMod val="25000"/>
                </a:schemeClr>
              </a:solidFill>
              <a:latin typeface="Times New Roman" pitchFamily="18" charset="0"/>
              <a:cs typeface="Times New Roman" pitchFamily="18" charset="0"/>
            </a:endParaRPr>
          </a:p>
          <a:p>
            <a:pPr algn="ctr"/>
            <a:endParaRPr lang="en-US" sz="2400" b="1" dirty="0" smtClean="0">
              <a:solidFill>
                <a:schemeClr val="bg2">
                  <a:lumMod val="25000"/>
                </a:schemeClr>
              </a:solidFill>
              <a:latin typeface="Times New Roman" pitchFamily="18" charset="0"/>
              <a:cs typeface="Times New Roman" pitchFamily="18" charset="0"/>
            </a:endParaRPr>
          </a:p>
          <a:p>
            <a:pPr algn="ctr"/>
            <a:endParaRPr lang="en-US" sz="2400" b="1" dirty="0" smtClean="0">
              <a:solidFill>
                <a:schemeClr val="bg2">
                  <a:lumMod val="25000"/>
                </a:schemeClr>
              </a:solidFill>
              <a:latin typeface="Times New Roman" pitchFamily="18" charset="0"/>
              <a:cs typeface="Times New Roman" pitchFamily="18" charset="0"/>
            </a:endParaRPr>
          </a:p>
          <a:p>
            <a:pPr algn="ctr"/>
            <a:r>
              <a:rPr lang="en-US" sz="2400" b="1" dirty="0" smtClean="0">
                <a:solidFill>
                  <a:schemeClr val="bg2">
                    <a:lumMod val="25000"/>
                  </a:schemeClr>
                </a:solidFill>
                <a:latin typeface="Times New Roman" pitchFamily="18" charset="0"/>
                <a:cs typeface="Times New Roman" pitchFamily="18" charset="0"/>
              </a:rPr>
              <a:t>Tamara </a:t>
            </a:r>
            <a:r>
              <a:rPr lang="en-US" sz="2400" b="1" dirty="0" err="1" smtClean="0">
                <a:solidFill>
                  <a:schemeClr val="bg2">
                    <a:lumMod val="25000"/>
                  </a:schemeClr>
                </a:solidFill>
                <a:latin typeface="Times New Roman" pitchFamily="18" charset="0"/>
                <a:cs typeface="Times New Roman" pitchFamily="18" charset="0"/>
              </a:rPr>
              <a:t>K.Golovko</a:t>
            </a:r>
            <a:r>
              <a:rPr lang="ru-RU" sz="2400" b="1" dirty="0" smtClean="0">
                <a:solidFill>
                  <a:schemeClr val="bg2">
                    <a:lumMod val="25000"/>
                  </a:schemeClr>
                </a:solidFill>
                <a:latin typeface="Times New Roman" pitchFamily="18" charset="0"/>
                <a:cs typeface="Times New Roman" pitchFamily="18" charset="0"/>
              </a:rPr>
              <a:t>, </a:t>
            </a:r>
            <a:r>
              <a:rPr lang="en-US" sz="2400" b="1" dirty="0" err="1" smtClean="0">
                <a:solidFill>
                  <a:schemeClr val="bg2">
                    <a:lumMod val="25000"/>
                  </a:schemeClr>
                </a:solidFill>
                <a:latin typeface="Times New Roman" pitchFamily="18" charset="0"/>
                <a:cs typeface="Times New Roman" pitchFamily="18" charset="0"/>
              </a:rPr>
              <a:t>prof</a:t>
            </a:r>
            <a:r>
              <a:rPr lang="en-US" sz="2400" b="1" dirty="0" smtClean="0">
                <a:solidFill>
                  <a:schemeClr val="bg2">
                    <a:lumMod val="25000"/>
                  </a:schemeClr>
                </a:solidFill>
                <a:latin typeface="Times New Roman" pitchFamily="18" charset="0"/>
                <a:cs typeface="Times New Roman" pitchFamily="18" charset="0"/>
              </a:rPr>
              <a:t>.</a:t>
            </a:r>
            <a:endParaRPr lang="ru-RU" sz="1900" b="1" dirty="0" smtClean="0">
              <a:solidFill>
                <a:schemeClr val="bg2">
                  <a:lumMod val="25000"/>
                </a:schemeClr>
              </a:solidFill>
              <a:latin typeface="Times New Roman" pitchFamily="18" charset="0"/>
              <a:cs typeface="Times New Roman" pitchFamily="18" charset="0"/>
            </a:endParaRPr>
          </a:p>
          <a:p>
            <a:pPr algn="ctr"/>
            <a:r>
              <a:rPr lang="en-US" sz="1900" b="1" dirty="0" smtClean="0">
                <a:solidFill>
                  <a:schemeClr val="bg2">
                    <a:lumMod val="25000"/>
                  </a:schemeClr>
                </a:solidFill>
                <a:latin typeface="Times New Roman" pitchFamily="18" charset="0"/>
                <a:cs typeface="Times New Roman" pitchFamily="18" charset="0"/>
              </a:rPr>
              <a:t>E-mail: golovko@ib.komisc.ru</a:t>
            </a:r>
            <a:endParaRPr lang="ru-RU" sz="1900" b="1" dirty="0" smtClean="0">
              <a:solidFill>
                <a:schemeClr val="bg2">
                  <a:lumMod val="25000"/>
                </a:schemeClr>
              </a:solidFill>
              <a:latin typeface="Times New Roman" pitchFamily="18" charset="0"/>
              <a:cs typeface="Times New Roman" pitchFamily="18" charset="0"/>
            </a:endParaRPr>
          </a:p>
          <a:p>
            <a:pPr algn="ctr"/>
            <a:endParaRPr lang="ru-RU" sz="1900" b="1" dirty="0" smtClean="0">
              <a:solidFill>
                <a:schemeClr val="bg2">
                  <a:lumMod val="25000"/>
                </a:schemeClr>
              </a:solidFill>
              <a:latin typeface="Times New Roman" pitchFamily="18" charset="0"/>
              <a:cs typeface="Times New Roman" pitchFamily="18" charset="0"/>
            </a:endParaRPr>
          </a:p>
          <a:p>
            <a:pPr algn="ctr"/>
            <a:r>
              <a:rPr lang="en-US" sz="2000" b="1" dirty="0" smtClean="0">
                <a:solidFill>
                  <a:schemeClr val="bg2">
                    <a:lumMod val="25000"/>
                  </a:schemeClr>
                </a:solidFill>
                <a:latin typeface="Times New Roman" pitchFamily="18" charset="0"/>
                <a:cs typeface="Times New Roman" pitchFamily="18" charset="0"/>
              </a:rPr>
              <a:t>Institute of Biology, </a:t>
            </a:r>
            <a:r>
              <a:rPr lang="en-US" sz="2000" b="1" dirty="0" err="1" smtClean="0">
                <a:solidFill>
                  <a:schemeClr val="bg2">
                    <a:lumMod val="25000"/>
                  </a:schemeClr>
                </a:solidFill>
                <a:latin typeface="Times New Roman" pitchFamily="18" charset="0"/>
                <a:cs typeface="Times New Roman" pitchFamily="18" charset="0"/>
              </a:rPr>
              <a:t>Komi</a:t>
            </a:r>
            <a:r>
              <a:rPr lang="en-US" sz="2000" b="1" dirty="0" smtClean="0">
                <a:solidFill>
                  <a:schemeClr val="bg2">
                    <a:lumMod val="25000"/>
                  </a:schemeClr>
                </a:solidFill>
                <a:latin typeface="Times New Roman" pitchFamily="18" charset="0"/>
                <a:cs typeface="Times New Roman" pitchFamily="18" charset="0"/>
              </a:rPr>
              <a:t> Scientific Centre, Ural Branch of </a:t>
            </a:r>
            <a:r>
              <a:rPr lang="en-US" sz="2000" b="1" dirty="0" smtClean="0">
                <a:solidFill>
                  <a:schemeClr val="bg2">
                    <a:lumMod val="25000"/>
                  </a:schemeClr>
                </a:solidFill>
                <a:latin typeface="Times New Roman" pitchFamily="18" charset="0"/>
                <a:cs typeface="Times New Roman" pitchFamily="18" charset="0"/>
              </a:rPr>
              <a:t>RAS</a:t>
            </a:r>
            <a:r>
              <a:rPr lang="en-US" sz="2000" b="1" dirty="0" smtClean="0">
                <a:solidFill>
                  <a:schemeClr val="bg2">
                    <a:lumMod val="25000"/>
                  </a:schemeClr>
                </a:solidFill>
                <a:latin typeface="Times New Roman" pitchFamily="18" charset="0"/>
                <a:cs typeface="Times New Roman" pitchFamily="18" charset="0"/>
              </a:rPr>
              <a:t>, </a:t>
            </a:r>
            <a:endParaRPr lang="ru-RU" sz="2000" b="1" dirty="0" smtClean="0">
              <a:solidFill>
                <a:schemeClr val="bg2">
                  <a:lumMod val="25000"/>
                </a:schemeClr>
              </a:solidFill>
              <a:latin typeface="Times New Roman" pitchFamily="18" charset="0"/>
              <a:cs typeface="Times New Roman" pitchFamily="18" charset="0"/>
            </a:endParaRPr>
          </a:p>
          <a:p>
            <a:pPr algn="ctr"/>
            <a:r>
              <a:rPr lang="en-US" sz="1900" b="1" dirty="0" smtClean="0">
                <a:solidFill>
                  <a:schemeClr val="bg2">
                    <a:lumMod val="25000"/>
                  </a:schemeClr>
                </a:solidFill>
                <a:latin typeface="Times New Roman" pitchFamily="18" charset="0"/>
                <a:cs typeface="Times New Roman" pitchFamily="18" charset="0"/>
              </a:rPr>
              <a:t>Laboratory of Ecological Plant Physiology</a:t>
            </a:r>
          </a:p>
          <a:p>
            <a:pPr algn="ctr"/>
            <a:r>
              <a:rPr lang="en-US" sz="2000" b="1" dirty="0" smtClean="0">
                <a:solidFill>
                  <a:schemeClr val="bg2">
                    <a:lumMod val="25000"/>
                  </a:schemeClr>
                </a:solidFill>
                <a:latin typeface="Times New Roman" pitchFamily="18" charset="0"/>
                <a:cs typeface="Times New Roman" pitchFamily="18" charset="0"/>
              </a:rPr>
              <a:t>Syktyvkar, Russia</a:t>
            </a:r>
            <a:r>
              <a:rPr lang="ru-RU" sz="1900" b="1" dirty="0" smtClean="0">
                <a:solidFill>
                  <a:schemeClr val="bg2">
                    <a:lumMod val="25000"/>
                  </a:schemeClr>
                </a:solidFill>
                <a:latin typeface="Times New Roman" pitchFamily="18" charset="0"/>
                <a:cs typeface="Times New Roman" pitchFamily="18" charset="0"/>
              </a:rPr>
              <a:t> </a:t>
            </a:r>
          </a:p>
          <a:p>
            <a:pPr algn="ctr"/>
            <a:endParaRPr lang="ru-RU" sz="1900" b="1" dirty="0" smtClean="0">
              <a:solidFill>
                <a:schemeClr val="bg2">
                  <a:lumMod val="25000"/>
                </a:schemeClr>
              </a:solidFill>
              <a:latin typeface="Times New Roman" pitchFamily="18" charset="0"/>
              <a:cs typeface="Times New Roman" pitchFamily="18" charset="0"/>
            </a:endParaRPr>
          </a:p>
          <a:p>
            <a:pPr algn="ctr"/>
            <a:endParaRPr lang="ru-RU" sz="1900" b="1" dirty="0" smtClean="0">
              <a:solidFill>
                <a:schemeClr val="bg2">
                  <a:lumMod val="25000"/>
                </a:schemeClr>
              </a:solidFill>
              <a:latin typeface="Times New Roman" pitchFamily="18" charset="0"/>
              <a:cs typeface="Times New Roman" pitchFamily="18" charset="0"/>
            </a:endParaRPr>
          </a:p>
          <a:p>
            <a:pPr algn="ctr"/>
            <a:endParaRPr lang="ru-RU" sz="1900" b="1" dirty="0" smtClean="0">
              <a:solidFill>
                <a:schemeClr val="bg2">
                  <a:lumMod val="25000"/>
                </a:schemeClr>
              </a:solidFill>
              <a:latin typeface="Times New Roman" pitchFamily="18" charset="0"/>
              <a:cs typeface="Times New Roman" pitchFamily="18" charset="0"/>
            </a:endParaRPr>
          </a:p>
          <a:p>
            <a:pPr algn="ctr"/>
            <a:endParaRPr lang="ru-RU" sz="1900" b="1" dirty="0" smtClean="0">
              <a:solidFill>
                <a:schemeClr val="bg2">
                  <a:lumMod val="25000"/>
                </a:schemeClr>
              </a:solidFill>
              <a:latin typeface="Times New Roman" pitchFamily="18" charset="0"/>
              <a:cs typeface="Times New Roman" pitchFamily="18" charset="0"/>
            </a:endParaRPr>
          </a:p>
          <a:p>
            <a:pPr algn="ctr"/>
            <a:endParaRPr lang="ru-RU" sz="1900" b="1" dirty="0" smtClean="0">
              <a:solidFill>
                <a:schemeClr val="bg2">
                  <a:lumMod val="25000"/>
                </a:schemeClr>
              </a:solidFill>
              <a:latin typeface="Times New Roman" pitchFamily="18" charset="0"/>
              <a:cs typeface="Times New Roman" pitchFamily="18" charset="0"/>
            </a:endParaRPr>
          </a:p>
          <a:p>
            <a:pPr algn="ctr"/>
            <a:endParaRPr lang="ru-RU" sz="1900" b="1" dirty="0" smtClean="0">
              <a:solidFill>
                <a:schemeClr val="bg2">
                  <a:lumMod val="25000"/>
                </a:schemeClr>
              </a:solidFill>
              <a:latin typeface="Times New Roman" pitchFamily="18" charset="0"/>
              <a:cs typeface="Times New Roman" pitchFamily="18" charset="0"/>
            </a:endParaRPr>
          </a:p>
        </p:txBody>
      </p:sp>
      <p:sp>
        <p:nvSpPr>
          <p:cNvPr id="7172" name="Rectangle 5"/>
          <p:cNvSpPr>
            <a:spLocks noChangeArrowheads="1"/>
          </p:cNvSpPr>
          <p:nvPr/>
        </p:nvSpPr>
        <p:spPr bwMode="auto">
          <a:xfrm>
            <a:off x="-71438" y="-1057522"/>
            <a:ext cx="9286876" cy="6001643"/>
          </a:xfrm>
          <a:prstGeom prst="rect">
            <a:avLst/>
          </a:prstGeom>
          <a:noFill/>
          <a:ln w="9525">
            <a:noFill/>
            <a:miter lim="800000"/>
            <a:headEnd/>
            <a:tailEnd/>
          </a:ln>
        </p:spPr>
        <p:txBody>
          <a:bodyPr wrap="square" anchor="ctr">
            <a:spAutoFit/>
          </a:bodyPr>
          <a:lstStyle/>
          <a:p>
            <a:pPr algn="ctr"/>
            <a:endParaRPr lang="en-US" sz="3200" b="1" dirty="0" smtClean="0">
              <a:solidFill>
                <a:schemeClr val="tx2">
                  <a:lumMod val="50000"/>
                </a:schemeClr>
              </a:solidFill>
              <a:latin typeface="Times New Roman" pitchFamily="18" charset="0"/>
              <a:cs typeface="Times New Roman" pitchFamily="18" charset="0"/>
            </a:endParaRPr>
          </a:p>
          <a:p>
            <a:pPr algn="ctr"/>
            <a:endParaRPr lang="en-US" sz="3200" b="1" dirty="0" smtClean="0">
              <a:solidFill>
                <a:schemeClr val="tx2">
                  <a:lumMod val="50000"/>
                </a:schemeClr>
              </a:solidFill>
              <a:latin typeface="Times New Roman" pitchFamily="18" charset="0"/>
              <a:cs typeface="Times New Roman" pitchFamily="18" charset="0"/>
            </a:endParaRPr>
          </a:p>
          <a:p>
            <a:pPr algn="ctr"/>
            <a:endParaRPr lang="en-US" sz="3200" b="1" dirty="0" smtClean="0">
              <a:solidFill>
                <a:schemeClr val="tx2">
                  <a:lumMod val="50000"/>
                </a:schemeClr>
              </a:solidFill>
              <a:latin typeface="Times New Roman" pitchFamily="18" charset="0"/>
              <a:cs typeface="Times New Roman" pitchFamily="18" charset="0"/>
            </a:endParaRPr>
          </a:p>
          <a:p>
            <a:pPr algn="ctr"/>
            <a:endParaRPr lang="en-US" sz="3200" b="1" dirty="0" smtClean="0">
              <a:solidFill>
                <a:schemeClr val="tx2">
                  <a:lumMod val="50000"/>
                </a:schemeClr>
              </a:solidFill>
              <a:latin typeface="Times New Roman" pitchFamily="18" charset="0"/>
              <a:cs typeface="Times New Roman" pitchFamily="18" charset="0"/>
            </a:endParaRPr>
          </a:p>
          <a:p>
            <a:pPr algn="ctr"/>
            <a:endParaRPr lang="en-US" sz="3200" b="1" dirty="0" smtClean="0">
              <a:solidFill>
                <a:schemeClr val="tx2">
                  <a:lumMod val="50000"/>
                </a:schemeClr>
              </a:solidFill>
              <a:latin typeface="Times New Roman" pitchFamily="18" charset="0"/>
              <a:cs typeface="Times New Roman" pitchFamily="18" charset="0"/>
            </a:endParaRPr>
          </a:p>
          <a:p>
            <a:pPr algn="ctr"/>
            <a:endParaRPr lang="en-US" sz="3200" b="1" dirty="0" smtClean="0">
              <a:solidFill>
                <a:schemeClr val="tx2">
                  <a:lumMod val="50000"/>
                </a:schemeClr>
              </a:solidFill>
              <a:latin typeface="Times New Roman" pitchFamily="18" charset="0"/>
              <a:cs typeface="Times New Roman" pitchFamily="18" charset="0"/>
            </a:endParaRPr>
          </a:p>
          <a:p>
            <a:pPr algn="ctr"/>
            <a:endParaRPr lang="en-US" sz="3200" b="1" dirty="0" smtClean="0">
              <a:solidFill>
                <a:schemeClr val="tx2">
                  <a:lumMod val="50000"/>
                </a:schemeClr>
              </a:solidFill>
              <a:latin typeface="Times New Roman" pitchFamily="18" charset="0"/>
              <a:cs typeface="Times New Roman" pitchFamily="18" charset="0"/>
            </a:endParaRPr>
          </a:p>
          <a:p>
            <a:pPr algn="ctr"/>
            <a:r>
              <a:rPr lang="en-US" sz="3200" b="1" dirty="0" smtClean="0">
                <a:solidFill>
                  <a:schemeClr val="tx2">
                    <a:lumMod val="50000"/>
                  </a:schemeClr>
                </a:solidFill>
                <a:latin typeface="Times New Roman" pitchFamily="18" charset="0"/>
                <a:cs typeface="Times New Roman" pitchFamily="18" charset="0"/>
              </a:rPr>
              <a:t>FUNCTIONAL BIOLOGY AND ECOLOGY </a:t>
            </a:r>
          </a:p>
          <a:p>
            <a:pPr algn="ctr"/>
            <a:r>
              <a:rPr lang="en-US" sz="3200" b="1" dirty="0" smtClean="0">
                <a:solidFill>
                  <a:schemeClr val="tx2">
                    <a:lumMod val="50000"/>
                  </a:schemeClr>
                </a:solidFill>
                <a:latin typeface="Times New Roman" pitchFamily="18" charset="0"/>
                <a:cs typeface="Times New Roman" pitchFamily="18" charset="0"/>
              </a:rPr>
              <a:t>OF LICHENS IN THE TAIGA ZONE </a:t>
            </a:r>
          </a:p>
          <a:p>
            <a:pPr algn="ctr"/>
            <a:r>
              <a:rPr lang="en-US" sz="3200" b="1" dirty="0" smtClean="0">
                <a:solidFill>
                  <a:schemeClr val="tx2">
                    <a:lumMod val="50000"/>
                  </a:schemeClr>
                </a:solidFill>
                <a:latin typeface="Times New Roman" pitchFamily="18" charset="0"/>
                <a:cs typeface="Times New Roman" pitchFamily="18" charset="0"/>
              </a:rPr>
              <a:t>OF EUROPIAN NORTH-EAST OF RUSSIA (KOMI REPUBLIC)</a:t>
            </a:r>
            <a:endParaRPr lang="ru-RU" sz="3200" dirty="0" smtClean="0">
              <a:solidFill>
                <a:schemeClr val="tx2">
                  <a:lumMod val="50000"/>
                </a:schemeClr>
              </a:solidFill>
              <a:latin typeface="Times New Roman" pitchFamily="18" charset="0"/>
              <a:cs typeface="Times New Roman" pitchFamily="18" charset="0"/>
            </a:endParaRPr>
          </a:p>
          <a:p>
            <a:pPr algn="ctr"/>
            <a:endParaRPr lang="ru-RU" sz="3200" b="1" i="1" dirty="0">
              <a:latin typeface="Times New Roman" pitchFamily="18" charset="0"/>
              <a:cs typeface="Times New Roman" pitchFamily="18" charset="0"/>
            </a:endParaRPr>
          </a:p>
        </p:txBody>
      </p:sp>
      <p:pic>
        <p:nvPicPr>
          <p:cNvPr id="6" name="Picture 1" descr="X:\Головко\Lichen conf_2019\old\Эмблема 5 без кавычек.jpg"/>
          <p:cNvPicPr>
            <a:picLocks noChangeAspect="1" noChangeArrowheads="1"/>
          </p:cNvPicPr>
          <p:nvPr/>
        </p:nvPicPr>
        <p:blipFill>
          <a:blip r:embed="rId2" cstate="print"/>
          <a:srcRect/>
          <a:stretch>
            <a:fillRect/>
          </a:stretch>
        </p:blipFill>
        <p:spPr bwMode="auto">
          <a:xfrm>
            <a:off x="1907704" y="476672"/>
            <a:ext cx="5472608" cy="158417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descr="D:\54 КАБИНЕТ\2012\1. Lobaria и др 2012\фото Labaria апрель 2012\P1070178.JPG"/>
          <p:cNvPicPr>
            <a:picLocks noChangeAspect="1" noChangeArrowheads="1"/>
          </p:cNvPicPr>
          <p:nvPr/>
        </p:nvPicPr>
        <p:blipFill>
          <a:blip r:embed="rId2" cstate="print">
            <a:lum bright="10000"/>
          </a:blip>
          <a:srcRect t="37366" b="8839"/>
          <a:stretch>
            <a:fillRect/>
          </a:stretch>
        </p:blipFill>
        <p:spPr bwMode="auto">
          <a:xfrm>
            <a:off x="5715000" y="4500563"/>
            <a:ext cx="2987675" cy="2143125"/>
          </a:xfrm>
          <a:prstGeom prst="rect">
            <a:avLst/>
          </a:prstGeom>
          <a:noFill/>
          <a:ln w="9525">
            <a:noFill/>
            <a:miter lim="800000"/>
            <a:headEnd/>
            <a:tailEnd/>
          </a:ln>
        </p:spPr>
      </p:pic>
      <p:sp>
        <p:nvSpPr>
          <p:cNvPr id="47107" name="Rectangle 30"/>
          <p:cNvSpPr>
            <a:spLocks noChangeArrowheads="1"/>
          </p:cNvSpPr>
          <p:nvPr/>
        </p:nvSpPr>
        <p:spPr bwMode="auto">
          <a:xfrm>
            <a:off x="251520" y="142875"/>
            <a:ext cx="8712968" cy="1477328"/>
          </a:xfrm>
          <a:prstGeom prst="rect">
            <a:avLst/>
          </a:prstGeom>
          <a:noFill/>
          <a:ln w="9525">
            <a:noFill/>
            <a:miter lim="800000"/>
            <a:headEnd/>
            <a:tailEnd/>
          </a:ln>
        </p:spPr>
        <p:txBody>
          <a:bodyPr wrap="square" lIns="0" tIns="0" rIns="0" bIns="0">
            <a:spAutoFit/>
          </a:bodyPr>
          <a:lstStyle/>
          <a:p>
            <a:pPr algn="ctr"/>
            <a:r>
              <a:rPr lang="ru-RU" sz="2400" b="1" i="1" dirty="0" err="1" smtClean="0">
                <a:latin typeface="Times New Roman" pitchFamily="18" charset="0"/>
                <a:ea typeface="Calibri" pitchFamily="34" charset="0"/>
                <a:cs typeface="Times New Roman" pitchFamily="18" charset="0"/>
              </a:rPr>
              <a:t>Lobaria</a:t>
            </a:r>
            <a:r>
              <a:rPr lang="ru-RU" sz="2400" b="1" i="1" dirty="0" smtClean="0">
                <a:latin typeface="Times New Roman" pitchFamily="18" charset="0"/>
                <a:ea typeface="Calibri" pitchFamily="34" charset="0"/>
                <a:cs typeface="Times New Roman" pitchFamily="18" charset="0"/>
              </a:rPr>
              <a:t> </a:t>
            </a:r>
            <a:r>
              <a:rPr lang="ru-RU" sz="2400" b="1" i="1" dirty="0" err="1" smtClean="0">
                <a:latin typeface="Times New Roman" pitchFamily="18" charset="0"/>
                <a:ea typeface="Calibri" pitchFamily="34" charset="0"/>
                <a:cs typeface="Times New Roman" pitchFamily="18" charset="0"/>
              </a:rPr>
              <a:t>pulmonaria</a:t>
            </a:r>
            <a:r>
              <a:rPr lang="ru-RU" sz="2400" b="1" dirty="0" smtClean="0">
                <a:latin typeface="Times New Roman" pitchFamily="18" charset="0"/>
                <a:ea typeface="Calibri" pitchFamily="34" charset="0"/>
                <a:cs typeface="Times New Roman" pitchFamily="18" charset="0"/>
              </a:rPr>
              <a:t> </a:t>
            </a:r>
            <a:r>
              <a:rPr lang="ru-RU" sz="2400" b="1" dirty="0" smtClean="0">
                <a:solidFill>
                  <a:srgbClr val="000000"/>
                </a:solidFill>
                <a:latin typeface="Times New Roman" pitchFamily="18" charset="0"/>
                <a:cs typeface="Times New Roman" pitchFamily="18" charset="0"/>
              </a:rPr>
              <a:t>СО</a:t>
            </a:r>
            <a:r>
              <a:rPr lang="ru-RU" sz="2400" b="1" baseline="-25000" dirty="0" smtClean="0">
                <a:solidFill>
                  <a:srgbClr val="000000"/>
                </a:solidFill>
                <a:latin typeface="Times New Roman" pitchFamily="18" charset="0"/>
                <a:cs typeface="Times New Roman" pitchFamily="18" charset="0"/>
              </a:rPr>
              <a:t>2</a:t>
            </a:r>
            <a:r>
              <a:rPr lang="ru-RU" sz="2400" b="1" dirty="0" smtClean="0">
                <a:solidFill>
                  <a:srgbClr val="000000"/>
                </a:solidFill>
                <a:latin typeface="Times New Roman" pitchFamily="18" charset="0"/>
                <a:cs typeface="Times New Roman" pitchFamily="18" charset="0"/>
              </a:rPr>
              <a:t>-</a:t>
            </a:r>
            <a:r>
              <a:rPr lang="en-US" sz="2400" b="1" dirty="0" smtClean="0">
                <a:solidFill>
                  <a:srgbClr val="000000"/>
                </a:solidFill>
                <a:latin typeface="Times New Roman" pitchFamily="18" charset="0"/>
                <a:cs typeface="Times New Roman" pitchFamily="18" charset="0"/>
              </a:rPr>
              <a:t>exchange rate </a:t>
            </a:r>
            <a:r>
              <a:rPr lang="en-US" sz="2400" b="1" dirty="0" smtClean="0">
                <a:latin typeface="Times New Roman" pitchFamily="18" charset="0"/>
                <a:ea typeface="Calibri" pitchFamily="34" charset="0"/>
                <a:cs typeface="Times New Roman" pitchFamily="18" charset="0"/>
              </a:rPr>
              <a:t>at different light intensities</a:t>
            </a:r>
            <a:endParaRPr lang="ru-RU" sz="2400" dirty="0" smtClean="0"/>
          </a:p>
          <a:p>
            <a:pPr algn="ctr"/>
            <a:endParaRPr lang="ru-RU" sz="2400" b="1" dirty="0" smtClean="0">
              <a:solidFill>
                <a:srgbClr val="000000"/>
              </a:solidFill>
              <a:latin typeface="Times New Roman" pitchFamily="18" charset="0"/>
              <a:cs typeface="Times New Roman" pitchFamily="18" charset="0"/>
            </a:endParaRPr>
          </a:p>
          <a:p>
            <a:pPr algn="ctr"/>
            <a:endParaRPr lang="ru-RU" sz="2400" b="1" dirty="0" smtClean="0">
              <a:solidFill>
                <a:srgbClr val="000000"/>
              </a:solidFill>
              <a:latin typeface="Times New Roman" pitchFamily="18" charset="0"/>
              <a:cs typeface="Times New Roman" pitchFamily="18" charset="0"/>
            </a:endParaRPr>
          </a:p>
          <a:p>
            <a:pPr algn="ctr"/>
            <a:endParaRPr lang="ru-RU" sz="2400" b="1" dirty="0">
              <a:solidFill>
                <a:srgbClr val="000000"/>
              </a:solidFill>
              <a:latin typeface="Times New Roman" pitchFamily="18" charset="0"/>
              <a:cs typeface="Times New Roman" pitchFamily="18" charset="0"/>
            </a:endParaRPr>
          </a:p>
        </p:txBody>
      </p:sp>
      <p:graphicFrame>
        <p:nvGraphicFramePr>
          <p:cNvPr id="9" name="Диаграмма 8"/>
          <p:cNvGraphicFramePr/>
          <p:nvPr/>
        </p:nvGraphicFramePr>
        <p:xfrm>
          <a:off x="0" y="857232"/>
          <a:ext cx="5214942" cy="5286412"/>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Группа 9"/>
          <p:cNvGrpSpPr>
            <a:grpSpLocks/>
          </p:cNvGrpSpPr>
          <p:nvPr/>
        </p:nvGrpSpPr>
        <p:grpSpPr bwMode="auto">
          <a:xfrm>
            <a:off x="5572125" y="620689"/>
            <a:ext cx="2500313" cy="2613050"/>
            <a:chOff x="0" y="0"/>
            <a:chExt cx="2509115" cy="2520000"/>
          </a:xfrm>
        </p:grpSpPr>
        <p:graphicFrame>
          <p:nvGraphicFramePr>
            <p:cNvPr id="11" name="Диаграмма 10"/>
            <p:cNvGraphicFramePr>
              <a:graphicFrameLocks/>
            </p:cNvGraphicFramePr>
            <p:nvPr/>
          </p:nvGraphicFramePr>
          <p:xfrm>
            <a:off x="0" y="0"/>
            <a:ext cx="2509115" cy="25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47112" name="Прямая соединительная линия 11"/>
            <p:cNvCxnSpPr>
              <a:cxnSpLocks noChangeShapeType="1"/>
            </p:cNvCxnSpPr>
            <p:nvPr/>
          </p:nvCxnSpPr>
          <p:spPr bwMode="auto">
            <a:xfrm rot="5400000" flipH="1" flipV="1">
              <a:off x="239488" y="318409"/>
              <a:ext cx="1704975" cy="1552575"/>
            </a:xfrm>
            <a:prstGeom prst="line">
              <a:avLst/>
            </a:prstGeom>
            <a:noFill/>
            <a:ln w="19050" algn="ctr">
              <a:solidFill>
                <a:srgbClr val="000000"/>
              </a:solidFill>
              <a:prstDash val="dash"/>
              <a:round/>
              <a:headEnd/>
              <a:tailEnd/>
            </a:ln>
          </p:spPr>
        </p:cxnSp>
        <p:cxnSp>
          <p:nvCxnSpPr>
            <p:cNvPr id="47113" name="Прямая соединительная линия 12"/>
            <p:cNvCxnSpPr>
              <a:cxnSpLocks noChangeShapeType="1"/>
            </p:cNvCxnSpPr>
            <p:nvPr/>
          </p:nvCxnSpPr>
          <p:spPr bwMode="auto">
            <a:xfrm rot="5400000" flipH="1" flipV="1">
              <a:off x="549051" y="1685247"/>
              <a:ext cx="542923" cy="0"/>
            </a:xfrm>
            <a:prstGeom prst="line">
              <a:avLst/>
            </a:prstGeom>
            <a:noFill/>
            <a:ln w="19050" algn="ctr">
              <a:solidFill>
                <a:srgbClr val="000000"/>
              </a:solidFill>
              <a:prstDash val="dash"/>
              <a:round/>
              <a:headEnd/>
              <a:tailEnd/>
            </a:ln>
          </p:spPr>
        </p:cxnSp>
        <p:cxnSp>
          <p:nvCxnSpPr>
            <p:cNvPr id="47114" name="Прямая соединительная линия 13"/>
            <p:cNvCxnSpPr>
              <a:cxnSpLocks noChangeShapeType="1"/>
            </p:cNvCxnSpPr>
            <p:nvPr/>
          </p:nvCxnSpPr>
          <p:spPr bwMode="auto">
            <a:xfrm>
              <a:off x="315691" y="1413786"/>
              <a:ext cx="485776" cy="0"/>
            </a:xfrm>
            <a:prstGeom prst="line">
              <a:avLst/>
            </a:prstGeom>
            <a:noFill/>
            <a:ln w="19050" algn="ctr">
              <a:solidFill>
                <a:srgbClr val="000000"/>
              </a:solidFill>
              <a:prstDash val="dash"/>
              <a:round/>
              <a:headEnd/>
              <a:tailEnd/>
            </a:ln>
          </p:spPr>
        </p:cxnSp>
      </p:grpSp>
      <p:sp>
        <p:nvSpPr>
          <p:cNvPr id="47110" name="TextBox 1"/>
          <p:cNvSpPr txBox="1">
            <a:spLocks noChangeArrowheads="1"/>
          </p:cNvSpPr>
          <p:nvPr/>
        </p:nvSpPr>
        <p:spPr bwMode="auto">
          <a:xfrm>
            <a:off x="5940152" y="3212976"/>
            <a:ext cx="3022873" cy="1216149"/>
          </a:xfrm>
          <a:prstGeom prst="rect">
            <a:avLst/>
          </a:prstGeom>
          <a:noFill/>
          <a:ln w="9525">
            <a:noFill/>
            <a:miter lim="800000"/>
            <a:headEnd/>
            <a:tailEnd/>
          </a:ln>
        </p:spPr>
        <p:txBody>
          <a:bodyPr/>
          <a:lstStyle/>
          <a:p>
            <a:r>
              <a:rPr lang="en-US" sz="1400" b="1" dirty="0" err="1">
                <a:latin typeface="Times New Roman" pitchFamily="18" charset="0"/>
                <a:cs typeface="Times New Roman" pitchFamily="18" charset="0"/>
              </a:rPr>
              <a:t>tg</a:t>
            </a:r>
            <a:r>
              <a:rPr lang="en-US" sz="1400" b="1" dirty="0">
                <a:latin typeface="Times New Roman" pitchFamily="18" charset="0"/>
                <a:cs typeface="Times New Roman" pitchFamily="18" charset="0"/>
              </a:rPr>
              <a:t> </a:t>
            </a:r>
            <a:r>
              <a:rPr lang="en-US" sz="1400" b="1" dirty="0">
                <a:latin typeface="Times New Roman" pitchFamily="18" charset="0"/>
                <a:cs typeface="Times New Roman" pitchFamily="18" charset="0"/>
                <a:sym typeface="Symbol" pitchFamily="18" charset="2"/>
              </a:rPr>
              <a:t> = 0.046</a:t>
            </a:r>
          </a:p>
          <a:p>
            <a:r>
              <a:rPr lang="en-US" sz="1400" b="1" dirty="0" smtClean="0">
                <a:latin typeface="Times New Roman" pitchFamily="18" charset="0"/>
                <a:cs typeface="Times New Roman" pitchFamily="18" charset="0"/>
                <a:sym typeface="Symbol" pitchFamily="18" charset="2"/>
              </a:rPr>
              <a:t>LCP</a:t>
            </a:r>
            <a:r>
              <a:rPr lang="ru-RU" sz="1400" b="1" dirty="0" smtClean="0">
                <a:latin typeface="Times New Roman" pitchFamily="18" charset="0"/>
                <a:cs typeface="Times New Roman" pitchFamily="18" charset="0"/>
                <a:sym typeface="Symbol" pitchFamily="18" charset="2"/>
              </a:rPr>
              <a:t>  (СКП)= </a:t>
            </a:r>
            <a:r>
              <a:rPr lang="en-US" sz="1400" b="1" dirty="0">
                <a:latin typeface="Times New Roman" pitchFamily="18" charset="0"/>
                <a:cs typeface="Times New Roman" pitchFamily="18" charset="0"/>
                <a:sym typeface="Symbol" pitchFamily="18" charset="2"/>
              </a:rPr>
              <a:t>2</a:t>
            </a:r>
            <a:r>
              <a:rPr lang="ru-RU" sz="1400" b="1" dirty="0">
                <a:latin typeface="Times New Roman" pitchFamily="18" charset="0"/>
                <a:cs typeface="Times New Roman" pitchFamily="18" charset="0"/>
                <a:sym typeface="Symbol" pitchFamily="18" charset="2"/>
              </a:rPr>
              <a:t>0 </a:t>
            </a:r>
            <a:r>
              <a:rPr lang="ru-RU" sz="1400" b="1" dirty="0" smtClean="0">
                <a:latin typeface="Times New Roman" pitchFamily="18" charset="0"/>
                <a:cs typeface="Times New Roman" pitchFamily="18" charset="0"/>
                <a:sym typeface="Symbol" pitchFamily="18" charset="2"/>
              </a:rPr>
              <a:t>µ</a:t>
            </a:r>
            <a:r>
              <a:rPr lang="en-US" sz="1400" b="1" dirty="0" smtClean="0">
                <a:latin typeface="Times New Roman" pitchFamily="18" charset="0"/>
                <a:cs typeface="Times New Roman" pitchFamily="18" charset="0"/>
                <a:sym typeface="Symbol" pitchFamily="18" charset="2"/>
              </a:rPr>
              <a:t>mol </a:t>
            </a:r>
            <a:r>
              <a:rPr lang="ru-RU" sz="1400" b="1" dirty="0" smtClean="0">
                <a:latin typeface="Times New Roman" pitchFamily="18" charset="0"/>
                <a:cs typeface="Times New Roman" pitchFamily="18" charset="0"/>
                <a:sym typeface="Symbol" pitchFamily="18" charset="2"/>
              </a:rPr>
              <a:t>/</a:t>
            </a:r>
            <a:r>
              <a:rPr lang="en-US" sz="1400" b="1" dirty="0" smtClean="0">
                <a:latin typeface="Times New Roman" pitchFamily="18" charset="0"/>
                <a:cs typeface="Times New Roman" pitchFamily="18" charset="0"/>
                <a:sym typeface="Symbol" pitchFamily="18" charset="2"/>
              </a:rPr>
              <a:t>m</a:t>
            </a:r>
            <a:r>
              <a:rPr lang="ru-RU" sz="1400" b="1" baseline="30000" dirty="0" smtClean="0">
                <a:latin typeface="Times New Roman" pitchFamily="18" charset="0"/>
                <a:cs typeface="Times New Roman" pitchFamily="18" charset="0"/>
                <a:sym typeface="Symbol" pitchFamily="18" charset="2"/>
              </a:rPr>
              <a:t>2</a:t>
            </a:r>
            <a:r>
              <a:rPr lang="en-US" sz="1400" b="1" dirty="0" smtClean="0">
                <a:latin typeface="Times New Roman" pitchFamily="18" charset="0"/>
                <a:cs typeface="Times New Roman" pitchFamily="18" charset="0"/>
                <a:sym typeface="Symbol" pitchFamily="18" charset="2"/>
              </a:rPr>
              <a:t>s</a:t>
            </a:r>
            <a:r>
              <a:rPr lang="ru-RU" sz="1400" b="1" dirty="0" smtClean="0">
                <a:latin typeface="Times New Roman" pitchFamily="18" charset="0"/>
                <a:cs typeface="Times New Roman" pitchFamily="18" charset="0"/>
                <a:sym typeface="Symbol" pitchFamily="18" charset="2"/>
              </a:rPr>
              <a:t> </a:t>
            </a:r>
            <a:r>
              <a:rPr lang="en-US" sz="1400" b="1" dirty="0" smtClean="0">
                <a:latin typeface="Times New Roman" pitchFamily="18" charset="0"/>
                <a:cs typeface="Times New Roman" pitchFamily="18" charset="0"/>
                <a:sym typeface="Symbol" pitchFamily="18" charset="2"/>
              </a:rPr>
              <a:t>(PAR)</a:t>
            </a:r>
            <a:endParaRPr lang="ru-RU" sz="1400" b="1" dirty="0">
              <a:latin typeface="Times New Roman" pitchFamily="18" charset="0"/>
              <a:cs typeface="Times New Roman" pitchFamily="18" charset="0"/>
              <a:sym typeface="Symbol" pitchFamily="18" charset="2"/>
            </a:endParaRPr>
          </a:p>
          <a:p>
            <a:r>
              <a:rPr lang="en-US" sz="1400" b="1" dirty="0" smtClean="0">
                <a:latin typeface="Times New Roman" pitchFamily="18" charset="0"/>
                <a:cs typeface="Times New Roman" pitchFamily="18" charset="0"/>
                <a:sym typeface="Symbol" pitchFamily="18" charset="2"/>
              </a:rPr>
              <a:t>IRA</a:t>
            </a:r>
            <a:r>
              <a:rPr lang="ru-RU" sz="1400" b="1" dirty="0" smtClean="0">
                <a:latin typeface="Times New Roman" pitchFamily="18" charset="0"/>
                <a:cs typeface="Times New Roman" pitchFamily="18" charset="0"/>
                <a:sym typeface="Symbol" pitchFamily="18" charset="2"/>
              </a:rPr>
              <a:t>(ИРП) </a:t>
            </a:r>
            <a:r>
              <a:rPr lang="ru-RU" sz="1400" b="1" dirty="0">
                <a:latin typeface="Times New Roman" pitchFamily="18" charset="0"/>
                <a:cs typeface="Times New Roman" pitchFamily="18" charset="0"/>
                <a:sym typeface="Symbol" pitchFamily="18" charset="2"/>
              </a:rPr>
              <a:t>= </a:t>
            </a:r>
            <a:r>
              <a:rPr lang="ru-RU" sz="1400" b="1" dirty="0" smtClean="0">
                <a:latin typeface="Times New Roman" pitchFamily="18" charset="0"/>
                <a:cs typeface="Times New Roman" pitchFamily="18" charset="0"/>
                <a:sym typeface="Symbol" pitchFamily="18" charset="2"/>
              </a:rPr>
              <a:t>55-65 µ</a:t>
            </a:r>
            <a:r>
              <a:rPr lang="en-US" sz="1400" b="1" dirty="0" smtClean="0">
                <a:latin typeface="Times New Roman" pitchFamily="18" charset="0"/>
                <a:cs typeface="Times New Roman" pitchFamily="18" charset="0"/>
                <a:sym typeface="Symbol" pitchFamily="18" charset="2"/>
              </a:rPr>
              <a:t>mol </a:t>
            </a:r>
            <a:r>
              <a:rPr lang="ru-RU" sz="1400" b="1" dirty="0" smtClean="0">
                <a:latin typeface="Times New Roman" pitchFamily="18" charset="0"/>
                <a:cs typeface="Times New Roman" pitchFamily="18" charset="0"/>
                <a:sym typeface="Symbol" pitchFamily="18" charset="2"/>
              </a:rPr>
              <a:t>/</a:t>
            </a:r>
            <a:r>
              <a:rPr lang="en-US" sz="1400" b="1" dirty="0" smtClean="0">
                <a:latin typeface="Times New Roman" pitchFamily="18" charset="0"/>
                <a:cs typeface="Times New Roman" pitchFamily="18" charset="0"/>
                <a:sym typeface="Symbol" pitchFamily="18" charset="2"/>
              </a:rPr>
              <a:t>m</a:t>
            </a:r>
            <a:r>
              <a:rPr lang="ru-RU" sz="1400" b="1" baseline="30000" dirty="0" smtClean="0">
                <a:latin typeface="Times New Roman" pitchFamily="18" charset="0"/>
                <a:cs typeface="Times New Roman" pitchFamily="18" charset="0"/>
                <a:sym typeface="Symbol" pitchFamily="18" charset="2"/>
              </a:rPr>
              <a:t>2</a:t>
            </a:r>
            <a:r>
              <a:rPr lang="en-US" sz="1400" b="1" dirty="0" smtClean="0">
                <a:latin typeface="Times New Roman" pitchFamily="18" charset="0"/>
                <a:cs typeface="Times New Roman" pitchFamily="18" charset="0"/>
                <a:sym typeface="Symbol" pitchFamily="18" charset="2"/>
              </a:rPr>
              <a:t>s</a:t>
            </a:r>
            <a:r>
              <a:rPr lang="ru-RU" sz="1400" b="1" dirty="0" smtClean="0">
                <a:latin typeface="Times New Roman" pitchFamily="18" charset="0"/>
                <a:cs typeface="Times New Roman" pitchFamily="18" charset="0"/>
                <a:sym typeface="Symbol" pitchFamily="18" charset="2"/>
              </a:rPr>
              <a:t> </a:t>
            </a:r>
            <a:r>
              <a:rPr lang="en-US" sz="1400" b="1" dirty="0" smtClean="0">
                <a:latin typeface="Times New Roman" pitchFamily="18" charset="0"/>
                <a:cs typeface="Times New Roman" pitchFamily="18" charset="0"/>
                <a:sym typeface="Symbol" pitchFamily="18" charset="2"/>
              </a:rPr>
              <a:t>(PAR)</a:t>
            </a:r>
            <a:endParaRPr lang="ru-RU" sz="1400" b="1" dirty="0">
              <a:latin typeface="Times New Roman" pitchFamily="18" charset="0"/>
              <a:cs typeface="Times New Roman" pitchFamily="18" charset="0"/>
              <a:sym typeface="Symbol" pitchFamily="18" charset="2"/>
            </a:endParaRPr>
          </a:p>
          <a:p>
            <a:r>
              <a:rPr lang="en-US" sz="1400" b="1" dirty="0" err="1" smtClean="0">
                <a:latin typeface="Times New Roman" pitchFamily="18" charset="0"/>
                <a:cs typeface="Times New Roman" pitchFamily="18" charset="0"/>
                <a:sym typeface="Symbol" pitchFamily="18" charset="2"/>
              </a:rPr>
              <a:t>Pn</a:t>
            </a:r>
            <a:r>
              <a:rPr lang="ru-RU" sz="1400" b="1" dirty="0" smtClean="0">
                <a:latin typeface="Times New Roman" pitchFamily="18" charset="0"/>
                <a:cs typeface="Times New Roman" pitchFamily="18" charset="0"/>
                <a:sym typeface="Symbol" pitchFamily="18" charset="2"/>
              </a:rPr>
              <a:t> </a:t>
            </a:r>
            <a:r>
              <a:rPr lang="en-US" sz="1400" b="1" baseline="-25000" dirty="0" smtClean="0">
                <a:latin typeface="Times New Roman" pitchFamily="18" charset="0"/>
                <a:cs typeface="Times New Roman" pitchFamily="18" charset="0"/>
                <a:sym typeface="Symbol" pitchFamily="18" charset="2"/>
              </a:rPr>
              <a:t>IRA</a:t>
            </a:r>
            <a:r>
              <a:rPr lang="ru-RU" sz="1400" b="1" baseline="-25000" dirty="0" smtClean="0">
                <a:latin typeface="Times New Roman" pitchFamily="18" charset="0"/>
                <a:cs typeface="Times New Roman" pitchFamily="18" charset="0"/>
                <a:sym typeface="Symbol" pitchFamily="18" charset="2"/>
              </a:rPr>
              <a:t> </a:t>
            </a:r>
            <a:r>
              <a:rPr lang="ru-RU" sz="1400" b="1" dirty="0">
                <a:latin typeface="Times New Roman" pitchFamily="18" charset="0"/>
                <a:cs typeface="Times New Roman" pitchFamily="18" charset="0"/>
                <a:sym typeface="Symbol" pitchFamily="18" charset="2"/>
              </a:rPr>
              <a:t>= </a:t>
            </a:r>
            <a:r>
              <a:rPr lang="ru-RU" sz="1400" b="1" dirty="0" smtClean="0">
                <a:latin typeface="Times New Roman" pitchFamily="18" charset="0"/>
                <a:cs typeface="Times New Roman" pitchFamily="18" charset="0"/>
                <a:sym typeface="Symbol" pitchFamily="18" charset="2"/>
              </a:rPr>
              <a:t>2.2 µ</a:t>
            </a:r>
            <a:r>
              <a:rPr lang="en-US" sz="1400" b="1" dirty="0" smtClean="0">
                <a:latin typeface="Times New Roman" pitchFamily="18" charset="0"/>
                <a:cs typeface="Times New Roman" pitchFamily="18" charset="0"/>
                <a:sym typeface="Symbol" pitchFamily="18" charset="2"/>
              </a:rPr>
              <a:t>mol</a:t>
            </a:r>
            <a:r>
              <a:rPr lang="ru-RU" sz="1400" b="1" dirty="0" smtClean="0">
                <a:latin typeface="Times New Roman" pitchFamily="18" charset="0"/>
                <a:cs typeface="Times New Roman" pitchFamily="18" charset="0"/>
                <a:sym typeface="Symbol" pitchFamily="18" charset="2"/>
              </a:rPr>
              <a:t> </a:t>
            </a:r>
            <a:r>
              <a:rPr lang="ru-RU" sz="1400" b="1" dirty="0">
                <a:latin typeface="Times New Roman" pitchFamily="18" charset="0"/>
                <a:cs typeface="Times New Roman" pitchFamily="18" charset="0"/>
                <a:sym typeface="Symbol" pitchFamily="18" charset="2"/>
              </a:rPr>
              <a:t>СО</a:t>
            </a:r>
            <a:r>
              <a:rPr lang="ru-RU" sz="1400" b="1" baseline="-25000" dirty="0">
                <a:latin typeface="Times New Roman" pitchFamily="18" charset="0"/>
                <a:cs typeface="Times New Roman" pitchFamily="18" charset="0"/>
                <a:sym typeface="Symbol" pitchFamily="18" charset="2"/>
              </a:rPr>
              <a:t>2</a:t>
            </a:r>
            <a:r>
              <a:rPr lang="ru-RU" sz="1400" b="1" dirty="0" smtClean="0">
                <a:latin typeface="Times New Roman" pitchFamily="18" charset="0"/>
                <a:cs typeface="Times New Roman" pitchFamily="18" charset="0"/>
                <a:sym typeface="Symbol" pitchFamily="18" charset="2"/>
              </a:rPr>
              <a:t>/</a:t>
            </a:r>
            <a:r>
              <a:rPr lang="en-US" sz="1400" b="1" dirty="0" smtClean="0">
                <a:latin typeface="Times New Roman" pitchFamily="18" charset="0"/>
                <a:cs typeface="Times New Roman" pitchFamily="18" charset="0"/>
                <a:sym typeface="Symbol" pitchFamily="18" charset="2"/>
              </a:rPr>
              <a:t> m</a:t>
            </a:r>
            <a:r>
              <a:rPr lang="ru-RU" sz="1400" b="1" baseline="30000" dirty="0" smtClean="0">
                <a:latin typeface="Times New Roman" pitchFamily="18" charset="0"/>
                <a:cs typeface="Times New Roman" pitchFamily="18" charset="0"/>
                <a:sym typeface="Symbol" pitchFamily="18" charset="2"/>
              </a:rPr>
              <a:t>2</a:t>
            </a:r>
            <a:r>
              <a:rPr lang="en-US" sz="1400" b="1" dirty="0" smtClean="0">
                <a:latin typeface="Times New Roman" pitchFamily="18" charset="0"/>
                <a:cs typeface="Times New Roman" pitchFamily="18" charset="0"/>
                <a:sym typeface="Symbol" pitchFamily="18" charset="2"/>
              </a:rPr>
              <a:t>s</a:t>
            </a:r>
            <a:endParaRPr lang="ru-RU" sz="1400" b="1" dirty="0">
              <a:latin typeface="Times New Roman" pitchFamily="18" charset="0"/>
              <a:cs typeface="Times New Roman" pitchFamily="18" charset="0"/>
            </a:endParaRPr>
          </a:p>
        </p:txBody>
      </p:sp>
      <p:sp>
        <p:nvSpPr>
          <p:cNvPr id="12" name="Прямоугольник 11"/>
          <p:cNvSpPr/>
          <p:nvPr/>
        </p:nvSpPr>
        <p:spPr>
          <a:xfrm>
            <a:off x="3485805" y="3244334"/>
            <a:ext cx="2172390" cy="369332"/>
          </a:xfrm>
          <a:prstGeom prst="rect">
            <a:avLst/>
          </a:prstGeom>
        </p:spPr>
        <p:txBody>
          <a:bodyPr wrap="none">
            <a:spAutoFit/>
          </a:bodyPr>
          <a:lstStyle/>
          <a:p>
            <a:r>
              <a:rPr lang="ru-RU" b="1" i="1" dirty="0" err="1" smtClean="0">
                <a:latin typeface="Times New Roman" pitchFamily="18" charset="0"/>
                <a:ea typeface="Calibri" pitchFamily="34" charset="0"/>
                <a:cs typeface="Times New Roman" pitchFamily="18" charset="0"/>
              </a:rPr>
              <a:t>Lobaria</a:t>
            </a:r>
            <a:r>
              <a:rPr lang="ru-RU" b="1" i="1" dirty="0" smtClean="0">
                <a:latin typeface="Times New Roman" pitchFamily="18" charset="0"/>
                <a:ea typeface="Calibri" pitchFamily="34" charset="0"/>
                <a:cs typeface="Times New Roman" pitchFamily="18" charset="0"/>
              </a:rPr>
              <a:t> </a:t>
            </a:r>
            <a:r>
              <a:rPr lang="ru-RU" b="1" i="1" dirty="0" err="1" smtClean="0">
                <a:latin typeface="Times New Roman" pitchFamily="18" charset="0"/>
                <a:ea typeface="Calibri" pitchFamily="34" charset="0"/>
                <a:cs typeface="Times New Roman" pitchFamily="18" charset="0"/>
              </a:rPr>
              <a:t>pulmonaria</a:t>
            </a:r>
            <a:r>
              <a:rPr lang="ru-RU" b="1" dirty="0" smtClean="0">
                <a:latin typeface="Times New Roman" pitchFamily="18" charset="0"/>
                <a:ea typeface="Calibri" pitchFamily="34" charset="0"/>
                <a:cs typeface="Times New Roman" pitchFamily="18" charset="0"/>
              </a:rPr>
              <a:t> </a:t>
            </a:r>
            <a:endParaRPr lang="ru-R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p:cNvGraphicFramePr>
            <a:graphicFrameLocks/>
          </p:cNvGraphicFramePr>
          <p:nvPr/>
        </p:nvGraphicFramePr>
        <p:xfrm>
          <a:off x="2143108" y="1357298"/>
          <a:ext cx="5143536" cy="4786346"/>
        </p:xfrm>
        <a:graphic>
          <a:graphicData uri="http://schemas.openxmlformats.org/drawingml/2006/chart">
            <c:chart xmlns:c="http://schemas.openxmlformats.org/drawingml/2006/chart" xmlns:r="http://schemas.openxmlformats.org/officeDocument/2006/relationships" r:id="rId2"/>
          </a:graphicData>
        </a:graphic>
      </p:graphicFrame>
      <p:sp>
        <p:nvSpPr>
          <p:cNvPr id="37891" name="Прямоугольник 4"/>
          <p:cNvSpPr>
            <a:spLocks noChangeArrowheads="1"/>
          </p:cNvSpPr>
          <p:nvPr/>
        </p:nvSpPr>
        <p:spPr bwMode="auto">
          <a:xfrm>
            <a:off x="142875" y="0"/>
            <a:ext cx="8858250" cy="830997"/>
          </a:xfrm>
          <a:prstGeom prst="rect">
            <a:avLst/>
          </a:prstGeom>
          <a:noFill/>
          <a:ln w="9525">
            <a:noFill/>
            <a:miter lim="800000"/>
            <a:headEnd/>
            <a:tailEnd/>
          </a:ln>
        </p:spPr>
        <p:txBody>
          <a:bodyPr>
            <a:spAutoFit/>
          </a:bodyPr>
          <a:lstStyle/>
          <a:p>
            <a:pPr algn="ctr" eaLnBrk="0" hangingPunct="0"/>
            <a:r>
              <a:rPr lang="en-US" sz="2400" b="1" dirty="0" smtClean="0">
                <a:latin typeface="Times New Roman" pitchFamily="18" charset="0"/>
                <a:ea typeface="Calibri" pitchFamily="34" charset="0"/>
                <a:cs typeface="Times New Roman" pitchFamily="18" charset="0"/>
              </a:rPr>
              <a:t>Light dependence of photochemical </a:t>
            </a:r>
            <a:r>
              <a:rPr lang="ru-RU" sz="2400" b="1" dirty="0" smtClean="0">
                <a:latin typeface="Times New Roman" pitchFamily="18" charset="0"/>
                <a:ea typeface="Calibri" pitchFamily="34" charset="0"/>
                <a:cs typeface="Times New Roman" pitchFamily="18" charset="0"/>
              </a:rPr>
              <a:t>(</a:t>
            </a:r>
            <a:r>
              <a:rPr lang="en-US" sz="2400" b="1" dirty="0" err="1" smtClean="0">
                <a:latin typeface="Times New Roman" pitchFamily="18" charset="0"/>
                <a:ea typeface="Calibri" pitchFamily="34" charset="0"/>
                <a:cs typeface="Times New Roman" pitchFamily="18" charset="0"/>
              </a:rPr>
              <a:t>qP</a:t>
            </a:r>
            <a:r>
              <a:rPr lang="ru-RU" sz="2400" b="1" dirty="0" smtClean="0">
                <a:latin typeface="Times New Roman" pitchFamily="18" charset="0"/>
                <a:ea typeface="Calibri" pitchFamily="34" charset="0"/>
                <a:cs typeface="Times New Roman" pitchFamily="18" charset="0"/>
              </a:rPr>
              <a:t>) </a:t>
            </a:r>
            <a:r>
              <a:rPr lang="en-US" sz="2400" b="1" dirty="0" smtClean="0">
                <a:latin typeface="Times New Roman" pitchFamily="18" charset="0"/>
                <a:ea typeface="Calibri" pitchFamily="34" charset="0"/>
                <a:cs typeface="Times New Roman" pitchFamily="18" charset="0"/>
              </a:rPr>
              <a:t>and </a:t>
            </a:r>
            <a:r>
              <a:rPr lang="en-US" sz="2400" b="1" dirty="0" err="1" smtClean="0">
                <a:latin typeface="Times New Roman" pitchFamily="18" charset="0"/>
                <a:ea typeface="Calibri" pitchFamily="34" charset="0"/>
                <a:cs typeface="Times New Roman" pitchFamily="18" charset="0"/>
              </a:rPr>
              <a:t>nonphotochemical</a:t>
            </a:r>
            <a:r>
              <a:rPr lang="en-US" sz="2400" b="1" dirty="0" smtClean="0">
                <a:latin typeface="Times New Roman" pitchFamily="18" charset="0"/>
                <a:ea typeface="Calibri" pitchFamily="34" charset="0"/>
                <a:cs typeface="Times New Roman" pitchFamily="18" charset="0"/>
              </a:rPr>
              <a:t> quenching</a:t>
            </a:r>
            <a:r>
              <a:rPr lang="ru-RU" sz="2400" b="1" dirty="0" smtClean="0">
                <a:latin typeface="Times New Roman" pitchFamily="18" charset="0"/>
                <a:ea typeface="Calibri" pitchFamily="34" charset="0"/>
                <a:cs typeface="Times New Roman" pitchFamily="18" charset="0"/>
              </a:rPr>
              <a:t> (</a:t>
            </a:r>
            <a:r>
              <a:rPr lang="en-US" sz="2400" b="1" dirty="0" err="1" smtClean="0">
                <a:latin typeface="Times New Roman" pitchFamily="18" charset="0"/>
                <a:ea typeface="Calibri" pitchFamily="34" charset="0"/>
                <a:cs typeface="Times New Roman" pitchFamily="18" charset="0"/>
              </a:rPr>
              <a:t>qN</a:t>
            </a:r>
            <a:r>
              <a:rPr lang="ru-RU" sz="2400" b="1" dirty="0" smtClean="0">
                <a:latin typeface="Times New Roman" pitchFamily="18" charset="0"/>
                <a:ea typeface="Calibri" pitchFamily="34" charset="0"/>
                <a:cs typeface="Times New Roman" pitchFamily="18" charset="0"/>
              </a:rPr>
              <a:t>)</a:t>
            </a:r>
            <a:r>
              <a:rPr lang="en-US" sz="2400" b="1" dirty="0" smtClean="0">
                <a:latin typeface="Times New Roman" pitchFamily="18" charset="0"/>
                <a:ea typeface="Calibri" pitchFamily="34" charset="0"/>
                <a:cs typeface="Times New Roman" pitchFamily="18" charset="0"/>
              </a:rPr>
              <a:t> in </a:t>
            </a:r>
            <a:r>
              <a:rPr lang="ru-RU" sz="2400" b="1" i="1" dirty="0" smtClean="0">
                <a:latin typeface="Times New Roman" pitchFamily="18" charset="0"/>
                <a:ea typeface="Calibri" pitchFamily="34" charset="0"/>
                <a:cs typeface="Times New Roman" pitchFamily="18" charset="0"/>
              </a:rPr>
              <a:t>L</a:t>
            </a:r>
            <a:r>
              <a:rPr lang="en-US" sz="2400" b="1" i="1" dirty="0" err="1" smtClean="0">
                <a:latin typeface="Times New Roman" pitchFamily="18" charset="0"/>
                <a:ea typeface="Calibri" pitchFamily="34" charset="0"/>
                <a:cs typeface="Times New Roman" pitchFamily="18" charset="0"/>
              </a:rPr>
              <a:t>obaria</a:t>
            </a:r>
            <a:r>
              <a:rPr lang="en-US" sz="2400" b="1" i="1" dirty="0" smtClean="0">
                <a:latin typeface="Times New Roman" pitchFamily="18" charset="0"/>
                <a:ea typeface="Calibri" pitchFamily="34" charset="0"/>
                <a:cs typeface="Times New Roman" pitchFamily="18" charset="0"/>
              </a:rPr>
              <a:t> </a:t>
            </a:r>
            <a:r>
              <a:rPr lang="ru-RU" sz="2400" b="1" i="1" dirty="0" err="1" smtClean="0">
                <a:latin typeface="Times New Roman" pitchFamily="18" charset="0"/>
                <a:ea typeface="Calibri" pitchFamily="34" charset="0"/>
                <a:cs typeface="Times New Roman" pitchFamily="18" charset="0"/>
              </a:rPr>
              <a:t>pulmonaria</a:t>
            </a:r>
            <a:r>
              <a:rPr lang="en-US" sz="2400" b="1" i="1" dirty="0" smtClean="0">
                <a:latin typeface="Times New Roman" pitchFamily="18" charset="0"/>
                <a:ea typeface="Calibri" pitchFamily="34" charset="0"/>
                <a:cs typeface="Times New Roman" pitchFamily="18" charset="0"/>
              </a:rPr>
              <a:t> </a:t>
            </a:r>
            <a:r>
              <a:rPr lang="en-US" sz="2400" b="1" dirty="0" err="1" smtClean="0">
                <a:latin typeface="Times New Roman" pitchFamily="18" charset="0"/>
                <a:ea typeface="Calibri" pitchFamily="34" charset="0"/>
                <a:cs typeface="Times New Roman" pitchFamily="18" charset="0"/>
              </a:rPr>
              <a:t>thalli</a:t>
            </a:r>
            <a:endParaRPr lang="ru-RU" sz="2400" b="1" dirty="0">
              <a:latin typeface="Calibri" pitchFamily="34" charset="0"/>
              <a:ea typeface="Calibri" pitchFamily="34" charset="0"/>
              <a:cs typeface="Times New Roman" pitchFamily="18" charset="0"/>
            </a:endParaRPr>
          </a:p>
        </p:txBody>
      </p:sp>
      <p:sp>
        <p:nvSpPr>
          <p:cNvPr id="37892" name="TextBox 5"/>
          <p:cNvSpPr txBox="1">
            <a:spLocks noChangeArrowheads="1"/>
          </p:cNvSpPr>
          <p:nvPr/>
        </p:nvSpPr>
        <p:spPr bwMode="auto">
          <a:xfrm rot="-5400000">
            <a:off x="901237" y="2986236"/>
            <a:ext cx="1802738" cy="461665"/>
          </a:xfrm>
          <a:prstGeom prst="rect">
            <a:avLst/>
          </a:prstGeom>
          <a:noFill/>
          <a:ln w="9525">
            <a:noFill/>
            <a:miter lim="800000"/>
            <a:headEnd/>
            <a:tailEnd/>
          </a:ln>
        </p:spPr>
        <p:txBody>
          <a:bodyPr wrap="none">
            <a:spAutoFit/>
          </a:bodyPr>
          <a:lstStyle/>
          <a:p>
            <a:pPr algn="ctr"/>
            <a:r>
              <a:rPr lang="en-US" sz="2400" b="1" dirty="0" err="1" smtClean="0">
                <a:latin typeface="Times New Roman" pitchFamily="18" charset="0"/>
                <a:cs typeface="Times New Roman" pitchFamily="18" charset="0"/>
              </a:rPr>
              <a:t>qP</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and</a:t>
            </a:r>
            <a:r>
              <a:rPr lang="ru-RU"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qN</a:t>
            </a:r>
            <a:r>
              <a:rPr lang="ru-RU" sz="2400" b="1" dirty="0" smtClean="0">
                <a:latin typeface="Times New Roman" pitchFamily="18" charset="0"/>
                <a:cs typeface="Times New Roman" pitchFamily="18" charset="0"/>
              </a:rPr>
              <a:t> </a:t>
            </a:r>
            <a:endParaRPr lang="ru-RU" sz="2400" b="1" dirty="0">
              <a:latin typeface="Times New Roman" pitchFamily="18" charset="0"/>
              <a:cs typeface="Times New Roman" pitchFamily="18" charset="0"/>
            </a:endParaRPr>
          </a:p>
        </p:txBody>
      </p:sp>
      <p:sp>
        <p:nvSpPr>
          <p:cNvPr id="37893" name="TextBox 4"/>
          <p:cNvSpPr txBox="1">
            <a:spLocks noChangeArrowheads="1"/>
          </p:cNvSpPr>
          <p:nvPr/>
        </p:nvSpPr>
        <p:spPr bwMode="auto">
          <a:xfrm>
            <a:off x="4716016" y="6237312"/>
            <a:ext cx="3312368" cy="461665"/>
          </a:xfrm>
          <a:prstGeom prst="rect">
            <a:avLst/>
          </a:prstGeom>
          <a:noFill/>
          <a:ln w="9525">
            <a:noFill/>
            <a:miter lim="800000"/>
            <a:headEnd/>
            <a:tailEnd/>
          </a:ln>
        </p:spPr>
        <p:txBody>
          <a:bodyPr wrap="square">
            <a:spAutoFit/>
          </a:bodyPr>
          <a:lstStyle/>
          <a:p>
            <a:pPr algn="ctr">
              <a:defRPr sz="2000" b="1" i="0" u="none" strike="noStrike" kern="1200" baseline="0">
                <a:solidFill>
                  <a:prstClr val="black"/>
                </a:solidFill>
                <a:latin typeface="Times New Roman" pitchFamily="18" charset="0"/>
                <a:ea typeface="+mn-ea"/>
                <a:cs typeface="Times New Roman" pitchFamily="18" charset="0"/>
              </a:defRPr>
            </a:pPr>
            <a:r>
              <a:rPr lang="en-US" sz="2400" dirty="0" smtClean="0"/>
              <a:t>PAR,</a:t>
            </a:r>
            <a:r>
              <a:rPr lang="ru-RU" sz="2400" b="1" dirty="0" smtClean="0"/>
              <a:t> µ</a:t>
            </a:r>
            <a:r>
              <a:rPr lang="en-US" sz="2400" b="1" dirty="0" smtClean="0"/>
              <a:t>mol </a:t>
            </a:r>
            <a:r>
              <a:rPr lang="ru-RU" sz="2400" b="1" dirty="0" smtClean="0"/>
              <a:t>/</a:t>
            </a:r>
            <a:r>
              <a:rPr lang="en-US" sz="2400" b="1" dirty="0" smtClean="0"/>
              <a:t>m</a:t>
            </a:r>
            <a:r>
              <a:rPr lang="ru-RU" sz="2400" b="1" baseline="30000" dirty="0" smtClean="0"/>
              <a:t>2</a:t>
            </a:r>
            <a:r>
              <a:rPr lang="en-US" sz="2400" b="1" dirty="0" smtClean="0"/>
              <a:t>s</a:t>
            </a:r>
            <a:r>
              <a:rPr lang="ru-RU" sz="2400" b="1" dirty="0" smtClean="0"/>
              <a:t> </a:t>
            </a:r>
            <a:r>
              <a:rPr lang="en-US" sz="2400" dirty="0" smtClean="0"/>
              <a:t> </a:t>
            </a:r>
            <a:endParaRPr lang="ru-RU" sz="2400" dirty="0"/>
          </a:p>
        </p:txBody>
      </p:sp>
      <p:sp>
        <p:nvSpPr>
          <p:cNvPr id="37894" name="TextBox 4"/>
          <p:cNvSpPr txBox="1">
            <a:spLocks noChangeArrowheads="1"/>
          </p:cNvSpPr>
          <p:nvPr/>
        </p:nvSpPr>
        <p:spPr bwMode="auto">
          <a:xfrm>
            <a:off x="6540887" y="4214813"/>
            <a:ext cx="543739" cy="461665"/>
          </a:xfrm>
          <a:prstGeom prst="rect">
            <a:avLst/>
          </a:prstGeom>
          <a:noFill/>
          <a:ln w="9525">
            <a:noFill/>
            <a:miter lim="800000"/>
            <a:headEnd/>
            <a:tailEnd/>
          </a:ln>
        </p:spPr>
        <p:txBody>
          <a:bodyPr wrap="none">
            <a:spAutoFit/>
          </a:bodyPr>
          <a:lstStyle/>
          <a:p>
            <a:pPr algn="ctr"/>
            <a:r>
              <a:rPr lang="en-US" sz="2400" b="1" dirty="0" err="1" smtClean="0">
                <a:latin typeface="Times New Roman" pitchFamily="18" charset="0"/>
                <a:cs typeface="Times New Roman" pitchFamily="18" charset="0"/>
              </a:rPr>
              <a:t>qP</a:t>
            </a:r>
            <a:endParaRPr lang="ru-RU" sz="2400" b="1" dirty="0">
              <a:latin typeface="Times New Roman" pitchFamily="18" charset="0"/>
              <a:cs typeface="Times New Roman" pitchFamily="18" charset="0"/>
            </a:endParaRPr>
          </a:p>
        </p:txBody>
      </p:sp>
      <p:sp>
        <p:nvSpPr>
          <p:cNvPr id="37895" name="TextBox 4"/>
          <p:cNvSpPr txBox="1">
            <a:spLocks noChangeArrowheads="1"/>
          </p:cNvSpPr>
          <p:nvPr/>
        </p:nvSpPr>
        <p:spPr bwMode="auto">
          <a:xfrm>
            <a:off x="6523255" y="1714500"/>
            <a:ext cx="579005" cy="461665"/>
          </a:xfrm>
          <a:prstGeom prst="rect">
            <a:avLst/>
          </a:prstGeom>
          <a:noFill/>
          <a:ln w="9525">
            <a:noFill/>
            <a:miter lim="800000"/>
            <a:headEnd/>
            <a:tailEnd/>
          </a:ln>
        </p:spPr>
        <p:txBody>
          <a:bodyPr wrap="none">
            <a:spAutoFit/>
          </a:bodyPr>
          <a:lstStyle/>
          <a:p>
            <a:pPr algn="ctr"/>
            <a:r>
              <a:rPr lang="en-US" sz="2400" b="1" dirty="0" err="1" smtClean="0">
                <a:latin typeface="Times New Roman" pitchFamily="18" charset="0"/>
                <a:cs typeface="Times New Roman" pitchFamily="18" charset="0"/>
              </a:rPr>
              <a:t>qN</a:t>
            </a:r>
            <a:endParaRPr lang="ru-RU" sz="2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683569" y="1340768"/>
            <a:ext cx="3744415" cy="4536504"/>
          </a:xfrm>
          <a:prstGeom prst="rect">
            <a:avLst/>
          </a:prstGeom>
          <a:noFill/>
          <a:ln w="50800" algn="ctr">
            <a:solidFill>
              <a:schemeClr val="accent1"/>
            </a:solidFill>
            <a:miter lim="800000"/>
            <a:headEnd/>
            <a:tailEnd/>
          </a:ln>
        </p:spPr>
      </p:pic>
      <p:graphicFrame>
        <p:nvGraphicFramePr>
          <p:cNvPr id="3" name="Диаграмма 2"/>
          <p:cNvGraphicFramePr/>
          <p:nvPr/>
        </p:nvGraphicFramePr>
        <p:xfrm>
          <a:off x="4788024" y="980728"/>
          <a:ext cx="4074771" cy="5544616"/>
        </p:xfrm>
        <a:graphic>
          <a:graphicData uri="http://schemas.openxmlformats.org/drawingml/2006/chart">
            <c:chart xmlns:c="http://schemas.openxmlformats.org/drawingml/2006/chart" xmlns:r="http://schemas.openxmlformats.org/officeDocument/2006/relationships" r:id="rId3"/>
          </a:graphicData>
        </a:graphic>
      </p:graphicFrame>
      <p:sp>
        <p:nvSpPr>
          <p:cNvPr id="4" name="Прямоугольник 3"/>
          <p:cNvSpPr/>
          <p:nvPr/>
        </p:nvSpPr>
        <p:spPr>
          <a:xfrm>
            <a:off x="611560" y="188640"/>
            <a:ext cx="8064896" cy="707886"/>
          </a:xfrm>
          <a:prstGeom prst="rect">
            <a:avLst/>
          </a:prstGeom>
        </p:spPr>
        <p:txBody>
          <a:bodyPr wrap="square">
            <a:spAutoFit/>
          </a:bodyPr>
          <a:lstStyle/>
          <a:p>
            <a:pPr algn="ctr"/>
            <a:r>
              <a:rPr lang="en-US" sz="2000" b="1" dirty="0" smtClean="0">
                <a:latin typeface="Times New Roman" pitchFamily="18" charset="0"/>
                <a:cs typeface="Times New Roman" pitchFamily="18" charset="0"/>
              </a:rPr>
              <a:t>Conversion state of </a:t>
            </a:r>
            <a:r>
              <a:rPr lang="en-US" sz="2000" b="1" dirty="0" err="1" smtClean="0">
                <a:latin typeface="Times New Roman" pitchFamily="18" charset="0"/>
                <a:cs typeface="Times New Roman" pitchFamily="18" charset="0"/>
              </a:rPr>
              <a:t>xanthophyll</a:t>
            </a:r>
            <a:r>
              <a:rPr lang="en-US" sz="2000" b="1" dirty="0" smtClean="0">
                <a:latin typeface="Times New Roman" pitchFamily="18" charset="0"/>
                <a:cs typeface="Times New Roman" pitchFamily="18" charset="0"/>
              </a:rPr>
              <a:t> cycle pigments (DEPS,%)</a:t>
            </a:r>
          </a:p>
          <a:p>
            <a:pPr algn="ctr"/>
            <a:r>
              <a:rPr lang="en-US" sz="2000" b="1" dirty="0" smtClean="0">
                <a:latin typeface="Times New Roman" pitchFamily="18" charset="0"/>
                <a:cs typeface="Times New Roman" pitchFamily="18" charset="0"/>
              </a:rPr>
              <a:t> in </a:t>
            </a:r>
            <a:r>
              <a:rPr lang="ru-RU" sz="2000" b="1" i="1" dirty="0" smtClean="0">
                <a:latin typeface="Times New Roman" pitchFamily="18" charset="0"/>
                <a:ea typeface="Calibri" pitchFamily="34" charset="0"/>
                <a:cs typeface="Times New Roman" pitchFamily="18" charset="0"/>
              </a:rPr>
              <a:t> </a:t>
            </a:r>
            <a:r>
              <a:rPr lang="ru-RU" sz="2000" b="1" i="1" dirty="0" err="1" smtClean="0">
                <a:latin typeface="Times New Roman" pitchFamily="18" charset="0"/>
                <a:ea typeface="Calibri" pitchFamily="34" charset="0"/>
                <a:cs typeface="Times New Roman" pitchFamily="18" charset="0"/>
              </a:rPr>
              <a:t>Lobaria</a:t>
            </a:r>
            <a:r>
              <a:rPr lang="en-US" sz="2000" b="1" i="1" dirty="0" smtClean="0">
                <a:latin typeface="Times New Roman" pitchFamily="18" charset="0"/>
                <a:ea typeface="Calibri" pitchFamily="34" charset="0"/>
                <a:cs typeface="Times New Roman" pitchFamily="18" charset="0"/>
              </a:rPr>
              <a:t> </a:t>
            </a:r>
            <a:r>
              <a:rPr lang="ru-RU" sz="2000" b="1" i="1" dirty="0" err="1" smtClean="0">
                <a:latin typeface="Times New Roman" pitchFamily="18" charset="0"/>
                <a:ea typeface="Calibri" pitchFamily="34" charset="0"/>
                <a:cs typeface="Times New Roman" pitchFamily="18" charset="0"/>
              </a:rPr>
              <a:t>pulmonaria</a:t>
            </a:r>
            <a:r>
              <a:rPr lang="en-US" sz="2000" b="1" i="1" dirty="0" smtClean="0">
                <a:latin typeface="Times New Roman" pitchFamily="18" charset="0"/>
                <a:ea typeface="Calibri" pitchFamily="34" charset="0"/>
                <a:cs typeface="Times New Roman" pitchFamily="18" charset="0"/>
              </a:rPr>
              <a:t> </a:t>
            </a:r>
            <a:r>
              <a:rPr lang="en-US" sz="2000" b="1" dirty="0" err="1" smtClean="0">
                <a:latin typeface="Times New Roman" pitchFamily="18" charset="0"/>
                <a:ea typeface="Calibri" pitchFamily="34" charset="0"/>
                <a:cs typeface="Times New Roman" pitchFamily="18" charset="0"/>
              </a:rPr>
              <a:t>thalli</a:t>
            </a:r>
            <a:endParaRPr lang="ru-RU" sz="2000" b="1" dirty="0">
              <a:solidFill>
                <a:schemeClr val="bg2">
                  <a:lumMod val="2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936104"/>
          </a:xfrm>
        </p:spPr>
        <p:txBody>
          <a:bodyPr/>
          <a:lstStyle/>
          <a:p>
            <a:pPr algn="ctr"/>
            <a:r>
              <a:rPr lang="en-US" sz="2000" b="1" dirty="0" smtClean="0">
                <a:solidFill>
                  <a:schemeClr val="tx2">
                    <a:lumMod val="50000"/>
                  </a:schemeClr>
                </a:solidFill>
                <a:latin typeface="Times New Roman" pitchFamily="18" charset="0"/>
                <a:cs typeface="Times New Roman" pitchFamily="18" charset="0"/>
              </a:rPr>
              <a:t>Response of net –photosynthesis and dark respiration rate of </a:t>
            </a:r>
            <a:r>
              <a:rPr lang="en-US" sz="2000" b="1" i="1" dirty="0" err="1" smtClean="0">
                <a:solidFill>
                  <a:schemeClr val="tx2">
                    <a:lumMod val="50000"/>
                  </a:schemeClr>
                </a:solidFill>
                <a:latin typeface="Times New Roman" pitchFamily="18" charset="0"/>
                <a:cs typeface="Times New Roman" pitchFamily="18" charset="0"/>
              </a:rPr>
              <a:t>Peltigera</a:t>
            </a:r>
            <a:r>
              <a:rPr lang="en-US" sz="2000" b="1" i="1" dirty="0" smtClean="0">
                <a:solidFill>
                  <a:schemeClr val="tx2">
                    <a:lumMod val="50000"/>
                  </a:schemeClr>
                </a:solidFill>
                <a:latin typeface="Times New Roman" pitchFamily="18" charset="0"/>
                <a:cs typeface="Times New Roman" pitchFamily="18" charset="0"/>
              </a:rPr>
              <a:t> </a:t>
            </a:r>
            <a:r>
              <a:rPr lang="en-US" sz="2000" b="1" i="1" dirty="0" err="1" smtClean="0">
                <a:solidFill>
                  <a:schemeClr val="tx2">
                    <a:lumMod val="50000"/>
                  </a:schemeClr>
                </a:solidFill>
                <a:latin typeface="Times New Roman" pitchFamily="18" charset="0"/>
                <a:cs typeface="Times New Roman" pitchFamily="18" charset="0"/>
              </a:rPr>
              <a:t>aphthosa</a:t>
            </a:r>
            <a:r>
              <a:rPr lang="en-US" sz="2000" b="1" dirty="0" smtClean="0">
                <a:solidFill>
                  <a:schemeClr val="tx2">
                    <a:lumMod val="50000"/>
                  </a:schemeClr>
                </a:solidFill>
                <a:latin typeface="Times New Roman" pitchFamily="18" charset="0"/>
                <a:cs typeface="Times New Roman" pitchFamily="18" charset="0"/>
              </a:rPr>
              <a:t>, </a:t>
            </a:r>
            <a:r>
              <a:rPr lang="en-US" sz="2000" b="1" i="1" dirty="0" smtClean="0">
                <a:solidFill>
                  <a:schemeClr val="tx2">
                    <a:lumMod val="50000"/>
                  </a:schemeClr>
                </a:solidFill>
                <a:latin typeface="Times New Roman" pitchFamily="18" charset="0"/>
                <a:cs typeface="Times New Roman" pitchFamily="18" charset="0"/>
              </a:rPr>
              <a:t>P. </a:t>
            </a:r>
            <a:r>
              <a:rPr lang="en-US" sz="2000" b="1" i="1" dirty="0" err="1" smtClean="0">
                <a:solidFill>
                  <a:schemeClr val="tx2">
                    <a:lumMod val="50000"/>
                  </a:schemeClr>
                </a:solidFill>
                <a:latin typeface="Times New Roman" pitchFamily="18" charset="0"/>
                <a:cs typeface="Times New Roman" pitchFamily="18" charset="0"/>
              </a:rPr>
              <a:t>rufescens</a:t>
            </a:r>
            <a:r>
              <a:rPr lang="en-US" sz="2000" b="1" i="1" dirty="0" smtClean="0">
                <a:solidFill>
                  <a:schemeClr val="tx2">
                    <a:lumMod val="50000"/>
                  </a:schemeClr>
                </a:solidFill>
                <a:latin typeface="Times New Roman" pitchFamily="18" charset="0"/>
                <a:cs typeface="Times New Roman" pitchFamily="18" charset="0"/>
              </a:rPr>
              <a:t> </a:t>
            </a:r>
            <a:r>
              <a:rPr lang="en-US" sz="2000" b="1" dirty="0" smtClean="0">
                <a:solidFill>
                  <a:schemeClr val="tx2">
                    <a:lumMod val="50000"/>
                  </a:schemeClr>
                </a:solidFill>
                <a:latin typeface="Times New Roman" pitchFamily="18" charset="0"/>
                <a:cs typeface="Times New Roman" pitchFamily="18" charset="0"/>
              </a:rPr>
              <a:t>and </a:t>
            </a:r>
            <a:r>
              <a:rPr lang="en-US" sz="2000" b="1" i="1" dirty="0" err="1" smtClean="0">
                <a:solidFill>
                  <a:schemeClr val="tx2">
                    <a:lumMod val="50000"/>
                  </a:schemeClr>
                </a:solidFill>
                <a:latin typeface="Times New Roman" pitchFamily="18" charset="0"/>
                <a:cs typeface="Times New Roman" pitchFamily="18" charset="0"/>
              </a:rPr>
              <a:t>Cladonia</a:t>
            </a:r>
            <a:r>
              <a:rPr lang="en-US" sz="2000" b="1" i="1" dirty="0" smtClean="0">
                <a:solidFill>
                  <a:schemeClr val="tx2">
                    <a:lumMod val="50000"/>
                  </a:schemeClr>
                </a:solidFill>
                <a:latin typeface="Times New Roman" pitchFamily="18" charset="0"/>
                <a:cs typeface="Times New Roman" pitchFamily="18" charset="0"/>
              </a:rPr>
              <a:t> </a:t>
            </a:r>
            <a:r>
              <a:rPr lang="en-US" sz="2000" b="1" i="1" dirty="0" err="1" smtClean="0">
                <a:solidFill>
                  <a:schemeClr val="tx2">
                    <a:lumMod val="50000"/>
                  </a:schemeClr>
                </a:solidFill>
                <a:latin typeface="Times New Roman" pitchFamily="18" charset="0"/>
                <a:cs typeface="Times New Roman" pitchFamily="18" charset="0"/>
              </a:rPr>
              <a:t>stellaris</a:t>
            </a:r>
            <a:r>
              <a:rPr lang="en-US" sz="2000" b="1" i="1" dirty="0" smtClean="0">
                <a:solidFill>
                  <a:schemeClr val="tx2">
                    <a:lumMod val="50000"/>
                  </a:schemeClr>
                </a:solidFill>
                <a:latin typeface="Times New Roman" pitchFamily="18" charset="0"/>
                <a:cs typeface="Times New Roman" pitchFamily="18" charset="0"/>
              </a:rPr>
              <a:t>  </a:t>
            </a:r>
            <a:r>
              <a:rPr lang="en-US" sz="2000" b="1" dirty="0" smtClean="0">
                <a:solidFill>
                  <a:schemeClr val="tx2">
                    <a:lumMod val="50000"/>
                  </a:schemeClr>
                </a:solidFill>
                <a:latin typeface="Times New Roman" pitchFamily="18" charset="0"/>
                <a:cs typeface="Times New Roman" pitchFamily="18" charset="0"/>
              </a:rPr>
              <a:t>to the relative water content</a:t>
            </a:r>
            <a:br>
              <a:rPr lang="en-US" sz="2000" b="1" dirty="0" smtClean="0">
                <a:solidFill>
                  <a:schemeClr val="tx2">
                    <a:lumMod val="50000"/>
                  </a:schemeClr>
                </a:solidFill>
                <a:latin typeface="Times New Roman" pitchFamily="18" charset="0"/>
                <a:cs typeface="Times New Roman" pitchFamily="18" charset="0"/>
              </a:rPr>
            </a:br>
            <a:r>
              <a:rPr lang="en-US" sz="2000" b="1" i="1" dirty="0" smtClean="0">
                <a:solidFill>
                  <a:schemeClr val="tx2">
                    <a:lumMod val="50000"/>
                  </a:schemeClr>
                </a:solidFill>
                <a:latin typeface="Times New Roman" pitchFamily="18" charset="0"/>
                <a:cs typeface="Times New Roman" pitchFamily="18" charset="0"/>
              </a:rPr>
              <a:t>(</a:t>
            </a:r>
            <a:r>
              <a:rPr lang="en-US" sz="1600" b="1" i="1" dirty="0" smtClean="0">
                <a:solidFill>
                  <a:schemeClr val="tx2">
                    <a:lumMod val="50000"/>
                  </a:schemeClr>
                </a:solidFill>
                <a:latin typeface="Times New Roman" pitchFamily="18" charset="0"/>
                <a:cs typeface="Times New Roman" pitchFamily="18" charset="0"/>
              </a:rPr>
              <a:t>data were generated under laboratory conditions)</a:t>
            </a:r>
            <a:endParaRPr lang="ru-RU" sz="2000" b="1" i="1" dirty="0">
              <a:solidFill>
                <a:schemeClr val="tx2">
                  <a:lumMod val="50000"/>
                </a:schemeClr>
              </a:solidFill>
              <a:latin typeface="Times New Roman" pitchFamily="18" charset="0"/>
              <a:cs typeface="Times New Roman" pitchFamily="18" charset="0"/>
            </a:endParaRPr>
          </a:p>
        </p:txBody>
      </p:sp>
      <p:sp>
        <p:nvSpPr>
          <p:cNvPr id="324" name="Rectangle 102"/>
          <p:cNvSpPr>
            <a:spLocks noChangeArrowheads="1"/>
          </p:cNvSpPr>
          <p:nvPr/>
        </p:nvSpPr>
        <p:spPr bwMode="auto">
          <a:xfrm>
            <a:off x="1579388" y="1550988"/>
            <a:ext cx="1232710" cy="184666"/>
          </a:xfrm>
          <a:prstGeom prst="rect">
            <a:avLst/>
          </a:prstGeom>
          <a:noFill/>
          <a:ln w="9525">
            <a:noFill/>
            <a:miter lim="800000"/>
            <a:headEnd/>
            <a:tailEnd/>
          </a:ln>
        </p:spPr>
        <p:txBody>
          <a:bodyPr wrap="none" lIns="0" tIns="0" rIns="0" bIns="0">
            <a:spAutoFit/>
          </a:bodyPr>
          <a:lstStyle/>
          <a:p>
            <a:r>
              <a:rPr lang="ru-RU" sz="1200" b="1" i="1" dirty="0" err="1">
                <a:solidFill>
                  <a:schemeClr val="bg2">
                    <a:lumMod val="10000"/>
                  </a:schemeClr>
                </a:solidFill>
                <a:latin typeface="Times New Roman" pitchFamily="18" charset="0"/>
              </a:rPr>
              <a:t>Peltigera</a:t>
            </a:r>
            <a:r>
              <a:rPr lang="ru-RU" sz="1200" b="1" i="1" dirty="0">
                <a:solidFill>
                  <a:schemeClr val="bg2">
                    <a:lumMod val="10000"/>
                  </a:schemeClr>
                </a:solidFill>
                <a:latin typeface="Times New Roman" pitchFamily="18" charset="0"/>
              </a:rPr>
              <a:t>  </a:t>
            </a:r>
            <a:r>
              <a:rPr lang="ru-RU" sz="1200" b="1" i="1" dirty="0" err="1">
                <a:solidFill>
                  <a:schemeClr val="bg2">
                    <a:lumMod val="10000"/>
                  </a:schemeClr>
                </a:solidFill>
                <a:latin typeface="Times New Roman" pitchFamily="18" charset="0"/>
              </a:rPr>
              <a:t>aphthosa</a:t>
            </a:r>
            <a:endParaRPr lang="ru-RU" i="1" dirty="0">
              <a:solidFill>
                <a:schemeClr val="bg2">
                  <a:lumMod val="10000"/>
                </a:schemeClr>
              </a:solidFill>
              <a:latin typeface="Times New Roman" pitchFamily="18" charset="0"/>
            </a:endParaRPr>
          </a:p>
        </p:txBody>
      </p:sp>
      <p:sp>
        <p:nvSpPr>
          <p:cNvPr id="325" name="Line 9"/>
          <p:cNvSpPr>
            <a:spLocks noChangeShapeType="1"/>
          </p:cNvSpPr>
          <p:nvPr/>
        </p:nvSpPr>
        <p:spPr bwMode="auto">
          <a:xfrm>
            <a:off x="1239663" y="1779588"/>
            <a:ext cx="0" cy="1906587"/>
          </a:xfrm>
          <a:prstGeom prst="line">
            <a:avLst/>
          </a:prstGeom>
          <a:noFill/>
          <a:ln w="28575">
            <a:solidFill>
              <a:srgbClr val="000000"/>
            </a:solidFill>
            <a:round/>
            <a:headEnd/>
            <a:tailEnd/>
          </a:ln>
        </p:spPr>
        <p:txBody>
          <a:bodyPr/>
          <a:lstStyle/>
          <a:p>
            <a:endParaRPr lang="ru-RU"/>
          </a:p>
        </p:txBody>
      </p:sp>
      <p:sp>
        <p:nvSpPr>
          <p:cNvPr id="326" name="Line 10"/>
          <p:cNvSpPr>
            <a:spLocks noChangeShapeType="1"/>
          </p:cNvSpPr>
          <p:nvPr/>
        </p:nvSpPr>
        <p:spPr bwMode="auto">
          <a:xfrm>
            <a:off x="1193626" y="3686175"/>
            <a:ext cx="42862" cy="0"/>
          </a:xfrm>
          <a:prstGeom prst="line">
            <a:avLst/>
          </a:prstGeom>
          <a:noFill/>
          <a:ln w="28575">
            <a:solidFill>
              <a:srgbClr val="000000"/>
            </a:solidFill>
            <a:round/>
            <a:headEnd/>
            <a:tailEnd/>
          </a:ln>
        </p:spPr>
        <p:txBody>
          <a:bodyPr/>
          <a:lstStyle/>
          <a:p>
            <a:endParaRPr lang="ru-RU"/>
          </a:p>
        </p:txBody>
      </p:sp>
      <p:sp>
        <p:nvSpPr>
          <p:cNvPr id="327" name="Line 11"/>
          <p:cNvSpPr>
            <a:spLocks noChangeShapeType="1"/>
          </p:cNvSpPr>
          <p:nvPr/>
        </p:nvSpPr>
        <p:spPr bwMode="auto">
          <a:xfrm>
            <a:off x="1193626" y="3213100"/>
            <a:ext cx="42862" cy="0"/>
          </a:xfrm>
          <a:prstGeom prst="line">
            <a:avLst/>
          </a:prstGeom>
          <a:noFill/>
          <a:ln w="28575">
            <a:solidFill>
              <a:srgbClr val="000000"/>
            </a:solidFill>
            <a:round/>
            <a:headEnd/>
            <a:tailEnd/>
          </a:ln>
        </p:spPr>
        <p:txBody>
          <a:bodyPr/>
          <a:lstStyle/>
          <a:p>
            <a:endParaRPr lang="ru-RU"/>
          </a:p>
        </p:txBody>
      </p:sp>
      <p:sp>
        <p:nvSpPr>
          <p:cNvPr id="328" name="Line 12"/>
          <p:cNvSpPr>
            <a:spLocks noChangeShapeType="1"/>
          </p:cNvSpPr>
          <p:nvPr/>
        </p:nvSpPr>
        <p:spPr bwMode="auto">
          <a:xfrm>
            <a:off x="1193626" y="2732088"/>
            <a:ext cx="42862" cy="0"/>
          </a:xfrm>
          <a:prstGeom prst="line">
            <a:avLst/>
          </a:prstGeom>
          <a:noFill/>
          <a:ln w="28575">
            <a:solidFill>
              <a:srgbClr val="000000"/>
            </a:solidFill>
            <a:round/>
            <a:headEnd/>
            <a:tailEnd/>
          </a:ln>
        </p:spPr>
        <p:txBody>
          <a:bodyPr/>
          <a:lstStyle/>
          <a:p>
            <a:endParaRPr lang="ru-RU"/>
          </a:p>
        </p:txBody>
      </p:sp>
      <p:sp>
        <p:nvSpPr>
          <p:cNvPr id="329" name="Line 13"/>
          <p:cNvSpPr>
            <a:spLocks noChangeShapeType="1"/>
          </p:cNvSpPr>
          <p:nvPr/>
        </p:nvSpPr>
        <p:spPr bwMode="auto">
          <a:xfrm>
            <a:off x="1193626" y="2260600"/>
            <a:ext cx="42862" cy="0"/>
          </a:xfrm>
          <a:prstGeom prst="line">
            <a:avLst/>
          </a:prstGeom>
          <a:noFill/>
          <a:ln w="28575">
            <a:solidFill>
              <a:srgbClr val="000000"/>
            </a:solidFill>
            <a:round/>
            <a:headEnd/>
            <a:tailEnd/>
          </a:ln>
        </p:spPr>
        <p:txBody>
          <a:bodyPr/>
          <a:lstStyle/>
          <a:p>
            <a:endParaRPr lang="ru-RU"/>
          </a:p>
        </p:txBody>
      </p:sp>
      <p:sp>
        <p:nvSpPr>
          <p:cNvPr id="330" name="Line 14"/>
          <p:cNvSpPr>
            <a:spLocks noChangeShapeType="1"/>
          </p:cNvSpPr>
          <p:nvPr/>
        </p:nvSpPr>
        <p:spPr bwMode="auto">
          <a:xfrm>
            <a:off x="1193626" y="1779588"/>
            <a:ext cx="42862" cy="0"/>
          </a:xfrm>
          <a:prstGeom prst="line">
            <a:avLst/>
          </a:prstGeom>
          <a:noFill/>
          <a:ln w="28575">
            <a:solidFill>
              <a:srgbClr val="000000"/>
            </a:solidFill>
            <a:round/>
            <a:headEnd/>
            <a:tailEnd/>
          </a:ln>
        </p:spPr>
        <p:txBody>
          <a:bodyPr/>
          <a:lstStyle/>
          <a:p>
            <a:endParaRPr lang="ru-RU"/>
          </a:p>
        </p:txBody>
      </p:sp>
      <p:sp>
        <p:nvSpPr>
          <p:cNvPr id="331" name="Line 15"/>
          <p:cNvSpPr>
            <a:spLocks noChangeShapeType="1"/>
          </p:cNvSpPr>
          <p:nvPr/>
        </p:nvSpPr>
        <p:spPr bwMode="auto">
          <a:xfrm>
            <a:off x="1223788" y="3213100"/>
            <a:ext cx="2062163" cy="0"/>
          </a:xfrm>
          <a:prstGeom prst="line">
            <a:avLst/>
          </a:prstGeom>
          <a:noFill/>
          <a:ln w="28575">
            <a:solidFill>
              <a:srgbClr val="000000"/>
            </a:solidFill>
            <a:round/>
            <a:headEnd/>
            <a:tailEnd/>
          </a:ln>
        </p:spPr>
        <p:txBody>
          <a:bodyPr/>
          <a:lstStyle/>
          <a:p>
            <a:endParaRPr lang="ru-RU"/>
          </a:p>
        </p:txBody>
      </p:sp>
      <p:sp>
        <p:nvSpPr>
          <p:cNvPr id="332" name="Line 17"/>
          <p:cNvSpPr>
            <a:spLocks noChangeShapeType="1"/>
          </p:cNvSpPr>
          <p:nvPr/>
        </p:nvSpPr>
        <p:spPr bwMode="auto">
          <a:xfrm flipV="1">
            <a:off x="1638126" y="3213100"/>
            <a:ext cx="0" cy="47625"/>
          </a:xfrm>
          <a:prstGeom prst="line">
            <a:avLst/>
          </a:prstGeom>
          <a:noFill/>
          <a:ln w="28575">
            <a:solidFill>
              <a:srgbClr val="000000"/>
            </a:solidFill>
            <a:round/>
            <a:headEnd/>
            <a:tailEnd/>
          </a:ln>
        </p:spPr>
        <p:txBody>
          <a:bodyPr/>
          <a:lstStyle/>
          <a:p>
            <a:endParaRPr lang="ru-RU"/>
          </a:p>
        </p:txBody>
      </p:sp>
      <p:sp>
        <p:nvSpPr>
          <p:cNvPr id="333" name="Line 18"/>
          <p:cNvSpPr>
            <a:spLocks noChangeShapeType="1"/>
          </p:cNvSpPr>
          <p:nvPr/>
        </p:nvSpPr>
        <p:spPr bwMode="auto">
          <a:xfrm flipV="1">
            <a:off x="2050876" y="3213100"/>
            <a:ext cx="0" cy="47625"/>
          </a:xfrm>
          <a:prstGeom prst="line">
            <a:avLst/>
          </a:prstGeom>
          <a:noFill/>
          <a:ln w="28575">
            <a:solidFill>
              <a:srgbClr val="000000"/>
            </a:solidFill>
            <a:round/>
            <a:headEnd/>
            <a:tailEnd/>
          </a:ln>
        </p:spPr>
        <p:txBody>
          <a:bodyPr/>
          <a:lstStyle/>
          <a:p>
            <a:endParaRPr lang="ru-RU"/>
          </a:p>
        </p:txBody>
      </p:sp>
      <p:sp>
        <p:nvSpPr>
          <p:cNvPr id="334" name="Line 19"/>
          <p:cNvSpPr>
            <a:spLocks noChangeShapeType="1"/>
          </p:cNvSpPr>
          <p:nvPr/>
        </p:nvSpPr>
        <p:spPr bwMode="auto">
          <a:xfrm flipV="1">
            <a:off x="2457276" y="3213100"/>
            <a:ext cx="0" cy="47625"/>
          </a:xfrm>
          <a:prstGeom prst="line">
            <a:avLst/>
          </a:prstGeom>
          <a:noFill/>
          <a:ln w="28575">
            <a:solidFill>
              <a:srgbClr val="000000"/>
            </a:solidFill>
            <a:round/>
            <a:headEnd/>
            <a:tailEnd/>
          </a:ln>
        </p:spPr>
        <p:txBody>
          <a:bodyPr/>
          <a:lstStyle/>
          <a:p>
            <a:endParaRPr lang="ru-RU"/>
          </a:p>
        </p:txBody>
      </p:sp>
      <p:sp>
        <p:nvSpPr>
          <p:cNvPr id="335" name="Line 20"/>
          <p:cNvSpPr>
            <a:spLocks noChangeShapeType="1"/>
          </p:cNvSpPr>
          <p:nvPr/>
        </p:nvSpPr>
        <p:spPr bwMode="auto">
          <a:xfrm flipV="1">
            <a:off x="2871613" y="3213100"/>
            <a:ext cx="0" cy="47625"/>
          </a:xfrm>
          <a:prstGeom prst="line">
            <a:avLst/>
          </a:prstGeom>
          <a:noFill/>
          <a:ln w="28575">
            <a:solidFill>
              <a:srgbClr val="000000"/>
            </a:solidFill>
            <a:round/>
            <a:headEnd/>
            <a:tailEnd/>
          </a:ln>
        </p:spPr>
        <p:txBody>
          <a:bodyPr/>
          <a:lstStyle/>
          <a:p>
            <a:endParaRPr lang="ru-RU"/>
          </a:p>
        </p:txBody>
      </p:sp>
      <p:sp>
        <p:nvSpPr>
          <p:cNvPr id="336" name="Line 21"/>
          <p:cNvSpPr>
            <a:spLocks noChangeShapeType="1"/>
          </p:cNvSpPr>
          <p:nvPr/>
        </p:nvSpPr>
        <p:spPr bwMode="auto">
          <a:xfrm flipV="1">
            <a:off x="3285951" y="3213100"/>
            <a:ext cx="0" cy="47625"/>
          </a:xfrm>
          <a:prstGeom prst="line">
            <a:avLst/>
          </a:prstGeom>
          <a:noFill/>
          <a:ln w="28575">
            <a:solidFill>
              <a:srgbClr val="000000"/>
            </a:solidFill>
            <a:round/>
            <a:headEnd/>
            <a:tailEnd/>
          </a:ln>
        </p:spPr>
        <p:txBody>
          <a:bodyPr/>
          <a:lstStyle/>
          <a:p>
            <a:endParaRPr lang="ru-RU"/>
          </a:p>
        </p:txBody>
      </p:sp>
      <p:sp>
        <p:nvSpPr>
          <p:cNvPr id="337" name="Line 22"/>
          <p:cNvSpPr>
            <a:spLocks noChangeShapeType="1"/>
          </p:cNvSpPr>
          <p:nvPr/>
        </p:nvSpPr>
        <p:spPr bwMode="auto">
          <a:xfrm flipV="1">
            <a:off x="3285951" y="3576638"/>
            <a:ext cx="0" cy="58737"/>
          </a:xfrm>
          <a:prstGeom prst="line">
            <a:avLst/>
          </a:prstGeom>
          <a:noFill/>
          <a:ln w="9525">
            <a:solidFill>
              <a:srgbClr val="000000"/>
            </a:solidFill>
            <a:round/>
            <a:headEnd/>
            <a:tailEnd/>
          </a:ln>
        </p:spPr>
        <p:txBody>
          <a:bodyPr/>
          <a:lstStyle/>
          <a:p>
            <a:endParaRPr lang="ru-RU"/>
          </a:p>
        </p:txBody>
      </p:sp>
      <p:sp>
        <p:nvSpPr>
          <p:cNvPr id="338" name="Line 23"/>
          <p:cNvSpPr>
            <a:spLocks noChangeShapeType="1"/>
          </p:cNvSpPr>
          <p:nvPr/>
        </p:nvSpPr>
        <p:spPr bwMode="auto">
          <a:xfrm>
            <a:off x="3262138" y="3576638"/>
            <a:ext cx="53975" cy="0"/>
          </a:xfrm>
          <a:prstGeom prst="line">
            <a:avLst/>
          </a:prstGeom>
          <a:noFill/>
          <a:ln w="9525">
            <a:solidFill>
              <a:srgbClr val="000000"/>
            </a:solidFill>
            <a:round/>
            <a:headEnd/>
            <a:tailEnd/>
          </a:ln>
        </p:spPr>
        <p:txBody>
          <a:bodyPr/>
          <a:lstStyle/>
          <a:p>
            <a:endParaRPr lang="ru-RU"/>
          </a:p>
        </p:txBody>
      </p:sp>
      <p:sp>
        <p:nvSpPr>
          <p:cNvPr id="339" name="Line 24"/>
          <p:cNvSpPr>
            <a:spLocks noChangeShapeType="1"/>
          </p:cNvSpPr>
          <p:nvPr/>
        </p:nvSpPr>
        <p:spPr bwMode="auto">
          <a:xfrm flipV="1">
            <a:off x="3009726" y="3482975"/>
            <a:ext cx="0" cy="68263"/>
          </a:xfrm>
          <a:prstGeom prst="line">
            <a:avLst/>
          </a:prstGeom>
          <a:noFill/>
          <a:ln w="9525">
            <a:solidFill>
              <a:srgbClr val="000000"/>
            </a:solidFill>
            <a:round/>
            <a:headEnd/>
            <a:tailEnd/>
          </a:ln>
        </p:spPr>
        <p:txBody>
          <a:bodyPr/>
          <a:lstStyle/>
          <a:p>
            <a:endParaRPr lang="ru-RU"/>
          </a:p>
        </p:txBody>
      </p:sp>
      <p:sp>
        <p:nvSpPr>
          <p:cNvPr id="340" name="Line 25"/>
          <p:cNvSpPr>
            <a:spLocks noChangeShapeType="1"/>
          </p:cNvSpPr>
          <p:nvPr/>
        </p:nvSpPr>
        <p:spPr bwMode="auto">
          <a:xfrm>
            <a:off x="2985913" y="3482975"/>
            <a:ext cx="53975" cy="0"/>
          </a:xfrm>
          <a:prstGeom prst="line">
            <a:avLst/>
          </a:prstGeom>
          <a:noFill/>
          <a:ln w="9525">
            <a:solidFill>
              <a:srgbClr val="000000"/>
            </a:solidFill>
            <a:round/>
            <a:headEnd/>
            <a:tailEnd/>
          </a:ln>
        </p:spPr>
        <p:txBody>
          <a:bodyPr/>
          <a:lstStyle/>
          <a:p>
            <a:endParaRPr lang="ru-RU"/>
          </a:p>
        </p:txBody>
      </p:sp>
      <p:sp>
        <p:nvSpPr>
          <p:cNvPr id="341" name="Line 26"/>
          <p:cNvSpPr>
            <a:spLocks noChangeShapeType="1"/>
          </p:cNvSpPr>
          <p:nvPr/>
        </p:nvSpPr>
        <p:spPr bwMode="auto">
          <a:xfrm flipV="1">
            <a:off x="2695401" y="3424238"/>
            <a:ext cx="0" cy="58737"/>
          </a:xfrm>
          <a:prstGeom prst="line">
            <a:avLst/>
          </a:prstGeom>
          <a:noFill/>
          <a:ln w="9525">
            <a:solidFill>
              <a:srgbClr val="000000"/>
            </a:solidFill>
            <a:round/>
            <a:headEnd/>
            <a:tailEnd/>
          </a:ln>
        </p:spPr>
        <p:txBody>
          <a:bodyPr/>
          <a:lstStyle/>
          <a:p>
            <a:endParaRPr lang="ru-RU"/>
          </a:p>
        </p:txBody>
      </p:sp>
      <p:sp>
        <p:nvSpPr>
          <p:cNvPr id="342" name="Line 27"/>
          <p:cNvSpPr>
            <a:spLocks noChangeShapeType="1"/>
          </p:cNvSpPr>
          <p:nvPr/>
        </p:nvSpPr>
        <p:spPr bwMode="auto">
          <a:xfrm>
            <a:off x="2671588" y="3424238"/>
            <a:ext cx="53975" cy="0"/>
          </a:xfrm>
          <a:prstGeom prst="line">
            <a:avLst/>
          </a:prstGeom>
          <a:noFill/>
          <a:ln w="9525">
            <a:solidFill>
              <a:srgbClr val="000000"/>
            </a:solidFill>
            <a:round/>
            <a:headEnd/>
            <a:tailEnd/>
          </a:ln>
        </p:spPr>
        <p:txBody>
          <a:bodyPr/>
          <a:lstStyle/>
          <a:p>
            <a:endParaRPr lang="ru-RU"/>
          </a:p>
        </p:txBody>
      </p:sp>
      <p:sp>
        <p:nvSpPr>
          <p:cNvPr id="343" name="Line 28"/>
          <p:cNvSpPr>
            <a:spLocks noChangeShapeType="1"/>
          </p:cNvSpPr>
          <p:nvPr/>
        </p:nvSpPr>
        <p:spPr bwMode="auto">
          <a:xfrm flipV="1">
            <a:off x="2435051" y="3449638"/>
            <a:ext cx="0" cy="25400"/>
          </a:xfrm>
          <a:prstGeom prst="line">
            <a:avLst/>
          </a:prstGeom>
          <a:noFill/>
          <a:ln w="9525">
            <a:solidFill>
              <a:srgbClr val="000000"/>
            </a:solidFill>
            <a:round/>
            <a:headEnd/>
            <a:tailEnd/>
          </a:ln>
        </p:spPr>
        <p:txBody>
          <a:bodyPr/>
          <a:lstStyle/>
          <a:p>
            <a:endParaRPr lang="ru-RU"/>
          </a:p>
        </p:txBody>
      </p:sp>
      <p:sp>
        <p:nvSpPr>
          <p:cNvPr id="344" name="Line 29"/>
          <p:cNvSpPr>
            <a:spLocks noChangeShapeType="1"/>
          </p:cNvSpPr>
          <p:nvPr/>
        </p:nvSpPr>
        <p:spPr bwMode="auto">
          <a:xfrm>
            <a:off x="2411238" y="3449638"/>
            <a:ext cx="53975" cy="0"/>
          </a:xfrm>
          <a:prstGeom prst="line">
            <a:avLst/>
          </a:prstGeom>
          <a:noFill/>
          <a:ln w="9525">
            <a:solidFill>
              <a:srgbClr val="000000"/>
            </a:solidFill>
            <a:round/>
            <a:headEnd/>
            <a:tailEnd/>
          </a:ln>
        </p:spPr>
        <p:txBody>
          <a:bodyPr/>
          <a:lstStyle/>
          <a:p>
            <a:endParaRPr lang="ru-RU"/>
          </a:p>
        </p:txBody>
      </p:sp>
      <p:sp>
        <p:nvSpPr>
          <p:cNvPr id="345" name="Line 30"/>
          <p:cNvSpPr>
            <a:spLocks noChangeShapeType="1"/>
          </p:cNvSpPr>
          <p:nvPr/>
        </p:nvSpPr>
        <p:spPr bwMode="auto">
          <a:xfrm flipV="1">
            <a:off x="2142951" y="3365500"/>
            <a:ext cx="0" cy="109538"/>
          </a:xfrm>
          <a:prstGeom prst="line">
            <a:avLst/>
          </a:prstGeom>
          <a:noFill/>
          <a:ln w="9525">
            <a:solidFill>
              <a:srgbClr val="000000"/>
            </a:solidFill>
            <a:round/>
            <a:headEnd/>
            <a:tailEnd/>
          </a:ln>
        </p:spPr>
        <p:txBody>
          <a:bodyPr/>
          <a:lstStyle/>
          <a:p>
            <a:endParaRPr lang="ru-RU"/>
          </a:p>
        </p:txBody>
      </p:sp>
      <p:sp>
        <p:nvSpPr>
          <p:cNvPr id="346" name="Line 31"/>
          <p:cNvSpPr>
            <a:spLocks noChangeShapeType="1"/>
          </p:cNvSpPr>
          <p:nvPr/>
        </p:nvSpPr>
        <p:spPr bwMode="auto">
          <a:xfrm>
            <a:off x="2120726" y="3365500"/>
            <a:ext cx="53975" cy="0"/>
          </a:xfrm>
          <a:prstGeom prst="line">
            <a:avLst/>
          </a:prstGeom>
          <a:noFill/>
          <a:ln w="9525">
            <a:solidFill>
              <a:srgbClr val="000000"/>
            </a:solidFill>
            <a:round/>
            <a:headEnd/>
            <a:tailEnd/>
          </a:ln>
        </p:spPr>
        <p:txBody>
          <a:bodyPr/>
          <a:lstStyle/>
          <a:p>
            <a:endParaRPr lang="ru-RU"/>
          </a:p>
        </p:txBody>
      </p:sp>
      <p:sp>
        <p:nvSpPr>
          <p:cNvPr id="347" name="Line 32"/>
          <p:cNvSpPr>
            <a:spLocks noChangeShapeType="1"/>
          </p:cNvSpPr>
          <p:nvPr/>
        </p:nvSpPr>
        <p:spPr bwMode="auto">
          <a:xfrm flipV="1">
            <a:off x="1852438" y="3441700"/>
            <a:ext cx="0" cy="33338"/>
          </a:xfrm>
          <a:prstGeom prst="line">
            <a:avLst/>
          </a:prstGeom>
          <a:noFill/>
          <a:ln w="9525">
            <a:solidFill>
              <a:srgbClr val="000000"/>
            </a:solidFill>
            <a:round/>
            <a:headEnd/>
            <a:tailEnd/>
          </a:ln>
        </p:spPr>
        <p:txBody>
          <a:bodyPr/>
          <a:lstStyle/>
          <a:p>
            <a:endParaRPr lang="ru-RU"/>
          </a:p>
        </p:txBody>
      </p:sp>
      <p:sp>
        <p:nvSpPr>
          <p:cNvPr id="348" name="Line 33"/>
          <p:cNvSpPr>
            <a:spLocks noChangeShapeType="1"/>
          </p:cNvSpPr>
          <p:nvPr/>
        </p:nvSpPr>
        <p:spPr bwMode="auto">
          <a:xfrm>
            <a:off x="1828626" y="3441700"/>
            <a:ext cx="53975" cy="0"/>
          </a:xfrm>
          <a:prstGeom prst="line">
            <a:avLst/>
          </a:prstGeom>
          <a:noFill/>
          <a:ln w="9525">
            <a:solidFill>
              <a:srgbClr val="000000"/>
            </a:solidFill>
            <a:round/>
            <a:headEnd/>
            <a:tailEnd/>
          </a:ln>
        </p:spPr>
        <p:txBody>
          <a:bodyPr/>
          <a:lstStyle/>
          <a:p>
            <a:endParaRPr lang="ru-RU"/>
          </a:p>
        </p:txBody>
      </p:sp>
      <p:sp>
        <p:nvSpPr>
          <p:cNvPr id="349" name="Line 34"/>
          <p:cNvSpPr>
            <a:spLocks noChangeShapeType="1"/>
          </p:cNvSpPr>
          <p:nvPr/>
        </p:nvSpPr>
        <p:spPr bwMode="auto">
          <a:xfrm flipV="1">
            <a:off x="1600026" y="3281363"/>
            <a:ext cx="0" cy="50800"/>
          </a:xfrm>
          <a:prstGeom prst="line">
            <a:avLst/>
          </a:prstGeom>
          <a:noFill/>
          <a:ln w="9525">
            <a:solidFill>
              <a:srgbClr val="000000"/>
            </a:solidFill>
            <a:round/>
            <a:headEnd/>
            <a:tailEnd/>
          </a:ln>
        </p:spPr>
        <p:txBody>
          <a:bodyPr/>
          <a:lstStyle/>
          <a:p>
            <a:endParaRPr lang="ru-RU"/>
          </a:p>
        </p:txBody>
      </p:sp>
      <p:sp>
        <p:nvSpPr>
          <p:cNvPr id="350" name="Line 35"/>
          <p:cNvSpPr>
            <a:spLocks noChangeShapeType="1"/>
          </p:cNvSpPr>
          <p:nvPr/>
        </p:nvSpPr>
        <p:spPr bwMode="auto">
          <a:xfrm>
            <a:off x="1576213" y="3281363"/>
            <a:ext cx="53975" cy="0"/>
          </a:xfrm>
          <a:prstGeom prst="line">
            <a:avLst/>
          </a:prstGeom>
          <a:noFill/>
          <a:ln w="9525">
            <a:solidFill>
              <a:srgbClr val="000000"/>
            </a:solidFill>
            <a:round/>
            <a:headEnd/>
            <a:tailEnd/>
          </a:ln>
        </p:spPr>
        <p:txBody>
          <a:bodyPr/>
          <a:lstStyle/>
          <a:p>
            <a:endParaRPr lang="ru-RU"/>
          </a:p>
        </p:txBody>
      </p:sp>
      <p:sp>
        <p:nvSpPr>
          <p:cNvPr id="351" name="Line 36"/>
          <p:cNvSpPr>
            <a:spLocks noChangeShapeType="1"/>
          </p:cNvSpPr>
          <p:nvPr/>
        </p:nvSpPr>
        <p:spPr bwMode="auto">
          <a:xfrm flipV="1">
            <a:off x="1431751" y="3230563"/>
            <a:ext cx="0" cy="50800"/>
          </a:xfrm>
          <a:prstGeom prst="line">
            <a:avLst/>
          </a:prstGeom>
          <a:noFill/>
          <a:ln w="9525">
            <a:solidFill>
              <a:srgbClr val="000000"/>
            </a:solidFill>
            <a:round/>
            <a:headEnd/>
            <a:tailEnd/>
          </a:ln>
        </p:spPr>
        <p:txBody>
          <a:bodyPr/>
          <a:lstStyle/>
          <a:p>
            <a:endParaRPr lang="ru-RU"/>
          </a:p>
        </p:txBody>
      </p:sp>
      <p:sp>
        <p:nvSpPr>
          <p:cNvPr id="352" name="Line 37"/>
          <p:cNvSpPr>
            <a:spLocks noChangeShapeType="1"/>
          </p:cNvSpPr>
          <p:nvPr/>
        </p:nvSpPr>
        <p:spPr bwMode="auto">
          <a:xfrm>
            <a:off x="1407938" y="3230563"/>
            <a:ext cx="53975" cy="0"/>
          </a:xfrm>
          <a:prstGeom prst="line">
            <a:avLst/>
          </a:prstGeom>
          <a:noFill/>
          <a:ln w="9525">
            <a:solidFill>
              <a:srgbClr val="000000"/>
            </a:solidFill>
            <a:round/>
            <a:headEnd/>
            <a:tailEnd/>
          </a:ln>
        </p:spPr>
        <p:txBody>
          <a:bodyPr/>
          <a:lstStyle/>
          <a:p>
            <a:endParaRPr lang="ru-RU"/>
          </a:p>
        </p:txBody>
      </p:sp>
      <p:sp>
        <p:nvSpPr>
          <p:cNvPr id="353" name="Line 38"/>
          <p:cNvSpPr>
            <a:spLocks noChangeShapeType="1"/>
          </p:cNvSpPr>
          <p:nvPr/>
        </p:nvSpPr>
        <p:spPr bwMode="auto">
          <a:xfrm>
            <a:off x="3285951" y="3635375"/>
            <a:ext cx="0" cy="66675"/>
          </a:xfrm>
          <a:prstGeom prst="line">
            <a:avLst/>
          </a:prstGeom>
          <a:noFill/>
          <a:ln w="9525">
            <a:solidFill>
              <a:srgbClr val="000000"/>
            </a:solidFill>
            <a:round/>
            <a:headEnd/>
            <a:tailEnd/>
          </a:ln>
        </p:spPr>
        <p:txBody>
          <a:bodyPr/>
          <a:lstStyle/>
          <a:p>
            <a:endParaRPr lang="ru-RU"/>
          </a:p>
        </p:txBody>
      </p:sp>
      <p:sp>
        <p:nvSpPr>
          <p:cNvPr id="354" name="Line 39"/>
          <p:cNvSpPr>
            <a:spLocks noChangeShapeType="1"/>
          </p:cNvSpPr>
          <p:nvPr/>
        </p:nvSpPr>
        <p:spPr bwMode="auto">
          <a:xfrm>
            <a:off x="3262138" y="3702050"/>
            <a:ext cx="53975" cy="0"/>
          </a:xfrm>
          <a:prstGeom prst="line">
            <a:avLst/>
          </a:prstGeom>
          <a:noFill/>
          <a:ln w="9525">
            <a:solidFill>
              <a:srgbClr val="000000"/>
            </a:solidFill>
            <a:round/>
            <a:headEnd/>
            <a:tailEnd/>
          </a:ln>
        </p:spPr>
        <p:txBody>
          <a:bodyPr/>
          <a:lstStyle/>
          <a:p>
            <a:endParaRPr lang="ru-RU"/>
          </a:p>
        </p:txBody>
      </p:sp>
      <p:sp>
        <p:nvSpPr>
          <p:cNvPr id="355" name="Line 40"/>
          <p:cNvSpPr>
            <a:spLocks noChangeShapeType="1"/>
          </p:cNvSpPr>
          <p:nvPr/>
        </p:nvSpPr>
        <p:spPr bwMode="auto">
          <a:xfrm>
            <a:off x="3009726" y="3551238"/>
            <a:ext cx="0" cy="66675"/>
          </a:xfrm>
          <a:prstGeom prst="line">
            <a:avLst/>
          </a:prstGeom>
          <a:noFill/>
          <a:ln w="9525">
            <a:solidFill>
              <a:srgbClr val="000000"/>
            </a:solidFill>
            <a:round/>
            <a:headEnd/>
            <a:tailEnd/>
          </a:ln>
        </p:spPr>
        <p:txBody>
          <a:bodyPr/>
          <a:lstStyle/>
          <a:p>
            <a:endParaRPr lang="ru-RU"/>
          </a:p>
        </p:txBody>
      </p:sp>
      <p:sp>
        <p:nvSpPr>
          <p:cNvPr id="356" name="Line 41"/>
          <p:cNvSpPr>
            <a:spLocks noChangeShapeType="1"/>
          </p:cNvSpPr>
          <p:nvPr/>
        </p:nvSpPr>
        <p:spPr bwMode="auto">
          <a:xfrm>
            <a:off x="2985913" y="3617913"/>
            <a:ext cx="53975" cy="0"/>
          </a:xfrm>
          <a:prstGeom prst="line">
            <a:avLst/>
          </a:prstGeom>
          <a:noFill/>
          <a:ln w="9525">
            <a:solidFill>
              <a:srgbClr val="000000"/>
            </a:solidFill>
            <a:round/>
            <a:headEnd/>
            <a:tailEnd/>
          </a:ln>
        </p:spPr>
        <p:txBody>
          <a:bodyPr/>
          <a:lstStyle/>
          <a:p>
            <a:endParaRPr lang="ru-RU"/>
          </a:p>
        </p:txBody>
      </p:sp>
      <p:sp>
        <p:nvSpPr>
          <p:cNvPr id="357" name="Line 42"/>
          <p:cNvSpPr>
            <a:spLocks noChangeShapeType="1"/>
          </p:cNvSpPr>
          <p:nvPr/>
        </p:nvSpPr>
        <p:spPr bwMode="auto">
          <a:xfrm>
            <a:off x="2695401" y="3482975"/>
            <a:ext cx="0" cy="58738"/>
          </a:xfrm>
          <a:prstGeom prst="line">
            <a:avLst/>
          </a:prstGeom>
          <a:noFill/>
          <a:ln w="9525">
            <a:solidFill>
              <a:srgbClr val="000000"/>
            </a:solidFill>
            <a:round/>
            <a:headEnd/>
            <a:tailEnd/>
          </a:ln>
        </p:spPr>
        <p:txBody>
          <a:bodyPr/>
          <a:lstStyle/>
          <a:p>
            <a:endParaRPr lang="ru-RU"/>
          </a:p>
        </p:txBody>
      </p:sp>
      <p:sp>
        <p:nvSpPr>
          <p:cNvPr id="358" name="Line 43"/>
          <p:cNvSpPr>
            <a:spLocks noChangeShapeType="1"/>
          </p:cNvSpPr>
          <p:nvPr/>
        </p:nvSpPr>
        <p:spPr bwMode="auto">
          <a:xfrm>
            <a:off x="2671588" y="3541713"/>
            <a:ext cx="53975" cy="0"/>
          </a:xfrm>
          <a:prstGeom prst="line">
            <a:avLst/>
          </a:prstGeom>
          <a:noFill/>
          <a:ln w="9525">
            <a:solidFill>
              <a:srgbClr val="000000"/>
            </a:solidFill>
            <a:round/>
            <a:headEnd/>
            <a:tailEnd/>
          </a:ln>
        </p:spPr>
        <p:txBody>
          <a:bodyPr/>
          <a:lstStyle/>
          <a:p>
            <a:endParaRPr lang="ru-RU"/>
          </a:p>
        </p:txBody>
      </p:sp>
      <p:sp>
        <p:nvSpPr>
          <p:cNvPr id="359" name="Line 44"/>
          <p:cNvSpPr>
            <a:spLocks noChangeShapeType="1"/>
          </p:cNvSpPr>
          <p:nvPr/>
        </p:nvSpPr>
        <p:spPr bwMode="auto">
          <a:xfrm>
            <a:off x="2435051" y="3475038"/>
            <a:ext cx="0" cy="15875"/>
          </a:xfrm>
          <a:prstGeom prst="line">
            <a:avLst/>
          </a:prstGeom>
          <a:noFill/>
          <a:ln w="9525">
            <a:solidFill>
              <a:srgbClr val="000000"/>
            </a:solidFill>
            <a:round/>
            <a:headEnd/>
            <a:tailEnd/>
          </a:ln>
        </p:spPr>
        <p:txBody>
          <a:bodyPr/>
          <a:lstStyle/>
          <a:p>
            <a:endParaRPr lang="ru-RU"/>
          </a:p>
        </p:txBody>
      </p:sp>
      <p:sp>
        <p:nvSpPr>
          <p:cNvPr id="360" name="Line 45"/>
          <p:cNvSpPr>
            <a:spLocks noChangeShapeType="1"/>
          </p:cNvSpPr>
          <p:nvPr/>
        </p:nvSpPr>
        <p:spPr bwMode="auto">
          <a:xfrm>
            <a:off x="2411238" y="3490913"/>
            <a:ext cx="53975" cy="0"/>
          </a:xfrm>
          <a:prstGeom prst="line">
            <a:avLst/>
          </a:prstGeom>
          <a:noFill/>
          <a:ln w="9525">
            <a:solidFill>
              <a:srgbClr val="000000"/>
            </a:solidFill>
            <a:round/>
            <a:headEnd/>
            <a:tailEnd/>
          </a:ln>
        </p:spPr>
        <p:txBody>
          <a:bodyPr/>
          <a:lstStyle/>
          <a:p>
            <a:endParaRPr lang="ru-RU"/>
          </a:p>
        </p:txBody>
      </p:sp>
      <p:sp>
        <p:nvSpPr>
          <p:cNvPr id="361" name="Line 46"/>
          <p:cNvSpPr>
            <a:spLocks noChangeShapeType="1"/>
          </p:cNvSpPr>
          <p:nvPr/>
        </p:nvSpPr>
        <p:spPr bwMode="auto">
          <a:xfrm>
            <a:off x="2142951" y="3475038"/>
            <a:ext cx="0" cy="101600"/>
          </a:xfrm>
          <a:prstGeom prst="line">
            <a:avLst/>
          </a:prstGeom>
          <a:noFill/>
          <a:ln w="9525">
            <a:solidFill>
              <a:srgbClr val="000000"/>
            </a:solidFill>
            <a:round/>
            <a:headEnd/>
            <a:tailEnd/>
          </a:ln>
        </p:spPr>
        <p:txBody>
          <a:bodyPr/>
          <a:lstStyle/>
          <a:p>
            <a:endParaRPr lang="ru-RU"/>
          </a:p>
        </p:txBody>
      </p:sp>
      <p:sp>
        <p:nvSpPr>
          <p:cNvPr id="362" name="Line 47"/>
          <p:cNvSpPr>
            <a:spLocks noChangeShapeType="1"/>
          </p:cNvSpPr>
          <p:nvPr/>
        </p:nvSpPr>
        <p:spPr bwMode="auto">
          <a:xfrm>
            <a:off x="2120726" y="3576638"/>
            <a:ext cx="53975" cy="0"/>
          </a:xfrm>
          <a:prstGeom prst="line">
            <a:avLst/>
          </a:prstGeom>
          <a:noFill/>
          <a:ln w="9525">
            <a:solidFill>
              <a:srgbClr val="000000"/>
            </a:solidFill>
            <a:round/>
            <a:headEnd/>
            <a:tailEnd/>
          </a:ln>
        </p:spPr>
        <p:txBody>
          <a:bodyPr/>
          <a:lstStyle/>
          <a:p>
            <a:endParaRPr lang="ru-RU"/>
          </a:p>
        </p:txBody>
      </p:sp>
      <p:sp>
        <p:nvSpPr>
          <p:cNvPr id="363" name="Line 48"/>
          <p:cNvSpPr>
            <a:spLocks noChangeShapeType="1"/>
          </p:cNvSpPr>
          <p:nvPr/>
        </p:nvSpPr>
        <p:spPr bwMode="auto">
          <a:xfrm>
            <a:off x="1852438" y="3475038"/>
            <a:ext cx="0" cy="41275"/>
          </a:xfrm>
          <a:prstGeom prst="line">
            <a:avLst/>
          </a:prstGeom>
          <a:noFill/>
          <a:ln w="9525">
            <a:solidFill>
              <a:srgbClr val="000000"/>
            </a:solidFill>
            <a:round/>
            <a:headEnd/>
            <a:tailEnd/>
          </a:ln>
        </p:spPr>
        <p:txBody>
          <a:bodyPr/>
          <a:lstStyle/>
          <a:p>
            <a:endParaRPr lang="ru-RU"/>
          </a:p>
        </p:txBody>
      </p:sp>
      <p:sp>
        <p:nvSpPr>
          <p:cNvPr id="364" name="Line 49"/>
          <p:cNvSpPr>
            <a:spLocks noChangeShapeType="1"/>
          </p:cNvSpPr>
          <p:nvPr/>
        </p:nvSpPr>
        <p:spPr bwMode="auto">
          <a:xfrm>
            <a:off x="1828626" y="3516313"/>
            <a:ext cx="53975" cy="0"/>
          </a:xfrm>
          <a:prstGeom prst="line">
            <a:avLst/>
          </a:prstGeom>
          <a:noFill/>
          <a:ln w="9525">
            <a:solidFill>
              <a:srgbClr val="000000"/>
            </a:solidFill>
            <a:round/>
            <a:headEnd/>
            <a:tailEnd/>
          </a:ln>
        </p:spPr>
        <p:txBody>
          <a:bodyPr/>
          <a:lstStyle/>
          <a:p>
            <a:endParaRPr lang="ru-RU"/>
          </a:p>
        </p:txBody>
      </p:sp>
      <p:sp>
        <p:nvSpPr>
          <p:cNvPr id="365" name="Line 50"/>
          <p:cNvSpPr>
            <a:spLocks noChangeShapeType="1"/>
          </p:cNvSpPr>
          <p:nvPr/>
        </p:nvSpPr>
        <p:spPr bwMode="auto">
          <a:xfrm>
            <a:off x="1600026" y="3332163"/>
            <a:ext cx="0" cy="49212"/>
          </a:xfrm>
          <a:prstGeom prst="line">
            <a:avLst/>
          </a:prstGeom>
          <a:noFill/>
          <a:ln w="9525">
            <a:solidFill>
              <a:srgbClr val="000000"/>
            </a:solidFill>
            <a:round/>
            <a:headEnd/>
            <a:tailEnd/>
          </a:ln>
        </p:spPr>
        <p:txBody>
          <a:bodyPr/>
          <a:lstStyle/>
          <a:p>
            <a:endParaRPr lang="ru-RU"/>
          </a:p>
        </p:txBody>
      </p:sp>
      <p:sp>
        <p:nvSpPr>
          <p:cNvPr id="366" name="Line 51"/>
          <p:cNvSpPr>
            <a:spLocks noChangeShapeType="1"/>
          </p:cNvSpPr>
          <p:nvPr/>
        </p:nvSpPr>
        <p:spPr bwMode="auto">
          <a:xfrm>
            <a:off x="1576213" y="3381375"/>
            <a:ext cx="53975" cy="0"/>
          </a:xfrm>
          <a:prstGeom prst="line">
            <a:avLst/>
          </a:prstGeom>
          <a:noFill/>
          <a:ln w="9525">
            <a:solidFill>
              <a:srgbClr val="000000"/>
            </a:solidFill>
            <a:round/>
            <a:headEnd/>
            <a:tailEnd/>
          </a:ln>
        </p:spPr>
        <p:txBody>
          <a:bodyPr/>
          <a:lstStyle/>
          <a:p>
            <a:endParaRPr lang="ru-RU"/>
          </a:p>
        </p:txBody>
      </p:sp>
      <p:sp>
        <p:nvSpPr>
          <p:cNvPr id="367" name="Line 52"/>
          <p:cNvSpPr>
            <a:spLocks noChangeShapeType="1"/>
          </p:cNvSpPr>
          <p:nvPr/>
        </p:nvSpPr>
        <p:spPr bwMode="auto">
          <a:xfrm>
            <a:off x="1431751" y="3281363"/>
            <a:ext cx="0" cy="50800"/>
          </a:xfrm>
          <a:prstGeom prst="line">
            <a:avLst/>
          </a:prstGeom>
          <a:noFill/>
          <a:ln w="9525">
            <a:solidFill>
              <a:srgbClr val="000000"/>
            </a:solidFill>
            <a:round/>
            <a:headEnd/>
            <a:tailEnd/>
          </a:ln>
        </p:spPr>
        <p:txBody>
          <a:bodyPr/>
          <a:lstStyle/>
          <a:p>
            <a:endParaRPr lang="ru-RU"/>
          </a:p>
        </p:txBody>
      </p:sp>
      <p:sp>
        <p:nvSpPr>
          <p:cNvPr id="368" name="Line 53"/>
          <p:cNvSpPr>
            <a:spLocks noChangeShapeType="1"/>
          </p:cNvSpPr>
          <p:nvPr/>
        </p:nvSpPr>
        <p:spPr bwMode="auto">
          <a:xfrm>
            <a:off x="1407938" y="3332163"/>
            <a:ext cx="53975" cy="0"/>
          </a:xfrm>
          <a:prstGeom prst="line">
            <a:avLst/>
          </a:prstGeom>
          <a:noFill/>
          <a:ln w="9525">
            <a:solidFill>
              <a:srgbClr val="000000"/>
            </a:solidFill>
            <a:round/>
            <a:headEnd/>
            <a:tailEnd/>
          </a:ln>
        </p:spPr>
        <p:txBody>
          <a:bodyPr/>
          <a:lstStyle/>
          <a:p>
            <a:endParaRPr lang="ru-RU"/>
          </a:p>
        </p:txBody>
      </p:sp>
      <p:sp>
        <p:nvSpPr>
          <p:cNvPr id="369" name="Line 54"/>
          <p:cNvSpPr>
            <a:spLocks noChangeShapeType="1"/>
          </p:cNvSpPr>
          <p:nvPr/>
        </p:nvSpPr>
        <p:spPr bwMode="auto">
          <a:xfrm flipV="1">
            <a:off x="3285951" y="2387600"/>
            <a:ext cx="0" cy="160338"/>
          </a:xfrm>
          <a:prstGeom prst="line">
            <a:avLst/>
          </a:prstGeom>
          <a:noFill/>
          <a:ln w="9525">
            <a:solidFill>
              <a:srgbClr val="000000"/>
            </a:solidFill>
            <a:round/>
            <a:headEnd/>
            <a:tailEnd/>
          </a:ln>
        </p:spPr>
        <p:txBody>
          <a:bodyPr/>
          <a:lstStyle/>
          <a:p>
            <a:endParaRPr lang="ru-RU"/>
          </a:p>
        </p:txBody>
      </p:sp>
      <p:sp>
        <p:nvSpPr>
          <p:cNvPr id="370" name="Line 55"/>
          <p:cNvSpPr>
            <a:spLocks noChangeShapeType="1"/>
          </p:cNvSpPr>
          <p:nvPr/>
        </p:nvSpPr>
        <p:spPr bwMode="auto">
          <a:xfrm>
            <a:off x="3262138" y="2387600"/>
            <a:ext cx="53975" cy="0"/>
          </a:xfrm>
          <a:prstGeom prst="line">
            <a:avLst/>
          </a:prstGeom>
          <a:noFill/>
          <a:ln w="9525">
            <a:solidFill>
              <a:srgbClr val="000000"/>
            </a:solidFill>
            <a:round/>
            <a:headEnd/>
            <a:tailEnd/>
          </a:ln>
        </p:spPr>
        <p:txBody>
          <a:bodyPr/>
          <a:lstStyle/>
          <a:p>
            <a:endParaRPr lang="ru-RU"/>
          </a:p>
        </p:txBody>
      </p:sp>
      <p:sp>
        <p:nvSpPr>
          <p:cNvPr id="371" name="Line 56"/>
          <p:cNvSpPr>
            <a:spLocks noChangeShapeType="1"/>
          </p:cNvSpPr>
          <p:nvPr/>
        </p:nvSpPr>
        <p:spPr bwMode="auto">
          <a:xfrm flipV="1">
            <a:off x="3009726" y="2311400"/>
            <a:ext cx="0" cy="66675"/>
          </a:xfrm>
          <a:prstGeom prst="line">
            <a:avLst/>
          </a:prstGeom>
          <a:noFill/>
          <a:ln w="9525">
            <a:solidFill>
              <a:srgbClr val="000000"/>
            </a:solidFill>
            <a:round/>
            <a:headEnd/>
            <a:tailEnd/>
          </a:ln>
        </p:spPr>
        <p:txBody>
          <a:bodyPr/>
          <a:lstStyle/>
          <a:p>
            <a:endParaRPr lang="ru-RU"/>
          </a:p>
        </p:txBody>
      </p:sp>
      <p:sp>
        <p:nvSpPr>
          <p:cNvPr id="372" name="Line 57"/>
          <p:cNvSpPr>
            <a:spLocks noChangeShapeType="1"/>
          </p:cNvSpPr>
          <p:nvPr/>
        </p:nvSpPr>
        <p:spPr bwMode="auto">
          <a:xfrm>
            <a:off x="2985913" y="2311400"/>
            <a:ext cx="53975" cy="0"/>
          </a:xfrm>
          <a:prstGeom prst="line">
            <a:avLst/>
          </a:prstGeom>
          <a:noFill/>
          <a:ln w="9525">
            <a:solidFill>
              <a:srgbClr val="000000"/>
            </a:solidFill>
            <a:round/>
            <a:headEnd/>
            <a:tailEnd/>
          </a:ln>
        </p:spPr>
        <p:txBody>
          <a:bodyPr/>
          <a:lstStyle/>
          <a:p>
            <a:endParaRPr lang="ru-RU"/>
          </a:p>
        </p:txBody>
      </p:sp>
      <p:sp>
        <p:nvSpPr>
          <p:cNvPr id="373" name="Line 58"/>
          <p:cNvSpPr>
            <a:spLocks noChangeShapeType="1"/>
          </p:cNvSpPr>
          <p:nvPr/>
        </p:nvSpPr>
        <p:spPr bwMode="auto">
          <a:xfrm flipV="1">
            <a:off x="2695401" y="2184400"/>
            <a:ext cx="0" cy="193675"/>
          </a:xfrm>
          <a:prstGeom prst="line">
            <a:avLst/>
          </a:prstGeom>
          <a:noFill/>
          <a:ln w="9525">
            <a:solidFill>
              <a:srgbClr val="000000"/>
            </a:solidFill>
            <a:round/>
            <a:headEnd/>
            <a:tailEnd/>
          </a:ln>
        </p:spPr>
        <p:txBody>
          <a:bodyPr/>
          <a:lstStyle/>
          <a:p>
            <a:endParaRPr lang="ru-RU"/>
          </a:p>
        </p:txBody>
      </p:sp>
      <p:sp>
        <p:nvSpPr>
          <p:cNvPr id="374" name="Line 59"/>
          <p:cNvSpPr>
            <a:spLocks noChangeShapeType="1"/>
          </p:cNvSpPr>
          <p:nvPr/>
        </p:nvSpPr>
        <p:spPr bwMode="auto">
          <a:xfrm>
            <a:off x="2671588" y="2184400"/>
            <a:ext cx="53975" cy="0"/>
          </a:xfrm>
          <a:prstGeom prst="line">
            <a:avLst/>
          </a:prstGeom>
          <a:noFill/>
          <a:ln w="9525">
            <a:solidFill>
              <a:srgbClr val="000000"/>
            </a:solidFill>
            <a:round/>
            <a:headEnd/>
            <a:tailEnd/>
          </a:ln>
        </p:spPr>
        <p:txBody>
          <a:bodyPr/>
          <a:lstStyle/>
          <a:p>
            <a:endParaRPr lang="ru-RU"/>
          </a:p>
        </p:txBody>
      </p:sp>
      <p:sp>
        <p:nvSpPr>
          <p:cNvPr id="375" name="Line 60"/>
          <p:cNvSpPr>
            <a:spLocks noChangeShapeType="1"/>
          </p:cNvSpPr>
          <p:nvPr/>
        </p:nvSpPr>
        <p:spPr bwMode="auto">
          <a:xfrm flipV="1">
            <a:off x="2435051" y="2058988"/>
            <a:ext cx="0" cy="125412"/>
          </a:xfrm>
          <a:prstGeom prst="line">
            <a:avLst/>
          </a:prstGeom>
          <a:noFill/>
          <a:ln w="9525">
            <a:solidFill>
              <a:srgbClr val="000000"/>
            </a:solidFill>
            <a:round/>
            <a:headEnd/>
            <a:tailEnd/>
          </a:ln>
        </p:spPr>
        <p:txBody>
          <a:bodyPr/>
          <a:lstStyle/>
          <a:p>
            <a:endParaRPr lang="ru-RU"/>
          </a:p>
        </p:txBody>
      </p:sp>
      <p:sp>
        <p:nvSpPr>
          <p:cNvPr id="376" name="Line 61"/>
          <p:cNvSpPr>
            <a:spLocks noChangeShapeType="1"/>
          </p:cNvSpPr>
          <p:nvPr/>
        </p:nvSpPr>
        <p:spPr bwMode="auto">
          <a:xfrm>
            <a:off x="2411238" y="2058988"/>
            <a:ext cx="53975" cy="0"/>
          </a:xfrm>
          <a:prstGeom prst="line">
            <a:avLst/>
          </a:prstGeom>
          <a:noFill/>
          <a:ln w="9525">
            <a:solidFill>
              <a:srgbClr val="000000"/>
            </a:solidFill>
            <a:round/>
            <a:headEnd/>
            <a:tailEnd/>
          </a:ln>
        </p:spPr>
        <p:txBody>
          <a:bodyPr/>
          <a:lstStyle/>
          <a:p>
            <a:endParaRPr lang="ru-RU"/>
          </a:p>
        </p:txBody>
      </p:sp>
      <p:sp>
        <p:nvSpPr>
          <p:cNvPr id="377" name="Line 62"/>
          <p:cNvSpPr>
            <a:spLocks noChangeShapeType="1"/>
          </p:cNvSpPr>
          <p:nvPr/>
        </p:nvSpPr>
        <p:spPr bwMode="auto">
          <a:xfrm flipV="1">
            <a:off x="2142951" y="2184400"/>
            <a:ext cx="0" cy="168275"/>
          </a:xfrm>
          <a:prstGeom prst="line">
            <a:avLst/>
          </a:prstGeom>
          <a:noFill/>
          <a:ln w="9525">
            <a:solidFill>
              <a:srgbClr val="000000"/>
            </a:solidFill>
            <a:round/>
            <a:headEnd/>
            <a:tailEnd/>
          </a:ln>
        </p:spPr>
        <p:txBody>
          <a:bodyPr/>
          <a:lstStyle/>
          <a:p>
            <a:endParaRPr lang="ru-RU"/>
          </a:p>
        </p:txBody>
      </p:sp>
      <p:sp>
        <p:nvSpPr>
          <p:cNvPr id="378" name="Line 63"/>
          <p:cNvSpPr>
            <a:spLocks noChangeShapeType="1"/>
          </p:cNvSpPr>
          <p:nvPr/>
        </p:nvSpPr>
        <p:spPr bwMode="auto">
          <a:xfrm>
            <a:off x="2120726" y="2184400"/>
            <a:ext cx="53975" cy="0"/>
          </a:xfrm>
          <a:prstGeom prst="line">
            <a:avLst/>
          </a:prstGeom>
          <a:noFill/>
          <a:ln w="9525">
            <a:solidFill>
              <a:srgbClr val="000000"/>
            </a:solidFill>
            <a:round/>
            <a:headEnd/>
            <a:tailEnd/>
          </a:ln>
        </p:spPr>
        <p:txBody>
          <a:bodyPr/>
          <a:lstStyle/>
          <a:p>
            <a:endParaRPr lang="ru-RU"/>
          </a:p>
        </p:txBody>
      </p:sp>
      <p:sp>
        <p:nvSpPr>
          <p:cNvPr id="379" name="Line 64"/>
          <p:cNvSpPr>
            <a:spLocks noChangeShapeType="1"/>
          </p:cNvSpPr>
          <p:nvPr/>
        </p:nvSpPr>
        <p:spPr bwMode="auto">
          <a:xfrm flipV="1">
            <a:off x="1852438" y="2193925"/>
            <a:ext cx="0" cy="184150"/>
          </a:xfrm>
          <a:prstGeom prst="line">
            <a:avLst/>
          </a:prstGeom>
          <a:noFill/>
          <a:ln w="9525">
            <a:solidFill>
              <a:srgbClr val="000000"/>
            </a:solidFill>
            <a:round/>
            <a:headEnd/>
            <a:tailEnd/>
          </a:ln>
        </p:spPr>
        <p:txBody>
          <a:bodyPr/>
          <a:lstStyle/>
          <a:p>
            <a:endParaRPr lang="ru-RU"/>
          </a:p>
        </p:txBody>
      </p:sp>
      <p:sp>
        <p:nvSpPr>
          <p:cNvPr id="380" name="Line 65"/>
          <p:cNvSpPr>
            <a:spLocks noChangeShapeType="1"/>
          </p:cNvSpPr>
          <p:nvPr/>
        </p:nvSpPr>
        <p:spPr bwMode="auto">
          <a:xfrm>
            <a:off x="1828626" y="2193925"/>
            <a:ext cx="53975" cy="0"/>
          </a:xfrm>
          <a:prstGeom prst="line">
            <a:avLst/>
          </a:prstGeom>
          <a:noFill/>
          <a:ln w="9525">
            <a:solidFill>
              <a:srgbClr val="000000"/>
            </a:solidFill>
            <a:round/>
            <a:headEnd/>
            <a:tailEnd/>
          </a:ln>
        </p:spPr>
        <p:txBody>
          <a:bodyPr/>
          <a:lstStyle/>
          <a:p>
            <a:endParaRPr lang="ru-RU"/>
          </a:p>
        </p:txBody>
      </p:sp>
      <p:sp>
        <p:nvSpPr>
          <p:cNvPr id="381" name="Line 66"/>
          <p:cNvSpPr>
            <a:spLocks noChangeShapeType="1"/>
          </p:cNvSpPr>
          <p:nvPr/>
        </p:nvSpPr>
        <p:spPr bwMode="auto">
          <a:xfrm flipV="1">
            <a:off x="1600026" y="2471738"/>
            <a:ext cx="0" cy="33337"/>
          </a:xfrm>
          <a:prstGeom prst="line">
            <a:avLst/>
          </a:prstGeom>
          <a:noFill/>
          <a:ln w="9525">
            <a:solidFill>
              <a:srgbClr val="000000"/>
            </a:solidFill>
            <a:round/>
            <a:headEnd/>
            <a:tailEnd/>
          </a:ln>
        </p:spPr>
        <p:txBody>
          <a:bodyPr/>
          <a:lstStyle/>
          <a:p>
            <a:endParaRPr lang="ru-RU"/>
          </a:p>
        </p:txBody>
      </p:sp>
      <p:sp>
        <p:nvSpPr>
          <p:cNvPr id="382" name="Line 67"/>
          <p:cNvSpPr>
            <a:spLocks noChangeShapeType="1"/>
          </p:cNvSpPr>
          <p:nvPr/>
        </p:nvSpPr>
        <p:spPr bwMode="auto">
          <a:xfrm>
            <a:off x="1576213" y="2471738"/>
            <a:ext cx="53975" cy="0"/>
          </a:xfrm>
          <a:prstGeom prst="line">
            <a:avLst/>
          </a:prstGeom>
          <a:noFill/>
          <a:ln w="9525">
            <a:solidFill>
              <a:srgbClr val="000000"/>
            </a:solidFill>
            <a:round/>
            <a:headEnd/>
            <a:tailEnd/>
          </a:ln>
        </p:spPr>
        <p:txBody>
          <a:bodyPr/>
          <a:lstStyle/>
          <a:p>
            <a:endParaRPr lang="ru-RU"/>
          </a:p>
        </p:txBody>
      </p:sp>
      <p:sp>
        <p:nvSpPr>
          <p:cNvPr id="383" name="Line 68"/>
          <p:cNvSpPr>
            <a:spLocks noChangeShapeType="1"/>
          </p:cNvSpPr>
          <p:nvPr/>
        </p:nvSpPr>
        <p:spPr bwMode="auto">
          <a:xfrm flipV="1">
            <a:off x="1431751" y="2867025"/>
            <a:ext cx="0" cy="25400"/>
          </a:xfrm>
          <a:prstGeom prst="line">
            <a:avLst/>
          </a:prstGeom>
          <a:noFill/>
          <a:ln w="9525">
            <a:solidFill>
              <a:srgbClr val="000000"/>
            </a:solidFill>
            <a:round/>
            <a:headEnd/>
            <a:tailEnd/>
          </a:ln>
        </p:spPr>
        <p:txBody>
          <a:bodyPr/>
          <a:lstStyle/>
          <a:p>
            <a:endParaRPr lang="ru-RU"/>
          </a:p>
        </p:txBody>
      </p:sp>
      <p:sp>
        <p:nvSpPr>
          <p:cNvPr id="384" name="Line 69"/>
          <p:cNvSpPr>
            <a:spLocks noChangeShapeType="1"/>
          </p:cNvSpPr>
          <p:nvPr/>
        </p:nvSpPr>
        <p:spPr bwMode="auto">
          <a:xfrm>
            <a:off x="1407938" y="2867025"/>
            <a:ext cx="53975" cy="0"/>
          </a:xfrm>
          <a:prstGeom prst="line">
            <a:avLst/>
          </a:prstGeom>
          <a:noFill/>
          <a:ln w="9525">
            <a:solidFill>
              <a:srgbClr val="000000"/>
            </a:solidFill>
            <a:round/>
            <a:headEnd/>
            <a:tailEnd/>
          </a:ln>
        </p:spPr>
        <p:txBody>
          <a:bodyPr/>
          <a:lstStyle/>
          <a:p>
            <a:endParaRPr lang="ru-RU"/>
          </a:p>
        </p:txBody>
      </p:sp>
      <p:sp>
        <p:nvSpPr>
          <p:cNvPr id="385" name="Line 70"/>
          <p:cNvSpPr>
            <a:spLocks noChangeShapeType="1"/>
          </p:cNvSpPr>
          <p:nvPr/>
        </p:nvSpPr>
        <p:spPr bwMode="auto">
          <a:xfrm>
            <a:off x="3285951" y="2547938"/>
            <a:ext cx="0" cy="150812"/>
          </a:xfrm>
          <a:prstGeom prst="line">
            <a:avLst/>
          </a:prstGeom>
          <a:noFill/>
          <a:ln w="9525">
            <a:solidFill>
              <a:srgbClr val="000000"/>
            </a:solidFill>
            <a:round/>
            <a:headEnd/>
            <a:tailEnd/>
          </a:ln>
        </p:spPr>
        <p:txBody>
          <a:bodyPr/>
          <a:lstStyle/>
          <a:p>
            <a:endParaRPr lang="ru-RU"/>
          </a:p>
        </p:txBody>
      </p:sp>
      <p:sp>
        <p:nvSpPr>
          <p:cNvPr id="386" name="Line 71"/>
          <p:cNvSpPr>
            <a:spLocks noChangeShapeType="1"/>
          </p:cNvSpPr>
          <p:nvPr/>
        </p:nvSpPr>
        <p:spPr bwMode="auto">
          <a:xfrm>
            <a:off x="3262138" y="2698750"/>
            <a:ext cx="53975" cy="0"/>
          </a:xfrm>
          <a:prstGeom prst="line">
            <a:avLst/>
          </a:prstGeom>
          <a:noFill/>
          <a:ln w="9525">
            <a:solidFill>
              <a:srgbClr val="000000"/>
            </a:solidFill>
            <a:round/>
            <a:headEnd/>
            <a:tailEnd/>
          </a:ln>
        </p:spPr>
        <p:txBody>
          <a:bodyPr/>
          <a:lstStyle/>
          <a:p>
            <a:endParaRPr lang="ru-RU"/>
          </a:p>
        </p:txBody>
      </p:sp>
      <p:sp>
        <p:nvSpPr>
          <p:cNvPr id="387" name="Line 72"/>
          <p:cNvSpPr>
            <a:spLocks noChangeShapeType="1"/>
          </p:cNvSpPr>
          <p:nvPr/>
        </p:nvSpPr>
        <p:spPr bwMode="auto">
          <a:xfrm>
            <a:off x="3009726" y="2378075"/>
            <a:ext cx="0" cy="60325"/>
          </a:xfrm>
          <a:prstGeom prst="line">
            <a:avLst/>
          </a:prstGeom>
          <a:noFill/>
          <a:ln w="9525">
            <a:solidFill>
              <a:srgbClr val="000000"/>
            </a:solidFill>
            <a:round/>
            <a:headEnd/>
            <a:tailEnd/>
          </a:ln>
        </p:spPr>
        <p:txBody>
          <a:bodyPr/>
          <a:lstStyle/>
          <a:p>
            <a:endParaRPr lang="ru-RU"/>
          </a:p>
        </p:txBody>
      </p:sp>
      <p:sp>
        <p:nvSpPr>
          <p:cNvPr id="388" name="Line 73"/>
          <p:cNvSpPr>
            <a:spLocks noChangeShapeType="1"/>
          </p:cNvSpPr>
          <p:nvPr/>
        </p:nvSpPr>
        <p:spPr bwMode="auto">
          <a:xfrm>
            <a:off x="2985913" y="2438400"/>
            <a:ext cx="53975" cy="0"/>
          </a:xfrm>
          <a:prstGeom prst="line">
            <a:avLst/>
          </a:prstGeom>
          <a:noFill/>
          <a:ln w="9525">
            <a:solidFill>
              <a:srgbClr val="000000"/>
            </a:solidFill>
            <a:round/>
            <a:headEnd/>
            <a:tailEnd/>
          </a:ln>
        </p:spPr>
        <p:txBody>
          <a:bodyPr/>
          <a:lstStyle/>
          <a:p>
            <a:endParaRPr lang="ru-RU"/>
          </a:p>
        </p:txBody>
      </p:sp>
      <p:sp>
        <p:nvSpPr>
          <p:cNvPr id="389" name="Line 74"/>
          <p:cNvSpPr>
            <a:spLocks noChangeShapeType="1"/>
          </p:cNvSpPr>
          <p:nvPr/>
        </p:nvSpPr>
        <p:spPr bwMode="auto">
          <a:xfrm>
            <a:off x="2695401" y="2378075"/>
            <a:ext cx="0" cy="185738"/>
          </a:xfrm>
          <a:prstGeom prst="line">
            <a:avLst/>
          </a:prstGeom>
          <a:noFill/>
          <a:ln w="9525">
            <a:solidFill>
              <a:srgbClr val="000000"/>
            </a:solidFill>
            <a:round/>
            <a:headEnd/>
            <a:tailEnd/>
          </a:ln>
        </p:spPr>
        <p:txBody>
          <a:bodyPr/>
          <a:lstStyle/>
          <a:p>
            <a:endParaRPr lang="ru-RU"/>
          </a:p>
        </p:txBody>
      </p:sp>
      <p:sp>
        <p:nvSpPr>
          <p:cNvPr id="390" name="Line 75"/>
          <p:cNvSpPr>
            <a:spLocks noChangeShapeType="1"/>
          </p:cNvSpPr>
          <p:nvPr/>
        </p:nvSpPr>
        <p:spPr bwMode="auto">
          <a:xfrm>
            <a:off x="2671588" y="2563813"/>
            <a:ext cx="53975" cy="0"/>
          </a:xfrm>
          <a:prstGeom prst="line">
            <a:avLst/>
          </a:prstGeom>
          <a:noFill/>
          <a:ln w="9525">
            <a:solidFill>
              <a:srgbClr val="000000"/>
            </a:solidFill>
            <a:round/>
            <a:headEnd/>
            <a:tailEnd/>
          </a:ln>
        </p:spPr>
        <p:txBody>
          <a:bodyPr/>
          <a:lstStyle/>
          <a:p>
            <a:endParaRPr lang="ru-RU"/>
          </a:p>
        </p:txBody>
      </p:sp>
      <p:sp>
        <p:nvSpPr>
          <p:cNvPr id="391" name="Line 76"/>
          <p:cNvSpPr>
            <a:spLocks noChangeShapeType="1"/>
          </p:cNvSpPr>
          <p:nvPr/>
        </p:nvSpPr>
        <p:spPr bwMode="auto">
          <a:xfrm>
            <a:off x="2435051" y="2184400"/>
            <a:ext cx="0" cy="127000"/>
          </a:xfrm>
          <a:prstGeom prst="line">
            <a:avLst/>
          </a:prstGeom>
          <a:noFill/>
          <a:ln w="9525">
            <a:solidFill>
              <a:srgbClr val="000000"/>
            </a:solidFill>
            <a:round/>
            <a:headEnd/>
            <a:tailEnd/>
          </a:ln>
        </p:spPr>
        <p:txBody>
          <a:bodyPr/>
          <a:lstStyle/>
          <a:p>
            <a:endParaRPr lang="ru-RU"/>
          </a:p>
        </p:txBody>
      </p:sp>
      <p:sp>
        <p:nvSpPr>
          <p:cNvPr id="392" name="Line 77"/>
          <p:cNvSpPr>
            <a:spLocks noChangeShapeType="1"/>
          </p:cNvSpPr>
          <p:nvPr/>
        </p:nvSpPr>
        <p:spPr bwMode="auto">
          <a:xfrm>
            <a:off x="2411238" y="2311400"/>
            <a:ext cx="53975" cy="0"/>
          </a:xfrm>
          <a:prstGeom prst="line">
            <a:avLst/>
          </a:prstGeom>
          <a:noFill/>
          <a:ln w="9525">
            <a:solidFill>
              <a:srgbClr val="000000"/>
            </a:solidFill>
            <a:round/>
            <a:headEnd/>
            <a:tailEnd/>
          </a:ln>
        </p:spPr>
        <p:txBody>
          <a:bodyPr/>
          <a:lstStyle/>
          <a:p>
            <a:endParaRPr lang="ru-RU"/>
          </a:p>
        </p:txBody>
      </p:sp>
      <p:sp>
        <p:nvSpPr>
          <p:cNvPr id="393" name="Line 78"/>
          <p:cNvSpPr>
            <a:spLocks noChangeShapeType="1"/>
          </p:cNvSpPr>
          <p:nvPr/>
        </p:nvSpPr>
        <p:spPr bwMode="auto">
          <a:xfrm>
            <a:off x="2142951" y="2352675"/>
            <a:ext cx="0" cy="169863"/>
          </a:xfrm>
          <a:prstGeom prst="line">
            <a:avLst/>
          </a:prstGeom>
          <a:noFill/>
          <a:ln w="9525">
            <a:solidFill>
              <a:srgbClr val="000000"/>
            </a:solidFill>
            <a:round/>
            <a:headEnd/>
            <a:tailEnd/>
          </a:ln>
        </p:spPr>
        <p:txBody>
          <a:bodyPr/>
          <a:lstStyle/>
          <a:p>
            <a:endParaRPr lang="ru-RU"/>
          </a:p>
        </p:txBody>
      </p:sp>
      <p:sp>
        <p:nvSpPr>
          <p:cNvPr id="394" name="Line 79"/>
          <p:cNvSpPr>
            <a:spLocks noChangeShapeType="1"/>
          </p:cNvSpPr>
          <p:nvPr/>
        </p:nvSpPr>
        <p:spPr bwMode="auto">
          <a:xfrm>
            <a:off x="2120726" y="2522538"/>
            <a:ext cx="53975" cy="0"/>
          </a:xfrm>
          <a:prstGeom prst="line">
            <a:avLst/>
          </a:prstGeom>
          <a:noFill/>
          <a:ln w="9525">
            <a:solidFill>
              <a:srgbClr val="000000"/>
            </a:solidFill>
            <a:round/>
            <a:headEnd/>
            <a:tailEnd/>
          </a:ln>
        </p:spPr>
        <p:txBody>
          <a:bodyPr/>
          <a:lstStyle/>
          <a:p>
            <a:endParaRPr lang="ru-RU"/>
          </a:p>
        </p:txBody>
      </p:sp>
      <p:sp>
        <p:nvSpPr>
          <p:cNvPr id="395" name="Line 80"/>
          <p:cNvSpPr>
            <a:spLocks noChangeShapeType="1"/>
          </p:cNvSpPr>
          <p:nvPr/>
        </p:nvSpPr>
        <p:spPr bwMode="auto">
          <a:xfrm>
            <a:off x="1852438" y="2378075"/>
            <a:ext cx="0" cy="185738"/>
          </a:xfrm>
          <a:prstGeom prst="line">
            <a:avLst/>
          </a:prstGeom>
          <a:noFill/>
          <a:ln w="9525">
            <a:solidFill>
              <a:srgbClr val="000000"/>
            </a:solidFill>
            <a:round/>
            <a:headEnd/>
            <a:tailEnd/>
          </a:ln>
        </p:spPr>
        <p:txBody>
          <a:bodyPr/>
          <a:lstStyle/>
          <a:p>
            <a:endParaRPr lang="ru-RU"/>
          </a:p>
        </p:txBody>
      </p:sp>
      <p:sp>
        <p:nvSpPr>
          <p:cNvPr id="396" name="Line 81"/>
          <p:cNvSpPr>
            <a:spLocks noChangeShapeType="1"/>
          </p:cNvSpPr>
          <p:nvPr/>
        </p:nvSpPr>
        <p:spPr bwMode="auto">
          <a:xfrm>
            <a:off x="1828626" y="2563813"/>
            <a:ext cx="53975" cy="0"/>
          </a:xfrm>
          <a:prstGeom prst="line">
            <a:avLst/>
          </a:prstGeom>
          <a:noFill/>
          <a:ln w="9525">
            <a:solidFill>
              <a:srgbClr val="000000"/>
            </a:solidFill>
            <a:round/>
            <a:headEnd/>
            <a:tailEnd/>
          </a:ln>
        </p:spPr>
        <p:txBody>
          <a:bodyPr/>
          <a:lstStyle/>
          <a:p>
            <a:endParaRPr lang="ru-RU"/>
          </a:p>
        </p:txBody>
      </p:sp>
      <p:sp>
        <p:nvSpPr>
          <p:cNvPr id="397" name="Line 82"/>
          <p:cNvSpPr>
            <a:spLocks noChangeShapeType="1"/>
          </p:cNvSpPr>
          <p:nvPr/>
        </p:nvSpPr>
        <p:spPr bwMode="auto">
          <a:xfrm>
            <a:off x="1600026" y="2505075"/>
            <a:ext cx="0" cy="33338"/>
          </a:xfrm>
          <a:prstGeom prst="line">
            <a:avLst/>
          </a:prstGeom>
          <a:noFill/>
          <a:ln w="9525">
            <a:solidFill>
              <a:srgbClr val="000000"/>
            </a:solidFill>
            <a:round/>
            <a:headEnd/>
            <a:tailEnd/>
          </a:ln>
        </p:spPr>
        <p:txBody>
          <a:bodyPr/>
          <a:lstStyle/>
          <a:p>
            <a:endParaRPr lang="ru-RU"/>
          </a:p>
        </p:txBody>
      </p:sp>
      <p:sp>
        <p:nvSpPr>
          <p:cNvPr id="398" name="Line 83"/>
          <p:cNvSpPr>
            <a:spLocks noChangeShapeType="1"/>
          </p:cNvSpPr>
          <p:nvPr/>
        </p:nvSpPr>
        <p:spPr bwMode="auto">
          <a:xfrm>
            <a:off x="1576213" y="2538413"/>
            <a:ext cx="53975" cy="0"/>
          </a:xfrm>
          <a:prstGeom prst="line">
            <a:avLst/>
          </a:prstGeom>
          <a:noFill/>
          <a:ln w="9525">
            <a:solidFill>
              <a:srgbClr val="000000"/>
            </a:solidFill>
            <a:round/>
            <a:headEnd/>
            <a:tailEnd/>
          </a:ln>
        </p:spPr>
        <p:txBody>
          <a:bodyPr/>
          <a:lstStyle/>
          <a:p>
            <a:endParaRPr lang="ru-RU"/>
          </a:p>
        </p:txBody>
      </p:sp>
      <p:sp>
        <p:nvSpPr>
          <p:cNvPr id="399" name="Line 84"/>
          <p:cNvSpPr>
            <a:spLocks noChangeShapeType="1"/>
          </p:cNvSpPr>
          <p:nvPr/>
        </p:nvSpPr>
        <p:spPr bwMode="auto">
          <a:xfrm>
            <a:off x="1431751" y="2892425"/>
            <a:ext cx="0" cy="25400"/>
          </a:xfrm>
          <a:prstGeom prst="line">
            <a:avLst/>
          </a:prstGeom>
          <a:noFill/>
          <a:ln w="9525">
            <a:solidFill>
              <a:srgbClr val="000000"/>
            </a:solidFill>
            <a:round/>
            <a:headEnd/>
            <a:tailEnd/>
          </a:ln>
        </p:spPr>
        <p:txBody>
          <a:bodyPr/>
          <a:lstStyle/>
          <a:p>
            <a:endParaRPr lang="ru-RU"/>
          </a:p>
        </p:txBody>
      </p:sp>
      <p:sp>
        <p:nvSpPr>
          <p:cNvPr id="400" name="Line 85"/>
          <p:cNvSpPr>
            <a:spLocks noChangeShapeType="1"/>
          </p:cNvSpPr>
          <p:nvPr/>
        </p:nvSpPr>
        <p:spPr bwMode="auto">
          <a:xfrm>
            <a:off x="1407938" y="2917825"/>
            <a:ext cx="53975" cy="0"/>
          </a:xfrm>
          <a:prstGeom prst="line">
            <a:avLst/>
          </a:prstGeom>
          <a:noFill/>
          <a:ln w="9525">
            <a:solidFill>
              <a:srgbClr val="000000"/>
            </a:solidFill>
            <a:round/>
            <a:headEnd/>
            <a:tailEnd/>
          </a:ln>
        </p:spPr>
        <p:txBody>
          <a:bodyPr/>
          <a:lstStyle/>
          <a:p>
            <a:endParaRPr lang="ru-RU"/>
          </a:p>
        </p:txBody>
      </p:sp>
      <p:sp>
        <p:nvSpPr>
          <p:cNvPr id="401" name="Oval 86"/>
          <p:cNvSpPr>
            <a:spLocks noChangeArrowheads="1"/>
          </p:cNvSpPr>
          <p:nvPr/>
        </p:nvSpPr>
        <p:spPr bwMode="auto">
          <a:xfrm>
            <a:off x="3252613" y="3598863"/>
            <a:ext cx="77788" cy="74612"/>
          </a:xfrm>
          <a:prstGeom prst="ellipse">
            <a:avLst/>
          </a:prstGeom>
          <a:solidFill>
            <a:srgbClr val="000000"/>
          </a:solidFill>
          <a:ln w="9525">
            <a:solidFill>
              <a:srgbClr val="000000"/>
            </a:solidFill>
            <a:round/>
            <a:headEnd/>
            <a:tailEnd/>
          </a:ln>
        </p:spPr>
        <p:txBody>
          <a:bodyPr/>
          <a:lstStyle/>
          <a:p>
            <a:endParaRPr lang="ru-RU"/>
          </a:p>
        </p:txBody>
      </p:sp>
      <p:sp>
        <p:nvSpPr>
          <p:cNvPr id="402" name="Oval 87"/>
          <p:cNvSpPr>
            <a:spLocks noChangeArrowheads="1"/>
          </p:cNvSpPr>
          <p:nvPr/>
        </p:nvSpPr>
        <p:spPr bwMode="auto">
          <a:xfrm>
            <a:off x="2976388" y="3514725"/>
            <a:ext cx="77788" cy="74613"/>
          </a:xfrm>
          <a:prstGeom prst="ellipse">
            <a:avLst/>
          </a:prstGeom>
          <a:solidFill>
            <a:srgbClr val="000000"/>
          </a:solidFill>
          <a:ln w="9525">
            <a:solidFill>
              <a:srgbClr val="000000"/>
            </a:solidFill>
            <a:round/>
            <a:headEnd/>
            <a:tailEnd/>
          </a:ln>
        </p:spPr>
        <p:txBody>
          <a:bodyPr/>
          <a:lstStyle/>
          <a:p>
            <a:endParaRPr lang="ru-RU"/>
          </a:p>
        </p:txBody>
      </p:sp>
      <p:sp>
        <p:nvSpPr>
          <p:cNvPr id="403" name="Oval 88"/>
          <p:cNvSpPr>
            <a:spLocks noChangeArrowheads="1"/>
          </p:cNvSpPr>
          <p:nvPr/>
        </p:nvSpPr>
        <p:spPr bwMode="auto">
          <a:xfrm>
            <a:off x="2660476" y="3446463"/>
            <a:ext cx="79375" cy="76200"/>
          </a:xfrm>
          <a:prstGeom prst="ellipse">
            <a:avLst/>
          </a:prstGeom>
          <a:solidFill>
            <a:srgbClr val="000000"/>
          </a:solidFill>
          <a:ln w="9525">
            <a:solidFill>
              <a:srgbClr val="000000"/>
            </a:solidFill>
            <a:round/>
            <a:headEnd/>
            <a:tailEnd/>
          </a:ln>
        </p:spPr>
        <p:txBody>
          <a:bodyPr/>
          <a:lstStyle/>
          <a:p>
            <a:endParaRPr lang="ru-RU"/>
          </a:p>
        </p:txBody>
      </p:sp>
      <p:sp>
        <p:nvSpPr>
          <p:cNvPr id="404" name="Oval 89"/>
          <p:cNvSpPr>
            <a:spLocks noChangeArrowheads="1"/>
          </p:cNvSpPr>
          <p:nvPr/>
        </p:nvSpPr>
        <p:spPr bwMode="auto">
          <a:xfrm>
            <a:off x="2401713" y="3438525"/>
            <a:ext cx="77788" cy="76200"/>
          </a:xfrm>
          <a:prstGeom prst="ellipse">
            <a:avLst/>
          </a:prstGeom>
          <a:solidFill>
            <a:srgbClr val="000000"/>
          </a:solidFill>
          <a:ln w="9525">
            <a:solidFill>
              <a:srgbClr val="000000"/>
            </a:solidFill>
            <a:round/>
            <a:headEnd/>
            <a:tailEnd/>
          </a:ln>
        </p:spPr>
        <p:txBody>
          <a:bodyPr/>
          <a:lstStyle/>
          <a:p>
            <a:endParaRPr lang="ru-RU"/>
          </a:p>
        </p:txBody>
      </p:sp>
      <p:sp>
        <p:nvSpPr>
          <p:cNvPr id="405" name="Oval 90"/>
          <p:cNvSpPr>
            <a:spLocks noChangeArrowheads="1"/>
          </p:cNvSpPr>
          <p:nvPr/>
        </p:nvSpPr>
        <p:spPr bwMode="auto">
          <a:xfrm>
            <a:off x="2101676" y="3433763"/>
            <a:ext cx="85725" cy="85725"/>
          </a:xfrm>
          <a:prstGeom prst="ellipse">
            <a:avLst/>
          </a:prstGeom>
          <a:solidFill>
            <a:srgbClr val="000000"/>
          </a:solidFill>
          <a:ln w="9525">
            <a:solidFill>
              <a:srgbClr val="000000"/>
            </a:solidFill>
            <a:round/>
            <a:headEnd/>
            <a:tailEnd/>
          </a:ln>
        </p:spPr>
        <p:txBody>
          <a:bodyPr/>
          <a:lstStyle/>
          <a:p>
            <a:endParaRPr lang="ru-RU"/>
          </a:p>
        </p:txBody>
      </p:sp>
      <p:sp>
        <p:nvSpPr>
          <p:cNvPr id="406" name="Oval 91"/>
          <p:cNvSpPr>
            <a:spLocks noChangeArrowheads="1"/>
          </p:cNvSpPr>
          <p:nvPr/>
        </p:nvSpPr>
        <p:spPr bwMode="auto">
          <a:xfrm>
            <a:off x="1819101" y="3438525"/>
            <a:ext cx="85725" cy="85725"/>
          </a:xfrm>
          <a:prstGeom prst="ellipse">
            <a:avLst/>
          </a:prstGeom>
          <a:solidFill>
            <a:srgbClr val="000000"/>
          </a:solidFill>
          <a:ln w="9525">
            <a:solidFill>
              <a:srgbClr val="000000"/>
            </a:solidFill>
            <a:round/>
            <a:headEnd/>
            <a:tailEnd/>
          </a:ln>
        </p:spPr>
        <p:txBody>
          <a:bodyPr/>
          <a:lstStyle/>
          <a:p>
            <a:endParaRPr lang="ru-RU"/>
          </a:p>
        </p:txBody>
      </p:sp>
      <p:sp>
        <p:nvSpPr>
          <p:cNvPr id="407" name="Oval 92"/>
          <p:cNvSpPr>
            <a:spLocks noChangeArrowheads="1"/>
          </p:cNvSpPr>
          <p:nvPr/>
        </p:nvSpPr>
        <p:spPr bwMode="auto">
          <a:xfrm>
            <a:off x="1566688" y="3294063"/>
            <a:ext cx="69850" cy="76200"/>
          </a:xfrm>
          <a:prstGeom prst="ellipse">
            <a:avLst/>
          </a:prstGeom>
          <a:solidFill>
            <a:srgbClr val="000000"/>
          </a:solidFill>
          <a:ln w="9525">
            <a:solidFill>
              <a:srgbClr val="000000"/>
            </a:solidFill>
            <a:round/>
            <a:headEnd/>
            <a:tailEnd/>
          </a:ln>
        </p:spPr>
        <p:txBody>
          <a:bodyPr/>
          <a:lstStyle/>
          <a:p>
            <a:endParaRPr lang="ru-RU"/>
          </a:p>
        </p:txBody>
      </p:sp>
      <p:sp>
        <p:nvSpPr>
          <p:cNvPr id="408" name="Oval 93"/>
          <p:cNvSpPr>
            <a:spLocks noChangeArrowheads="1"/>
          </p:cNvSpPr>
          <p:nvPr/>
        </p:nvSpPr>
        <p:spPr bwMode="auto">
          <a:xfrm>
            <a:off x="1398413" y="3244850"/>
            <a:ext cx="77788" cy="74613"/>
          </a:xfrm>
          <a:prstGeom prst="ellipse">
            <a:avLst/>
          </a:prstGeom>
          <a:solidFill>
            <a:srgbClr val="000000"/>
          </a:solidFill>
          <a:ln w="9525">
            <a:solidFill>
              <a:srgbClr val="000000"/>
            </a:solidFill>
            <a:round/>
            <a:headEnd/>
            <a:tailEnd/>
          </a:ln>
        </p:spPr>
        <p:txBody>
          <a:bodyPr/>
          <a:lstStyle/>
          <a:p>
            <a:endParaRPr lang="ru-RU"/>
          </a:p>
        </p:txBody>
      </p:sp>
      <p:sp>
        <p:nvSpPr>
          <p:cNvPr id="409" name="Oval 94"/>
          <p:cNvSpPr>
            <a:spLocks noChangeArrowheads="1"/>
          </p:cNvSpPr>
          <p:nvPr/>
        </p:nvSpPr>
        <p:spPr bwMode="auto">
          <a:xfrm>
            <a:off x="3246263" y="2505075"/>
            <a:ext cx="79375" cy="76200"/>
          </a:xfrm>
          <a:prstGeom prst="ellipse">
            <a:avLst/>
          </a:prstGeom>
          <a:solidFill>
            <a:srgbClr val="FFFFFF"/>
          </a:solidFill>
          <a:ln w="9525">
            <a:solidFill>
              <a:srgbClr val="000000"/>
            </a:solidFill>
            <a:round/>
            <a:headEnd/>
            <a:tailEnd/>
          </a:ln>
        </p:spPr>
        <p:txBody>
          <a:bodyPr/>
          <a:lstStyle/>
          <a:p>
            <a:endParaRPr lang="ru-RU"/>
          </a:p>
        </p:txBody>
      </p:sp>
      <p:sp>
        <p:nvSpPr>
          <p:cNvPr id="410" name="Oval 95"/>
          <p:cNvSpPr>
            <a:spLocks noChangeArrowheads="1"/>
          </p:cNvSpPr>
          <p:nvPr/>
        </p:nvSpPr>
        <p:spPr bwMode="auto">
          <a:xfrm>
            <a:off x="2970038" y="2336800"/>
            <a:ext cx="79375" cy="76200"/>
          </a:xfrm>
          <a:prstGeom prst="ellipse">
            <a:avLst/>
          </a:prstGeom>
          <a:solidFill>
            <a:srgbClr val="FFFFFF"/>
          </a:solidFill>
          <a:ln w="9525">
            <a:solidFill>
              <a:srgbClr val="000000"/>
            </a:solidFill>
            <a:round/>
            <a:headEnd/>
            <a:tailEnd/>
          </a:ln>
        </p:spPr>
        <p:txBody>
          <a:bodyPr/>
          <a:lstStyle/>
          <a:p>
            <a:endParaRPr lang="ru-RU"/>
          </a:p>
        </p:txBody>
      </p:sp>
      <p:sp>
        <p:nvSpPr>
          <p:cNvPr id="411" name="Oval 96"/>
          <p:cNvSpPr>
            <a:spLocks noChangeArrowheads="1"/>
          </p:cNvSpPr>
          <p:nvPr/>
        </p:nvSpPr>
        <p:spPr bwMode="auto">
          <a:xfrm>
            <a:off x="2657301" y="2336800"/>
            <a:ext cx="77787" cy="76200"/>
          </a:xfrm>
          <a:prstGeom prst="ellipse">
            <a:avLst/>
          </a:prstGeom>
          <a:solidFill>
            <a:srgbClr val="FFFFFF"/>
          </a:solidFill>
          <a:ln w="9525">
            <a:solidFill>
              <a:srgbClr val="000000"/>
            </a:solidFill>
            <a:round/>
            <a:headEnd/>
            <a:tailEnd/>
          </a:ln>
        </p:spPr>
        <p:txBody>
          <a:bodyPr/>
          <a:lstStyle/>
          <a:p>
            <a:endParaRPr lang="ru-RU"/>
          </a:p>
        </p:txBody>
      </p:sp>
      <p:sp>
        <p:nvSpPr>
          <p:cNvPr id="412" name="Oval 97"/>
          <p:cNvSpPr>
            <a:spLocks noChangeArrowheads="1"/>
          </p:cNvSpPr>
          <p:nvPr/>
        </p:nvSpPr>
        <p:spPr bwMode="auto">
          <a:xfrm>
            <a:off x="2396951" y="2143125"/>
            <a:ext cx="77787" cy="74613"/>
          </a:xfrm>
          <a:prstGeom prst="ellipse">
            <a:avLst/>
          </a:prstGeom>
          <a:solidFill>
            <a:srgbClr val="FFFFFF"/>
          </a:solidFill>
          <a:ln w="9525">
            <a:solidFill>
              <a:srgbClr val="000000"/>
            </a:solidFill>
            <a:round/>
            <a:headEnd/>
            <a:tailEnd/>
          </a:ln>
        </p:spPr>
        <p:txBody>
          <a:bodyPr/>
          <a:lstStyle/>
          <a:p>
            <a:endParaRPr lang="ru-RU"/>
          </a:p>
        </p:txBody>
      </p:sp>
      <p:sp>
        <p:nvSpPr>
          <p:cNvPr id="413" name="Oval 98"/>
          <p:cNvSpPr>
            <a:spLocks noChangeArrowheads="1"/>
          </p:cNvSpPr>
          <p:nvPr/>
        </p:nvSpPr>
        <p:spPr bwMode="auto">
          <a:xfrm>
            <a:off x="2104851" y="2311400"/>
            <a:ext cx="77787" cy="76200"/>
          </a:xfrm>
          <a:prstGeom prst="ellipse">
            <a:avLst/>
          </a:prstGeom>
          <a:solidFill>
            <a:srgbClr val="FFFFFF"/>
          </a:solidFill>
          <a:ln w="9525">
            <a:solidFill>
              <a:srgbClr val="000000"/>
            </a:solidFill>
            <a:round/>
            <a:headEnd/>
            <a:tailEnd/>
          </a:ln>
        </p:spPr>
        <p:txBody>
          <a:bodyPr/>
          <a:lstStyle/>
          <a:p>
            <a:endParaRPr lang="ru-RU"/>
          </a:p>
        </p:txBody>
      </p:sp>
      <p:sp>
        <p:nvSpPr>
          <p:cNvPr id="414" name="Oval 99"/>
          <p:cNvSpPr>
            <a:spLocks noChangeArrowheads="1"/>
          </p:cNvSpPr>
          <p:nvPr/>
        </p:nvSpPr>
        <p:spPr bwMode="auto">
          <a:xfrm>
            <a:off x="1814338" y="2336800"/>
            <a:ext cx="79375" cy="76200"/>
          </a:xfrm>
          <a:prstGeom prst="ellipse">
            <a:avLst/>
          </a:prstGeom>
          <a:solidFill>
            <a:srgbClr val="FFFFFF"/>
          </a:solidFill>
          <a:ln w="9525">
            <a:solidFill>
              <a:srgbClr val="000000"/>
            </a:solidFill>
            <a:round/>
            <a:headEnd/>
            <a:tailEnd/>
          </a:ln>
        </p:spPr>
        <p:txBody>
          <a:bodyPr/>
          <a:lstStyle/>
          <a:p>
            <a:endParaRPr lang="ru-RU"/>
          </a:p>
        </p:txBody>
      </p:sp>
      <p:sp>
        <p:nvSpPr>
          <p:cNvPr id="415" name="Oval 100"/>
          <p:cNvSpPr>
            <a:spLocks noChangeArrowheads="1"/>
          </p:cNvSpPr>
          <p:nvPr/>
        </p:nvSpPr>
        <p:spPr bwMode="auto">
          <a:xfrm>
            <a:off x="1566688" y="2465388"/>
            <a:ext cx="77788" cy="76200"/>
          </a:xfrm>
          <a:prstGeom prst="ellipse">
            <a:avLst/>
          </a:prstGeom>
          <a:solidFill>
            <a:srgbClr val="FFFFFF"/>
          </a:solidFill>
          <a:ln w="9525">
            <a:solidFill>
              <a:srgbClr val="000000"/>
            </a:solidFill>
            <a:round/>
            <a:headEnd/>
            <a:tailEnd/>
          </a:ln>
        </p:spPr>
        <p:txBody>
          <a:bodyPr/>
          <a:lstStyle/>
          <a:p>
            <a:endParaRPr lang="ru-RU"/>
          </a:p>
        </p:txBody>
      </p:sp>
      <p:sp>
        <p:nvSpPr>
          <p:cNvPr id="416" name="Oval 101"/>
          <p:cNvSpPr>
            <a:spLocks noChangeArrowheads="1"/>
          </p:cNvSpPr>
          <p:nvPr/>
        </p:nvSpPr>
        <p:spPr bwMode="auto">
          <a:xfrm>
            <a:off x="1398413" y="2854325"/>
            <a:ext cx="77788" cy="74613"/>
          </a:xfrm>
          <a:prstGeom prst="ellipse">
            <a:avLst/>
          </a:prstGeom>
          <a:solidFill>
            <a:srgbClr val="FFFFFF"/>
          </a:solidFill>
          <a:ln w="9525">
            <a:solidFill>
              <a:srgbClr val="000000"/>
            </a:solidFill>
            <a:round/>
            <a:headEnd/>
            <a:tailEnd/>
          </a:ln>
        </p:spPr>
        <p:txBody>
          <a:bodyPr/>
          <a:lstStyle/>
          <a:p>
            <a:endParaRPr lang="ru-RU"/>
          </a:p>
        </p:txBody>
      </p:sp>
      <p:sp>
        <p:nvSpPr>
          <p:cNvPr id="417" name="Rectangle 104"/>
          <p:cNvSpPr>
            <a:spLocks noChangeArrowheads="1"/>
          </p:cNvSpPr>
          <p:nvPr/>
        </p:nvSpPr>
        <p:spPr bwMode="auto">
          <a:xfrm>
            <a:off x="907876" y="3589338"/>
            <a:ext cx="2413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-0.5</a:t>
            </a:r>
            <a:endParaRPr lang="ru-RU" sz="1200" b="1">
              <a:latin typeface="Times New Roman" pitchFamily="18" charset="0"/>
            </a:endParaRPr>
          </a:p>
        </p:txBody>
      </p:sp>
      <p:sp>
        <p:nvSpPr>
          <p:cNvPr id="418" name="Rectangle 105"/>
          <p:cNvSpPr>
            <a:spLocks noChangeArrowheads="1"/>
          </p:cNvSpPr>
          <p:nvPr/>
        </p:nvSpPr>
        <p:spPr bwMode="auto">
          <a:xfrm>
            <a:off x="1053926" y="3117850"/>
            <a:ext cx="762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a:t>
            </a:r>
            <a:endParaRPr lang="ru-RU" sz="1200" b="1">
              <a:latin typeface="Times New Roman" pitchFamily="18" charset="0"/>
            </a:endParaRPr>
          </a:p>
        </p:txBody>
      </p:sp>
      <p:sp>
        <p:nvSpPr>
          <p:cNvPr id="419" name="Rectangle 106"/>
          <p:cNvSpPr>
            <a:spLocks noChangeArrowheads="1"/>
          </p:cNvSpPr>
          <p:nvPr/>
        </p:nvSpPr>
        <p:spPr bwMode="auto">
          <a:xfrm>
            <a:off x="939626" y="2636838"/>
            <a:ext cx="1905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0.5</a:t>
            </a:r>
            <a:endParaRPr lang="ru-RU" sz="1200" b="1">
              <a:latin typeface="Times New Roman" pitchFamily="18" charset="0"/>
            </a:endParaRPr>
          </a:p>
        </p:txBody>
      </p:sp>
      <p:sp>
        <p:nvSpPr>
          <p:cNvPr id="420" name="Rectangle 107"/>
          <p:cNvSpPr>
            <a:spLocks noChangeArrowheads="1"/>
          </p:cNvSpPr>
          <p:nvPr/>
        </p:nvSpPr>
        <p:spPr bwMode="auto">
          <a:xfrm>
            <a:off x="939626" y="2165350"/>
            <a:ext cx="1905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1.0</a:t>
            </a:r>
            <a:endParaRPr lang="ru-RU" sz="1200" b="1">
              <a:latin typeface="Times New Roman" pitchFamily="18" charset="0"/>
            </a:endParaRPr>
          </a:p>
        </p:txBody>
      </p:sp>
      <p:sp>
        <p:nvSpPr>
          <p:cNvPr id="421" name="Rectangle 108"/>
          <p:cNvSpPr>
            <a:spLocks noChangeArrowheads="1"/>
          </p:cNvSpPr>
          <p:nvPr/>
        </p:nvSpPr>
        <p:spPr bwMode="auto">
          <a:xfrm>
            <a:off x="939626" y="1684338"/>
            <a:ext cx="1905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1.5</a:t>
            </a:r>
            <a:endParaRPr lang="ru-RU" sz="1200" b="1">
              <a:latin typeface="Times New Roman" pitchFamily="18" charset="0"/>
            </a:endParaRPr>
          </a:p>
        </p:txBody>
      </p:sp>
      <p:sp>
        <p:nvSpPr>
          <p:cNvPr id="422" name="Rectangle 110"/>
          <p:cNvSpPr>
            <a:spLocks noChangeArrowheads="1"/>
          </p:cNvSpPr>
          <p:nvPr/>
        </p:nvSpPr>
        <p:spPr bwMode="auto">
          <a:xfrm>
            <a:off x="1582563" y="3306763"/>
            <a:ext cx="152400"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20</a:t>
            </a:r>
            <a:endParaRPr lang="ru-RU" sz="1200" b="1" dirty="0">
              <a:latin typeface="Times New Roman" pitchFamily="18" charset="0"/>
            </a:endParaRPr>
          </a:p>
        </p:txBody>
      </p:sp>
      <p:sp>
        <p:nvSpPr>
          <p:cNvPr id="423" name="Rectangle 111"/>
          <p:cNvSpPr>
            <a:spLocks noChangeArrowheads="1"/>
          </p:cNvSpPr>
          <p:nvPr/>
        </p:nvSpPr>
        <p:spPr bwMode="auto">
          <a:xfrm>
            <a:off x="1973088" y="3313113"/>
            <a:ext cx="1524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40</a:t>
            </a:r>
            <a:endParaRPr lang="ru-RU" sz="1200" b="1">
              <a:latin typeface="Times New Roman" pitchFamily="18" charset="0"/>
            </a:endParaRPr>
          </a:p>
        </p:txBody>
      </p:sp>
      <p:sp>
        <p:nvSpPr>
          <p:cNvPr id="424" name="Rectangle 112"/>
          <p:cNvSpPr>
            <a:spLocks noChangeArrowheads="1"/>
          </p:cNvSpPr>
          <p:nvPr/>
        </p:nvSpPr>
        <p:spPr bwMode="auto">
          <a:xfrm>
            <a:off x="2404888" y="3306763"/>
            <a:ext cx="1524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60</a:t>
            </a:r>
            <a:endParaRPr lang="ru-RU" sz="1200" b="1">
              <a:latin typeface="Times New Roman" pitchFamily="18" charset="0"/>
            </a:endParaRPr>
          </a:p>
        </p:txBody>
      </p:sp>
      <p:sp>
        <p:nvSpPr>
          <p:cNvPr id="425" name="Rectangle 113"/>
          <p:cNvSpPr>
            <a:spLocks noChangeArrowheads="1"/>
          </p:cNvSpPr>
          <p:nvPr/>
        </p:nvSpPr>
        <p:spPr bwMode="auto">
          <a:xfrm>
            <a:off x="2816051" y="3306763"/>
            <a:ext cx="152400"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80</a:t>
            </a:r>
            <a:endParaRPr lang="ru-RU" sz="1200" b="1" dirty="0">
              <a:latin typeface="Times New Roman" pitchFamily="18" charset="0"/>
            </a:endParaRPr>
          </a:p>
        </p:txBody>
      </p:sp>
      <p:sp>
        <p:nvSpPr>
          <p:cNvPr id="426" name="Rectangle 114"/>
          <p:cNvSpPr>
            <a:spLocks noChangeArrowheads="1"/>
          </p:cNvSpPr>
          <p:nvPr/>
        </p:nvSpPr>
        <p:spPr bwMode="auto">
          <a:xfrm>
            <a:off x="3208163" y="3306763"/>
            <a:ext cx="228600"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100</a:t>
            </a:r>
            <a:endParaRPr lang="ru-RU" sz="1200" b="1" dirty="0">
              <a:latin typeface="Times New Roman" pitchFamily="18" charset="0"/>
            </a:endParaRPr>
          </a:p>
        </p:txBody>
      </p:sp>
      <p:sp>
        <p:nvSpPr>
          <p:cNvPr id="427" name="Rectangle 115"/>
          <p:cNvSpPr>
            <a:spLocks noChangeArrowheads="1"/>
          </p:cNvSpPr>
          <p:nvPr/>
        </p:nvSpPr>
        <p:spPr bwMode="auto">
          <a:xfrm>
            <a:off x="2051720" y="3789040"/>
            <a:ext cx="600549" cy="184666"/>
          </a:xfrm>
          <a:prstGeom prst="rect">
            <a:avLst/>
          </a:prstGeom>
          <a:noFill/>
          <a:ln w="9525">
            <a:noFill/>
            <a:miter lim="800000"/>
            <a:headEnd/>
            <a:tailEnd/>
          </a:ln>
        </p:spPr>
        <p:txBody>
          <a:bodyPr wrap="none" lIns="0" tIns="0" rIns="0" bIns="0">
            <a:spAutoFit/>
          </a:bodyPr>
          <a:lstStyle/>
          <a:p>
            <a:r>
              <a:rPr lang="en-US" sz="1200" b="1" dirty="0" smtClean="0">
                <a:solidFill>
                  <a:srgbClr val="000000"/>
                </a:solidFill>
                <a:latin typeface="Times New Roman" pitchFamily="18" charset="0"/>
              </a:rPr>
              <a:t>RWC</a:t>
            </a:r>
            <a:r>
              <a:rPr lang="ru-RU" sz="1200" b="1" dirty="0" smtClean="0">
                <a:solidFill>
                  <a:srgbClr val="000000"/>
                </a:solidFill>
                <a:latin typeface="Times New Roman" pitchFamily="18" charset="0"/>
              </a:rPr>
              <a:t>, </a:t>
            </a:r>
            <a:r>
              <a:rPr lang="ru-RU" sz="1200" b="1" dirty="0">
                <a:solidFill>
                  <a:srgbClr val="000000"/>
                </a:solidFill>
                <a:latin typeface="Times New Roman" pitchFamily="18" charset="0"/>
              </a:rPr>
              <a:t>%</a:t>
            </a:r>
            <a:endParaRPr lang="ru-RU" sz="1200" b="1" dirty="0">
              <a:latin typeface="Times New Roman" pitchFamily="18" charset="0"/>
            </a:endParaRPr>
          </a:p>
        </p:txBody>
      </p:sp>
      <p:sp>
        <p:nvSpPr>
          <p:cNvPr id="428" name="Rectangle 116"/>
          <p:cNvSpPr>
            <a:spLocks noChangeArrowheads="1"/>
          </p:cNvSpPr>
          <p:nvPr/>
        </p:nvSpPr>
        <p:spPr bwMode="auto">
          <a:xfrm rot="16200000">
            <a:off x="-65649" y="2604830"/>
            <a:ext cx="1675587" cy="184666"/>
          </a:xfrm>
          <a:prstGeom prst="rect">
            <a:avLst/>
          </a:prstGeom>
          <a:noFill/>
          <a:ln w="9525">
            <a:noFill/>
            <a:miter lim="800000"/>
            <a:headEnd/>
            <a:tailEnd/>
          </a:ln>
        </p:spPr>
        <p:txBody>
          <a:bodyPr wrap="none" lIns="0" tIns="0" rIns="0" bIns="0">
            <a:spAutoFit/>
          </a:bodyPr>
          <a:lstStyle/>
          <a:p>
            <a:r>
              <a:rPr lang="en-US" sz="1200" b="1" dirty="0" err="1">
                <a:solidFill>
                  <a:srgbClr val="000000"/>
                </a:solidFill>
                <a:latin typeface="Times New Roman" pitchFamily="18" charset="0"/>
              </a:rPr>
              <a:t>Pn</a:t>
            </a:r>
            <a:r>
              <a:rPr lang="en-US" sz="1200" b="1" dirty="0">
                <a:solidFill>
                  <a:srgbClr val="000000"/>
                </a:solidFill>
                <a:latin typeface="Times New Roman" pitchFamily="18" charset="0"/>
              </a:rPr>
              <a:t>, Rd, mg</a:t>
            </a:r>
            <a:r>
              <a:rPr lang="ru-RU" sz="1200" b="1" dirty="0">
                <a:solidFill>
                  <a:srgbClr val="000000"/>
                </a:solidFill>
                <a:latin typeface="Times New Roman" pitchFamily="18" charset="0"/>
              </a:rPr>
              <a:t> СО</a:t>
            </a:r>
            <a:r>
              <a:rPr lang="ru-RU" sz="1200" b="1" baseline="-25000" dirty="0">
                <a:solidFill>
                  <a:srgbClr val="000000"/>
                </a:solidFill>
                <a:latin typeface="Times New Roman" pitchFamily="18" charset="0"/>
              </a:rPr>
              <a:t>2</a:t>
            </a:r>
            <a:r>
              <a:rPr lang="ru-RU" sz="1200" b="1" dirty="0">
                <a:solidFill>
                  <a:srgbClr val="000000"/>
                </a:solidFill>
                <a:latin typeface="Times New Roman" pitchFamily="18" charset="0"/>
              </a:rPr>
              <a:t>/ </a:t>
            </a:r>
            <a:r>
              <a:rPr lang="en-US" sz="1200" b="1" dirty="0" smtClean="0">
                <a:solidFill>
                  <a:srgbClr val="000000"/>
                </a:solidFill>
                <a:latin typeface="Times New Roman" pitchFamily="18" charset="0"/>
              </a:rPr>
              <a:t>g DW</a:t>
            </a:r>
            <a:r>
              <a:rPr lang="ru-RU" sz="1200" b="1" dirty="0" smtClean="0">
                <a:solidFill>
                  <a:srgbClr val="000000"/>
                </a:solidFill>
                <a:latin typeface="Times New Roman" pitchFamily="18" charset="0"/>
                <a:cs typeface="Arial" charset="0"/>
              </a:rPr>
              <a:t> </a:t>
            </a:r>
            <a:r>
              <a:rPr lang="en-US" sz="1200" b="1" dirty="0" smtClean="0">
                <a:solidFill>
                  <a:srgbClr val="000000"/>
                </a:solidFill>
                <a:latin typeface="Times New Roman" pitchFamily="18" charset="0"/>
              </a:rPr>
              <a:t>h</a:t>
            </a:r>
            <a:endParaRPr lang="ru-RU" sz="1200" b="1" dirty="0">
              <a:latin typeface="Times New Roman" pitchFamily="18" charset="0"/>
            </a:endParaRPr>
          </a:p>
        </p:txBody>
      </p:sp>
      <p:sp>
        <p:nvSpPr>
          <p:cNvPr id="429" name="Rectangle 221"/>
          <p:cNvSpPr>
            <a:spLocks noChangeArrowheads="1"/>
          </p:cNvSpPr>
          <p:nvPr/>
        </p:nvSpPr>
        <p:spPr bwMode="auto">
          <a:xfrm>
            <a:off x="6245051" y="1525588"/>
            <a:ext cx="1219886" cy="184666"/>
          </a:xfrm>
          <a:prstGeom prst="rect">
            <a:avLst/>
          </a:prstGeom>
          <a:noFill/>
          <a:ln w="9525">
            <a:noFill/>
            <a:miter lim="800000"/>
            <a:headEnd/>
            <a:tailEnd/>
          </a:ln>
        </p:spPr>
        <p:txBody>
          <a:bodyPr wrap="none" lIns="0" tIns="0" rIns="0" bIns="0">
            <a:spAutoFit/>
          </a:bodyPr>
          <a:lstStyle/>
          <a:p>
            <a:r>
              <a:rPr lang="ru-RU" sz="1200" b="1" i="1" dirty="0" err="1">
                <a:solidFill>
                  <a:schemeClr val="bg2">
                    <a:lumMod val="10000"/>
                  </a:schemeClr>
                </a:solidFill>
                <a:latin typeface="Times New Roman" pitchFamily="18" charset="0"/>
              </a:rPr>
              <a:t>Peltigera</a:t>
            </a:r>
            <a:r>
              <a:rPr lang="ru-RU" sz="1200" b="1" i="1" dirty="0">
                <a:solidFill>
                  <a:schemeClr val="bg2">
                    <a:lumMod val="10000"/>
                  </a:schemeClr>
                </a:solidFill>
                <a:latin typeface="Times New Roman" pitchFamily="18" charset="0"/>
              </a:rPr>
              <a:t> </a:t>
            </a:r>
            <a:r>
              <a:rPr lang="ru-RU" sz="1200" b="1" i="1" dirty="0" err="1">
                <a:solidFill>
                  <a:schemeClr val="bg2">
                    <a:lumMod val="10000"/>
                  </a:schemeClr>
                </a:solidFill>
                <a:latin typeface="Times New Roman" pitchFamily="18" charset="0"/>
              </a:rPr>
              <a:t>rufescens</a:t>
            </a:r>
            <a:endParaRPr lang="ru-RU" i="1" dirty="0">
              <a:solidFill>
                <a:schemeClr val="bg2">
                  <a:lumMod val="10000"/>
                </a:schemeClr>
              </a:solidFill>
              <a:latin typeface="Times New Roman" pitchFamily="18" charset="0"/>
            </a:endParaRPr>
          </a:p>
        </p:txBody>
      </p:sp>
      <p:sp>
        <p:nvSpPr>
          <p:cNvPr id="430" name="Rectangle 222"/>
          <p:cNvSpPr>
            <a:spLocks noChangeArrowheads="1"/>
          </p:cNvSpPr>
          <p:nvPr/>
        </p:nvSpPr>
        <p:spPr bwMode="auto">
          <a:xfrm>
            <a:off x="6306963" y="1333500"/>
            <a:ext cx="1588" cy="274638"/>
          </a:xfrm>
          <a:prstGeom prst="rect">
            <a:avLst/>
          </a:prstGeom>
          <a:noFill/>
          <a:ln w="9525">
            <a:noFill/>
            <a:miter lim="800000"/>
            <a:headEnd/>
            <a:tailEnd/>
          </a:ln>
        </p:spPr>
        <p:txBody>
          <a:bodyPr wrap="none" lIns="0" tIns="0" rIns="0" bIns="0">
            <a:spAutoFit/>
          </a:bodyPr>
          <a:lstStyle/>
          <a:p>
            <a:endParaRPr lang="ru-RU">
              <a:latin typeface="Times New Roman" pitchFamily="18" charset="0"/>
            </a:endParaRPr>
          </a:p>
        </p:txBody>
      </p:sp>
      <p:sp>
        <p:nvSpPr>
          <p:cNvPr id="431" name="Line 127"/>
          <p:cNvSpPr>
            <a:spLocks noChangeShapeType="1"/>
          </p:cNvSpPr>
          <p:nvPr/>
        </p:nvSpPr>
        <p:spPr bwMode="auto">
          <a:xfrm>
            <a:off x="5741813" y="1762125"/>
            <a:ext cx="0" cy="1901825"/>
          </a:xfrm>
          <a:prstGeom prst="line">
            <a:avLst/>
          </a:prstGeom>
          <a:noFill/>
          <a:ln w="28575">
            <a:solidFill>
              <a:srgbClr val="000000"/>
            </a:solidFill>
            <a:round/>
            <a:headEnd/>
            <a:tailEnd/>
          </a:ln>
        </p:spPr>
        <p:txBody>
          <a:bodyPr/>
          <a:lstStyle/>
          <a:p>
            <a:endParaRPr lang="ru-RU"/>
          </a:p>
        </p:txBody>
      </p:sp>
      <p:sp>
        <p:nvSpPr>
          <p:cNvPr id="432" name="Line 128"/>
          <p:cNvSpPr>
            <a:spLocks noChangeShapeType="1"/>
          </p:cNvSpPr>
          <p:nvPr/>
        </p:nvSpPr>
        <p:spPr bwMode="auto">
          <a:xfrm>
            <a:off x="5695776" y="3663950"/>
            <a:ext cx="44450" cy="0"/>
          </a:xfrm>
          <a:prstGeom prst="line">
            <a:avLst/>
          </a:prstGeom>
          <a:noFill/>
          <a:ln w="28575">
            <a:solidFill>
              <a:srgbClr val="000000"/>
            </a:solidFill>
            <a:round/>
            <a:headEnd/>
            <a:tailEnd/>
          </a:ln>
        </p:spPr>
        <p:txBody>
          <a:bodyPr/>
          <a:lstStyle/>
          <a:p>
            <a:endParaRPr lang="ru-RU"/>
          </a:p>
        </p:txBody>
      </p:sp>
      <p:sp>
        <p:nvSpPr>
          <p:cNvPr id="433" name="Line 129"/>
          <p:cNvSpPr>
            <a:spLocks noChangeShapeType="1"/>
          </p:cNvSpPr>
          <p:nvPr/>
        </p:nvSpPr>
        <p:spPr bwMode="auto">
          <a:xfrm>
            <a:off x="5695776" y="3282950"/>
            <a:ext cx="44450" cy="0"/>
          </a:xfrm>
          <a:prstGeom prst="line">
            <a:avLst/>
          </a:prstGeom>
          <a:noFill/>
          <a:ln w="28575">
            <a:solidFill>
              <a:srgbClr val="000000"/>
            </a:solidFill>
            <a:round/>
            <a:headEnd/>
            <a:tailEnd/>
          </a:ln>
        </p:spPr>
        <p:txBody>
          <a:bodyPr/>
          <a:lstStyle/>
          <a:p>
            <a:endParaRPr lang="ru-RU"/>
          </a:p>
        </p:txBody>
      </p:sp>
      <p:sp>
        <p:nvSpPr>
          <p:cNvPr id="434" name="Line 130"/>
          <p:cNvSpPr>
            <a:spLocks noChangeShapeType="1"/>
          </p:cNvSpPr>
          <p:nvPr/>
        </p:nvSpPr>
        <p:spPr bwMode="auto">
          <a:xfrm>
            <a:off x="5695776" y="2901950"/>
            <a:ext cx="44450" cy="0"/>
          </a:xfrm>
          <a:prstGeom prst="line">
            <a:avLst/>
          </a:prstGeom>
          <a:noFill/>
          <a:ln w="28575">
            <a:solidFill>
              <a:srgbClr val="000000"/>
            </a:solidFill>
            <a:round/>
            <a:headEnd/>
            <a:tailEnd/>
          </a:ln>
        </p:spPr>
        <p:txBody>
          <a:bodyPr/>
          <a:lstStyle/>
          <a:p>
            <a:endParaRPr lang="ru-RU"/>
          </a:p>
        </p:txBody>
      </p:sp>
      <p:sp>
        <p:nvSpPr>
          <p:cNvPr id="435" name="Line 131"/>
          <p:cNvSpPr>
            <a:spLocks noChangeShapeType="1"/>
          </p:cNvSpPr>
          <p:nvPr/>
        </p:nvSpPr>
        <p:spPr bwMode="auto">
          <a:xfrm>
            <a:off x="5695776" y="2522538"/>
            <a:ext cx="44450" cy="0"/>
          </a:xfrm>
          <a:prstGeom prst="line">
            <a:avLst/>
          </a:prstGeom>
          <a:noFill/>
          <a:ln w="28575">
            <a:solidFill>
              <a:srgbClr val="000000"/>
            </a:solidFill>
            <a:round/>
            <a:headEnd/>
            <a:tailEnd/>
          </a:ln>
        </p:spPr>
        <p:txBody>
          <a:bodyPr/>
          <a:lstStyle/>
          <a:p>
            <a:endParaRPr lang="ru-RU"/>
          </a:p>
        </p:txBody>
      </p:sp>
      <p:sp>
        <p:nvSpPr>
          <p:cNvPr id="436" name="Line 132"/>
          <p:cNvSpPr>
            <a:spLocks noChangeShapeType="1"/>
          </p:cNvSpPr>
          <p:nvPr/>
        </p:nvSpPr>
        <p:spPr bwMode="auto">
          <a:xfrm>
            <a:off x="5695776" y="2141538"/>
            <a:ext cx="44450" cy="0"/>
          </a:xfrm>
          <a:prstGeom prst="line">
            <a:avLst/>
          </a:prstGeom>
          <a:noFill/>
          <a:ln w="28575">
            <a:solidFill>
              <a:srgbClr val="000000"/>
            </a:solidFill>
            <a:round/>
            <a:headEnd/>
            <a:tailEnd/>
          </a:ln>
        </p:spPr>
        <p:txBody>
          <a:bodyPr/>
          <a:lstStyle/>
          <a:p>
            <a:endParaRPr lang="ru-RU"/>
          </a:p>
        </p:txBody>
      </p:sp>
      <p:sp>
        <p:nvSpPr>
          <p:cNvPr id="437" name="Line 133"/>
          <p:cNvSpPr>
            <a:spLocks noChangeShapeType="1"/>
          </p:cNvSpPr>
          <p:nvPr/>
        </p:nvSpPr>
        <p:spPr bwMode="auto">
          <a:xfrm>
            <a:off x="5695776" y="1762125"/>
            <a:ext cx="44450" cy="0"/>
          </a:xfrm>
          <a:prstGeom prst="line">
            <a:avLst/>
          </a:prstGeom>
          <a:noFill/>
          <a:ln w="28575">
            <a:solidFill>
              <a:srgbClr val="000000"/>
            </a:solidFill>
            <a:round/>
            <a:headEnd/>
            <a:tailEnd/>
          </a:ln>
        </p:spPr>
        <p:txBody>
          <a:bodyPr/>
          <a:lstStyle/>
          <a:p>
            <a:endParaRPr lang="ru-RU"/>
          </a:p>
        </p:txBody>
      </p:sp>
      <p:sp>
        <p:nvSpPr>
          <p:cNvPr id="438" name="Line 134"/>
          <p:cNvSpPr>
            <a:spLocks noChangeShapeType="1"/>
          </p:cNvSpPr>
          <p:nvPr/>
        </p:nvSpPr>
        <p:spPr bwMode="auto">
          <a:xfrm>
            <a:off x="5725938" y="2901950"/>
            <a:ext cx="2081213" cy="0"/>
          </a:xfrm>
          <a:prstGeom prst="line">
            <a:avLst/>
          </a:prstGeom>
          <a:noFill/>
          <a:ln w="28575">
            <a:solidFill>
              <a:srgbClr val="000000"/>
            </a:solidFill>
            <a:round/>
            <a:headEnd/>
            <a:tailEnd/>
          </a:ln>
        </p:spPr>
        <p:txBody>
          <a:bodyPr/>
          <a:lstStyle/>
          <a:p>
            <a:endParaRPr lang="ru-RU"/>
          </a:p>
        </p:txBody>
      </p:sp>
      <p:sp>
        <p:nvSpPr>
          <p:cNvPr id="439" name="Line 136"/>
          <p:cNvSpPr>
            <a:spLocks noChangeShapeType="1"/>
          </p:cNvSpPr>
          <p:nvPr/>
        </p:nvSpPr>
        <p:spPr bwMode="auto">
          <a:xfrm flipV="1">
            <a:off x="6140276" y="2901950"/>
            <a:ext cx="0" cy="53975"/>
          </a:xfrm>
          <a:prstGeom prst="line">
            <a:avLst/>
          </a:prstGeom>
          <a:noFill/>
          <a:ln w="28575">
            <a:solidFill>
              <a:srgbClr val="000000"/>
            </a:solidFill>
            <a:round/>
            <a:headEnd/>
            <a:tailEnd/>
          </a:ln>
        </p:spPr>
        <p:txBody>
          <a:bodyPr/>
          <a:lstStyle/>
          <a:p>
            <a:endParaRPr lang="ru-RU"/>
          </a:p>
        </p:txBody>
      </p:sp>
      <p:sp>
        <p:nvSpPr>
          <p:cNvPr id="440" name="Line 137"/>
          <p:cNvSpPr>
            <a:spLocks noChangeShapeType="1"/>
          </p:cNvSpPr>
          <p:nvPr/>
        </p:nvSpPr>
        <p:spPr bwMode="auto">
          <a:xfrm flipV="1">
            <a:off x="6560963" y="2901950"/>
            <a:ext cx="0" cy="53975"/>
          </a:xfrm>
          <a:prstGeom prst="line">
            <a:avLst/>
          </a:prstGeom>
          <a:noFill/>
          <a:ln w="28575">
            <a:solidFill>
              <a:srgbClr val="000000"/>
            </a:solidFill>
            <a:round/>
            <a:headEnd/>
            <a:tailEnd/>
          </a:ln>
        </p:spPr>
        <p:txBody>
          <a:bodyPr/>
          <a:lstStyle/>
          <a:p>
            <a:endParaRPr lang="ru-RU"/>
          </a:p>
        </p:txBody>
      </p:sp>
      <p:sp>
        <p:nvSpPr>
          <p:cNvPr id="441" name="Line 138"/>
          <p:cNvSpPr>
            <a:spLocks noChangeShapeType="1"/>
          </p:cNvSpPr>
          <p:nvPr/>
        </p:nvSpPr>
        <p:spPr bwMode="auto">
          <a:xfrm flipV="1">
            <a:off x="6973713" y="2901950"/>
            <a:ext cx="0" cy="53975"/>
          </a:xfrm>
          <a:prstGeom prst="line">
            <a:avLst/>
          </a:prstGeom>
          <a:noFill/>
          <a:ln w="28575">
            <a:solidFill>
              <a:srgbClr val="000000"/>
            </a:solidFill>
            <a:round/>
            <a:headEnd/>
            <a:tailEnd/>
          </a:ln>
        </p:spPr>
        <p:txBody>
          <a:bodyPr/>
          <a:lstStyle/>
          <a:p>
            <a:endParaRPr lang="ru-RU"/>
          </a:p>
        </p:txBody>
      </p:sp>
      <p:sp>
        <p:nvSpPr>
          <p:cNvPr id="442" name="Line 139"/>
          <p:cNvSpPr>
            <a:spLocks noChangeShapeType="1"/>
          </p:cNvSpPr>
          <p:nvPr/>
        </p:nvSpPr>
        <p:spPr bwMode="auto">
          <a:xfrm flipV="1">
            <a:off x="7394401" y="2901950"/>
            <a:ext cx="0" cy="53975"/>
          </a:xfrm>
          <a:prstGeom prst="line">
            <a:avLst/>
          </a:prstGeom>
          <a:noFill/>
          <a:ln w="28575">
            <a:solidFill>
              <a:srgbClr val="000000"/>
            </a:solidFill>
            <a:round/>
            <a:headEnd/>
            <a:tailEnd/>
          </a:ln>
        </p:spPr>
        <p:txBody>
          <a:bodyPr/>
          <a:lstStyle/>
          <a:p>
            <a:endParaRPr lang="ru-RU"/>
          </a:p>
        </p:txBody>
      </p:sp>
      <p:sp>
        <p:nvSpPr>
          <p:cNvPr id="443" name="Line 140"/>
          <p:cNvSpPr>
            <a:spLocks noChangeShapeType="1"/>
          </p:cNvSpPr>
          <p:nvPr/>
        </p:nvSpPr>
        <p:spPr bwMode="auto">
          <a:xfrm flipV="1">
            <a:off x="7807151" y="2901950"/>
            <a:ext cx="0" cy="53975"/>
          </a:xfrm>
          <a:prstGeom prst="line">
            <a:avLst/>
          </a:prstGeom>
          <a:noFill/>
          <a:ln w="28575">
            <a:solidFill>
              <a:srgbClr val="000000"/>
            </a:solidFill>
            <a:round/>
            <a:headEnd/>
            <a:tailEnd/>
          </a:ln>
        </p:spPr>
        <p:txBody>
          <a:bodyPr/>
          <a:lstStyle/>
          <a:p>
            <a:endParaRPr lang="ru-RU"/>
          </a:p>
        </p:txBody>
      </p:sp>
      <p:sp>
        <p:nvSpPr>
          <p:cNvPr id="444" name="Line 141"/>
          <p:cNvSpPr>
            <a:spLocks noChangeShapeType="1"/>
          </p:cNvSpPr>
          <p:nvPr/>
        </p:nvSpPr>
        <p:spPr bwMode="auto">
          <a:xfrm flipV="1">
            <a:off x="7807151" y="3246438"/>
            <a:ext cx="0" cy="101600"/>
          </a:xfrm>
          <a:prstGeom prst="line">
            <a:avLst/>
          </a:prstGeom>
          <a:noFill/>
          <a:ln w="9525">
            <a:solidFill>
              <a:srgbClr val="000000"/>
            </a:solidFill>
            <a:round/>
            <a:headEnd/>
            <a:tailEnd/>
          </a:ln>
        </p:spPr>
        <p:txBody>
          <a:bodyPr/>
          <a:lstStyle/>
          <a:p>
            <a:endParaRPr lang="ru-RU"/>
          </a:p>
        </p:txBody>
      </p:sp>
      <p:sp>
        <p:nvSpPr>
          <p:cNvPr id="445" name="Line 142"/>
          <p:cNvSpPr>
            <a:spLocks noChangeShapeType="1"/>
          </p:cNvSpPr>
          <p:nvPr/>
        </p:nvSpPr>
        <p:spPr bwMode="auto">
          <a:xfrm>
            <a:off x="7783338" y="3246438"/>
            <a:ext cx="53975" cy="0"/>
          </a:xfrm>
          <a:prstGeom prst="line">
            <a:avLst/>
          </a:prstGeom>
          <a:noFill/>
          <a:ln w="9525">
            <a:solidFill>
              <a:srgbClr val="000000"/>
            </a:solidFill>
            <a:round/>
            <a:headEnd/>
            <a:tailEnd/>
          </a:ln>
        </p:spPr>
        <p:txBody>
          <a:bodyPr/>
          <a:lstStyle/>
          <a:p>
            <a:endParaRPr lang="ru-RU"/>
          </a:p>
        </p:txBody>
      </p:sp>
      <p:sp>
        <p:nvSpPr>
          <p:cNvPr id="446" name="Line 143"/>
          <p:cNvSpPr>
            <a:spLocks noChangeShapeType="1"/>
          </p:cNvSpPr>
          <p:nvPr/>
        </p:nvSpPr>
        <p:spPr bwMode="auto">
          <a:xfrm flipV="1">
            <a:off x="7494413" y="3254375"/>
            <a:ext cx="0" cy="65088"/>
          </a:xfrm>
          <a:prstGeom prst="line">
            <a:avLst/>
          </a:prstGeom>
          <a:noFill/>
          <a:ln w="9525">
            <a:solidFill>
              <a:srgbClr val="000000"/>
            </a:solidFill>
            <a:round/>
            <a:headEnd/>
            <a:tailEnd/>
          </a:ln>
        </p:spPr>
        <p:txBody>
          <a:bodyPr/>
          <a:lstStyle/>
          <a:p>
            <a:endParaRPr lang="ru-RU"/>
          </a:p>
        </p:txBody>
      </p:sp>
      <p:sp>
        <p:nvSpPr>
          <p:cNvPr id="447" name="Line 144"/>
          <p:cNvSpPr>
            <a:spLocks noChangeShapeType="1"/>
          </p:cNvSpPr>
          <p:nvPr/>
        </p:nvSpPr>
        <p:spPr bwMode="auto">
          <a:xfrm>
            <a:off x="7470601" y="3254375"/>
            <a:ext cx="55562" cy="0"/>
          </a:xfrm>
          <a:prstGeom prst="line">
            <a:avLst/>
          </a:prstGeom>
          <a:noFill/>
          <a:ln w="9525">
            <a:solidFill>
              <a:srgbClr val="000000"/>
            </a:solidFill>
            <a:round/>
            <a:headEnd/>
            <a:tailEnd/>
          </a:ln>
        </p:spPr>
        <p:txBody>
          <a:bodyPr/>
          <a:lstStyle/>
          <a:p>
            <a:endParaRPr lang="ru-RU"/>
          </a:p>
        </p:txBody>
      </p:sp>
      <p:sp>
        <p:nvSpPr>
          <p:cNvPr id="448" name="Line 145"/>
          <p:cNvSpPr>
            <a:spLocks noChangeShapeType="1"/>
          </p:cNvSpPr>
          <p:nvPr/>
        </p:nvSpPr>
        <p:spPr bwMode="auto">
          <a:xfrm flipV="1">
            <a:off x="7253113" y="3319463"/>
            <a:ext cx="0" cy="46037"/>
          </a:xfrm>
          <a:prstGeom prst="line">
            <a:avLst/>
          </a:prstGeom>
          <a:noFill/>
          <a:ln w="9525">
            <a:solidFill>
              <a:srgbClr val="000000"/>
            </a:solidFill>
            <a:round/>
            <a:headEnd/>
            <a:tailEnd/>
          </a:ln>
        </p:spPr>
        <p:txBody>
          <a:bodyPr/>
          <a:lstStyle/>
          <a:p>
            <a:endParaRPr lang="ru-RU"/>
          </a:p>
        </p:txBody>
      </p:sp>
      <p:sp>
        <p:nvSpPr>
          <p:cNvPr id="449" name="Line 146"/>
          <p:cNvSpPr>
            <a:spLocks noChangeShapeType="1"/>
          </p:cNvSpPr>
          <p:nvPr/>
        </p:nvSpPr>
        <p:spPr bwMode="auto">
          <a:xfrm>
            <a:off x="7229301" y="3319463"/>
            <a:ext cx="55562" cy="0"/>
          </a:xfrm>
          <a:prstGeom prst="line">
            <a:avLst/>
          </a:prstGeom>
          <a:noFill/>
          <a:ln w="9525">
            <a:solidFill>
              <a:srgbClr val="000000"/>
            </a:solidFill>
            <a:round/>
            <a:headEnd/>
            <a:tailEnd/>
          </a:ln>
        </p:spPr>
        <p:txBody>
          <a:bodyPr/>
          <a:lstStyle/>
          <a:p>
            <a:endParaRPr lang="ru-RU"/>
          </a:p>
        </p:txBody>
      </p:sp>
      <p:sp>
        <p:nvSpPr>
          <p:cNvPr id="450" name="Line 147"/>
          <p:cNvSpPr>
            <a:spLocks noChangeShapeType="1"/>
          </p:cNvSpPr>
          <p:nvPr/>
        </p:nvSpPr>
        <p:spPr bwMode="auto">
          <a:xfrm flipV="1">
            <a:off x="7005463" y="3208338"/>
            <a:ext cx="0" cy="38100"/>
          </a:xfrm>
          <a:prstGeom prst="line">
            <a:avLst/>
          </a:prstGeom>
          <a:noFill/>
          <a:ln w="9525">
            <a:solidFill>
              <a:srgbClr val="000000"/>
            </a:solidFill>
            <a:round/>
            <a:headEnd/>
            <a:tailEnd/>
          </a:ln>
        </p:spPr>
        <p:txBody>
          <a:bodyPr/>
          <a:lstStyle/>
          <a:p>
            <a:endParaRPr lang="ru-RU"/>
          </a:p>
        </p:txBody>
      </p:sp>
      <p:sp>
        <p:nvSpPr>
          <p:cNvPr id="451" name="Line 148"/>
          <p:cNvSpPr>
            <a:spLocks noChangeShapeType="1"/>
          </p:cNvSpPr>
          <p:nvPr/>
        </p:nvSpPr>
        <p:spPr bwMode="auto">
          <a:xfrm>
            <a:off x="6981651" y="3208338"/>
            <a:ext cx="53975" cy="0"/>
          </a:xfrm>
          <a:prstGeom prst="line">
            <a:avLst/>
          </a:prstGeom>
          <a:noFill/>
          <a:ln w="9525">
            <a:solidFill>
              <a:srgbClr val="000000"/>
            </a:solidFill>
            <a:round/>
            <a:headEnd/>
            <a:tailEnd/>
          </a:ln>
        </p:spPr>
        <p:txBody>
          <a:bodyPr/>
          <a:lstStyle/>
          <a:p>
            <a:endParaRPr lang="ru-RU"/>
          </a:p>
        </p:txBody>
      </p:sp>
      <p:sp>
        <p:nvSpPr>
          <p:cNvPr id="452" name="Line 149"/>
          <p:cNvSpPr>
            <a:spLocks noChangeShapeType="1"/>
          </p:cNvSpPr>
          <p:nvPr/>
        </p:nvSpPr>
        <p:spPr bwMode="auto">
          <a:xfrm flipV="1">
            <a:off x="6770513" y="3106738"/>
            <a:ext cx="0" cy="26987"/>
          </a:xfrm>
          <a:prstGeom prst="line">
            <a:avLst/>
          </a:prstGeom>
          <a:noFill/>
          <a:ln w="9525">
            <a:solidFill>
              <a:srgbClr val="000000"/>
            </a:solidFill>
            <a:round/>
            <a:headEnd/>
            <a:tailEnd/>
          </a:ln>
        </p:spPr>
        <p:txBody>
          <a:bodyPr/>
          <a:lstStyle/>
          <a:p>
            <a:endParaRPr lang="ru-RU"/>
          </a:p>
        </p:txBody>
      </p:sp>
      <p:sp>
        <p:nvSpPr>
          <p:cNvPr id="453" name="Line 150"/>
          <p:cNvSpPr>
            <a:spLocks noChangeShapeType="1"/>
          </p:cNvSpPr>
          <p:nvPr/>
        </p:nvSpPr>
        <p:spPr bwMode="auto">
          <a:xfrm>
            <a:off x="6748288" y="3106738"/>
            <a:ext cx="53975" cy="0"/>
          </a:xfrm>
          <a:prstGeom prst="line">
            <a:avLst/>
          </a:prstGeom>
          <a:noFill/>
          <a:ln w="9525">
            <a:solidFill>
              <a:srgbClr val="000000"/>
            </a:solidFill>
            <a:round/>
            <a:headEnd/>
            <a:tailEnd/>
          </a:ln>
        </p:spPr>
        <p:txBody>
          <a:bodyPr/>
          <a:lstStyle/>
          <a:p>
            <a:endParaRPr lang="ru-RU"/>
          </a:p>
        </p:txBody>
      </p:sp>
      <p:sp>
        <p:nvSpPr>
          <p:cNvPr id="454" name="Line 151"/>
          <p:cNvSpPr>
            <a:spLocks noChangeShapeType="1"/>
          </p:cNvSpPr>
          <p:nvPr/>
        </p:nvSpPr>
        <p:spPr bwMode="auto">
          <a:xfrm flipV="1">
            <a:off x="6521276" y="3097213"/>
            <a:ext cx="0" cy="28575"/>
          </a:xfrm>
          <a:prstGeom prst="line">
            <a:avLst/>
          </a:prstGeom>
          <a:noFill/>
          <a:ln w="9525">
            <a:solidFill>
              <a:srgbClr val="000000"/>
            </a:solidFill>
            <a:round/>
            <a:headEnd/>
            <a:tailEnd/>
          </a:ln>
        </p:spPr>
        <p:txBody>
          <a:bodyPr/>
          <a:lstStyle/>
          <a:p>
            <a:endParaRPr lang="ru-RU"/>
          </a:p>
        </p:txBody>
      </p:sp>
      <p:sp>
        <p:nvSpPr>
          <p:cNvPr id="455" name="Line 152"/>
          <p:cNvSpPr>
            <a:spLocks noChangeShapeType="1"/>
          </p:cNvSpPr>
          <p:nvPr/>
        </p:nvSpPr>
        <p:spPr bwMode="auto">
          <a:xfrm>
            <a:off x="6497463" y="3097213"/>
            <a:ext cx="55563" cy="0"/>
          </a:xfrm>
          <a:prstGeom prst="line">
            <a:avLst/>
          </a:prstGeom>
          <a:noFill/>
          <a:ln w="9525">
            <a:solidFill>
              <a:srgbClr val="000000"/>
            </a:solidFill>
            <a:round/>
            <a:headEnd/>
            <a:tailEnd/>
          </a:ln>
        </p:spPr>
        <p:txBody>
          <a:bodyPr/>
          <a:lstStyle/>
          <a:p>
            <a:endParaRPr lang="ru-RU"/>
          </a:p>
        </p:txBody>
      </p:sp>
      <p:sp>
        <p:nvSpPr>
          <p:cNvPr id="456" name="Line 153"/>
          <p:cNvSpPr>
            <a:spLocks noChangeShapeType="1"/>
          </p:cNvSpPr>
          <p:nvPr/>
        </p:nvSpPr>
        <p:spPr bwMode="auto">
          <a:xfrm flipV="1">
            <a:off x="6303788" y="2986088"/>
            <a:ext cx="0" cy="19050"/>
          </a:xfrm>
          <a:prstGeom prst="line">
            <a:avLst/>
          </a:prstGeom>
          <a:noFill/>
          <a:ln w="9525">
            <a:solidFill>
              <a:srgbClr val="000000"/>
            </a:solidFill>
            <a:round/>
            <a:headEnd/>
            <a:tailEnd/>
          </a:ln>
        </p:spPr>
        <p:txBody>
          <a:bodyPr/>
          <a:lstStyle/>
          <a:p>
            <a:endParaRPr lang="ru-RU"/>
          </a:p>
        </p:txBody>
      </p:sp>
      <p:sp>
        <p:nvSpPr>
          <p:cNvPr id="457" name="Line 154"/>
          <p:cNvSpPr>
            <a:spLocks noChangeShapeType="1"/>
          </p:cNvSpPr>
          <p:nvPr/>
        </p:nvSpPr>
        <p:spPr bwMode="auto">
          <a:xfrm>
            <a:off x="6279976" y="2986088"/>
            <a:ext cx="55562" cy="0"/>
          </a:xfrm>
          <a:prstGeom prst="line">
            <a:avLst/>
          </a:prstGeom>
          <a:noFill/>
          <a:ln w="9525">
            <a:solidFill>
              <a:srgbClr val="000000"/>
            </a:solidFill>
            <a:round/>
            <a:headEnd/>
            <a:tailEnd/>
          </a:ln>
        </p:spPr>
        <p:txBody>
          <a:bodyPr/>
          <a:lstStyle/>
          <a:p>
            <a:endParaRPr lang="ru-RU"/>
          </a:p>
        </p:txBody>
      </p:sp>
      <p:sp>
        <p:nvSpPr>
          <p:cNvPr id="458" name="Line 155"/>
          <p:cNvSpPr>
            <a:spLocks noChangeShapeType="1"/>
          </p:cNvSpPr>
          <p:nvPr/>
        </p:nvSpPr>
        <p:spPr bwMode="auto">
          <a:xfrm flipV="1">
            <a:off x="6092651" y="2940050"/>
            <a:ext cx="0" cy="7938"/>
          </a:xfrm>
          <a:prstGeom prst="line">
            <a:avLst/>
          </a:prstGeom>
          <a:noFill/>
          <a:ln w="9525">
            <a:solidFill>
              <a:srgbClr val="000000"/>
            </a:solidFill>
            <a:round/>
            <a:headEnd/>
            <a:tailEnd/>
          </a:ln>
        </p:spPr>
        <p:txBody>
          <a:bodyPr/>
          <a:lstStyle/>
          <a:p>
            <a:endParaRPr lang="ru-RU"/>
          </a:p>
        </p:txBody>
      </p:sp>
      <p:sp>
        <p:nvSpPr>
          <p:cNvPr id="459" name="Line 156"/>
          <p:cNvSpPr>
            <a:spLocks noChangeShapeType="1"/>
          </p:cNvSpPr>
          <p:nvPr/>
        </p:nvSpPr>
        <p:spPr bwMode="auto">
          <a:xfrm>
            <a:off x="6068838" y="2940050"/>
            <a:ext cx="55563" cy="0"/>
          </a:xfrm>
          <a:prstGeom prst="line">
            <a:avLst/>
          </a:prstGeom>
          <a:noFill/>
          <a:ln w="9525">
            <a:solidFill>
              <a:srgbClr val="000000"/>
            </a:solidFill>
            <a:round/>
            <a:headEnd/>
            <a:tailEnd/>
          </a:ln>
        </p:spPr>
        <p:txBody>
          <a:bodyPr/>
          <a:lstStyle/>
          <a:p>
            <a:endParaRPr lang="ru-RU"/>
          </a:p>
        </p:txBody>
      </p:sp>
      <p:sp>
        <p:nvSpPr>
          <p:cNvPr id="460" name="Line 157"/>
          <p:cNvSpPr>
            <a:spLocks noChangeShapeType="1"/>
          </p:cNvSpPr>
          <p:nvPr/>
        </p:nvSpPr>
        <p:spPr bwMode="auto">
          <a:xfrm>
            <a:off x="7807151" y="3348038"/>
            <a:ext cx="0" cy="111125"/>
          </a:xfrm>
          <a:prstGeom prst="line">
            <a:avLst/>
          </a:prstGeom>
          <a:noFill/>
          <a:ln w="9525">
            <a:solidFill>
              <a:srgbClr val="000000"/>
            </a:solidFill>
            <a:round/>
            <a:headEnd/>
            <a:tailEnd/>
          </a:ln>
        </p:spPr>
        <p:txBody>
          <a:bodyPr/>
          <a:lstStyle/>
          <a:p>
            <a:endParaRPr lang="ru-RU"/>
          </a:p>
        </p:txBody>
      </p:sp>
      <p:sp>
        <p:nvSpPr>
          <p:cNvPr id="461" name="Line 158"/>
          <p:cNvSpPr>
            <a:spLocks noChangeShapeType="1"/>
          </p:cNvSpPr>
          <p:nvPr/>
        </p:nvSpPr>
        <p:spPr bwMode="auto">
          <a:xfrm>
            <a:off x="7783338" y="3459163"/>
            <a:ext cx="53975" cy="0"/>
          </a:xfrm>
          <a:prstGeom prst="line">
            <a:avLst/>
          </a:prstGeom>
          <a:noFill/>
          <a:ln w="9525">
            <a:solidFill>
              <a:srgbClr val="000000"/>
            </a:solidFill>
            <a:round/>
            <a:headEnd/>
            <a:tailEnd/>
          </a:ln>
        </p:spPr>
        <p:txBody>
          <a:bodyPr/>
          <a:lstStyle/>
          <a:p>
            <a:endParaRPr lang="ru-RU"/>
          </a:p>
        </p:txBody>
      </p:sp>
      <p:sp>
        <p:nvSpPr>
          <p:cNvPr id="462" name="Line 159"/>
          <p:cNvSpPr>
            <a:spLocks noChangeShapeType="1"/>
          </p:cNvSpPr>
          <p:nvPr/>
        </p:nvSpPr>
        <p:spPr bwMode="auto">
          <a:xfrm>
            <a:off x="7494413" y="3319463"/>
            <a:ext cx="0" cy="66675"/>
          </a:xfrm>
          <a:prstGeom prst="line">
            <a:avLst/>
          </a:prstGeom>
          <a:noFill/>
          <a:ln w="9525">
            <a:solidFill>
              <a:srgbClr val="000000"/>
            </a:solidFill>
            <a:round/>
            <a:headEnd/>
            <a:tailEnd/>
          </a:ln>
        </p:spPr>
        <p:txBody>
          <a:bodyPr/>
          <a:lstStyle/>
          <a:p>
            <a:endParaRPr lang="ru-RU"/>
          </a:p>
        </p:txBody>
      </p:sp>
      <p:sp>
        <p:nvSpPr>
          <p:cNvPr id="463" name="Line 160"/>
          <p:cNvSpPr>
            <a:spLocks noChangeShapeType="1"/>
          </p:cNvSpPr>
          <p:nvPr/>
        </p:nvSpPr>
        <p:spPr bwMode="auto">
          <a:xfrm>
            <a:off x="7470601" y="3386138"/>
            <a:ext cx="55562" cy="0"/>
          </a:xfrm>
          <a:prstGeom prst="line">
            <a:avLst/>
          </a:prstGeom>
          <a:noFill/>
          <a:ln w="9525">
            <a:solidFill>
              <a:srgbClr val="000000"/>
            </a:solidFill>
            <a:round/>
            <a:headEnd/>
            <a:tailEnd/>
          </a:ln>
        </p:spPr>
        <p:txBody>
          <a:bodyPr/>
          <a:lstStyle/>
          <a:p>
            <a:endParaRPr lang="ru-RU"/>
          </a:p>
        </p:txBody>
      </p:sp>
      <p:sp>
        <p:nvSpPr>
          <p:cNvPr id="464" name="Line 161"/>
          <p:cNvSpPr>
            <a:spLocks noChangeShapeType="1"/>
          </p:cNvSpPr>
          <p:nvPr/>
        </p:nvSpPr>
        <p:spPr bwMode="auto">
          <a:xfrm>
            <a:off x="7253113" y="3365500"/>
            <a:ext cx="0" cy="38100"/>
          </a:xfrm>
          <a:prstGeom prst="line">
            <a:avLst/>
          </a:prstGeom>
          <a:noFill/>
          <a:ln w="9525">
            <a:solidFill>
              <a:srgbClr val="000000"/>
            </a:solidFill>
            <a:round/>
            <a:headEnd/>
            <a:tailEnd/>
          </a:ln>
        </p:spPr>
        <p:txBody>
          <a:bodyPr/>
          <a:lstStyle/>
          <a:p>
            <a:endParaRPr lang="ru-RU"/>
          </a:p>
        </p:txBody>
      </p:sp>
      <p:sp>
        <p:nvSpPr>
          <p:cNvPr id="465" name="Line 162"/>
          <p:cNvSpPr>
            <a:spLocks noChangeShapeType="1"/>
          </p:cNvSpPr>
          <p:nvPr/>
        </p:nvSpPr>
        <p:spPr bwMode="auto">
          <a:xfrm>
            <a:off x="7229301" y="3403600"/>
            <a:ext cx="55562" cy="0"/>
          </a:xfrm>
          <a:prstGeom prst="line">
            <a:avLst/>
          </a:prstGeom>
          <a:noFill/>
          <a:ln w="9525">
            <a:solidFill>
              <a:srgbClr val="000000"/>
            </a:solidFill>
            <a:round/>
            <a:headEnd/>
            <a:tailEnd/>
          </a:ln>
        </p:spPr>
        <p:txBody>
          <a:bodyPr/>
          <a:lstStyle/>
          <a:p>
            <a:endParaRPr lang="ru-RU"/>
          </a:p>
        </p:txBody>
      </p:sp>
      <p:sp>
        <p:nvSpPr>
          <p:cNvPr id="466" name="Line 163"/>
          <p:cNvSpPr>
            <a:spLocks noChangeShapeType="1"/>
          </p:cNvSpPr>
          <p:nvPr/>
        </p:nvSpPr>
        <p:spPr bwMode="auto">
          <a:xfrm>
            <a:off x="7005463" y="3246438"/>
            <a:ext cx="0" cy="36512"/>
          </a:xfrm>
          <a:prstGeom prst="line">
            <a:avLst/>
          </a:prstGeom>
          <a:noFill/>
          <a:ln w="9525">
            <a:solidFill>
              <a:srgbClr val="000000"/>
            </a:solidFill>
            <a:round/>
            <a:headEnd/>
            <a:tailEnd/>
          </a:ln>
        </p:spPr>
        <p:txBody>
          <a:bodyPr/>
          <a:lstStyle/>
          <a:p>
            <a:endParaRPr lang="ru-RU"/>
          </a:p>
        </p:txBody>
      </p:sp>
      <p:sp>
        <p:nvSpPr>
          <p:cNvPr id="467" name="Line 164"/>
          <p:cNvSpPr>
            <a:spLocks noChangeShapeType="1"/>
          </p:cNvSpPr>
          <p:nvPr/>
        </p:nvSpPr>
        <p:spPr bwMode="auto">
          <a:xfrm>
            <a:off x="6981651" y="3282950"/>
            <a:ext cx="53975" cy="0"/>
          </a:xfrm>
          <a:prstGeom prst="line">
            <a:avLst/>
          </a:prstGeom>
          <a:noFill/>
          <a:ln w="9525">
            <a:solidFill>
              <a:srgbClr val="000000"/>
            </a:solidFill>
            <a:round/>
            <a:headEnd/>
            <a:tailEnd/>
          </a:ln>
        </p:spPr>
        <p:txBody>
          <a:bodyPr/>
          <a:lstStyle/>
          <a:p>
            <a:endParaRPr lang="ru-RU"/>
          </a:p>
        </p:txBody>
      </p:sp>
      <p:sp>
        <p:nvSpPr>
          <p:cNvPr id="468" name="Line 165"/>
          <p:cNvSpPr>
            <a:spLocks noChangeShapeType="1"/>
          </p:cNvSpPr>
          <p:nvPr/>
        </p:nvSpPr>
        <p:spPr bwMode="auto">
          <a:xfrm>
            <a:off x="6770513" y="3133725"/>
            <a:ext cx="0" cy="28575"/>
          </a:xfrm>
          <a:prstGeom prst="line">
            <a:avLst/>
          </a:prstGeom>
          <a:noFill/>
          <a:ln w="9525">
            <a:solidFill>
              <a:srgbClr val="000000"/>
            </a:solidFill>
            <a:round/>
            <a:headEnd/>
            <a:tailEnd/>
          </a:ln>
        </p:spPr>
        <p:txBody>
          <a:bodyPr/>
          <a:lstStyle/>
          <a:p>
            <a:endParaRPr lang="ru-RU"/>
          </a:p>
        </p:txBody>
      </p:sp>
      <p:sp>
        <p:nvSpPr>
          <p:cNvPr id="469" name="Line 166"/>
          <p:cNvSpPr>
            <a:spLocks noChangeShapeType="1"/>
          </p:cNvSpPr>
          <p:nvPr/>
        </p:nvSpPr>
        <p:spPr bwMode="auto">
          <a:xfrm>
            <a:off x="6748288" y="3162300"/>
            <a:ext cx="53975" cy="0"/>
          </a:xfrm>
          <a:prstGeom prst="line">
            <a:avLst/>
          </a:prstGeom>
          <a:noFill/>
          <a:ln w="9525">
            <a:solidFill>
              <a:srgbClr val="000000"/>
            </a:solidFill>
            <a:round/>
            <a:headEnd/>
            <a:tailEnd/>
          </a:ln>
        </p:spPr>
        <p:txBody>
          <a:bodyPr/>
          <a:lstStyle/>
          <a:p>
            <a:endParaRPr lang="ru-RU"/>
          </a:p>
        </p:txBody>
      </p:sp>
      <p:sp>
        <p:nvSpPr>
          <p:cNvPr id="470" name="Line 167"/>
          <p:cNvSpPr>
            <a:spLocks noChangeShapeType="1"/>
          </p:cNvSpPr>
          <p:nvPr/>
        </p:nvSpPr>
        <p:spPr bwMode="auto">
          <a:xfrm>
            <a:off x="6521276" y="3125788"/>
            <a:ext cx="0" cy="26987"/>
          </a:xfrm>
          <a:prstGeom prst="line">
            <a:avLst/>
          </a:prstGeom>
          <a:noFill/>
          <a:ln w="9525">
            <a:solidFill>
              <a:srgbClr val="000000"/>
            </a:solidFill>
            <a:round/>
            <a:headEnd/>
            <a:tailEnd/>
          </a:ln>
        </p:spPr>
        <p:txBody>
          <a:bodyPr/>
          <a:lstStyle/>
          <a:p>
            <a:endParaRPr lang="ru-RU"/>
          </a:p>
        </p:txBody>
      </p:sp>
      <p:sp>
        <p:nvSpPr>
          <p:cNvPr id="471" name="Line 168"/>
          <p:cNvSpPr>
            <a:spLocks noChangeShapeType="1"/>
          </p:cNvSpPr>
          <p:nvPr/>
        </p:nvSpPr>
        <p:spPr bwMode="auto">
          <a:xfrm>
            <a:off x="6497463" y="3152775"/>
            <a:ext cx="55563" cy="0"/>
          </a:xfrm>
          <a:prstGeom prst="line">
            <a:avLst/>
          </a:prstGeom>
          <a:noFill/>
          <a:ln w="9525">
            <a:solidFill>
              <a:srgbClr val="000000"/>
            </a:solidFill>
            <a:round/>
            <a:headEnd/>
            <a:tailEnd/>
          </a:ln>
        </p:spPr>
        <p:txBody>
          <a:bodyPr/>
          <a:lstStyle/>
          <a:p>
            <a:endParaRPr lang="ru-RU"/>
          </a:p>
        </p:txBody>
      </p:sp>
      <p:sp>
        <p:nvSpPr>
          <p:cNvPr id="472" name="Line 169"/>
          <p:cNvSpPr>
            <a:spLocks noChangeShapeType="1"/>
          </p:cNvSpPr>
          <p:nvPr/>
        </p:nvSpPr>
        <p:spPr bwMode="auto">
          <a:xfrm>
            <a:off x="6303788" y="3005138"/>
            <a:ext cx="0" cy="26987"/>
          </a:xfrm>
          <a:prstGeom prst="line">
            <a:avLst/>
          </a:prstGeom>
          <a:noFill/>
          <a:ln w="9525">
            <a:solidFill>
              <a:srgbClr val="000000"/>
            </a:solidFill>
            <a:round/>
            <a:headEnd/>
            <a:tailEnd/>
          </a:ln>
        </p:spPr>
        <p:txBody>
          <a:bodyPr/>
          <a:lstStyle/>
          <a:p>
            <a:endParaRPr lang="ru-RU"/>
          </a:p>
        </p:txBody>
      </p:sp>
      <p:sp>
        <p:nvSpPr>
          <p:cNvPr id="473" name="Line 170"/>
          <p:cNvSpPr>
            <a:spLocks noChangeShapeType="1"/>
          </p:cNvSpPr>
          <p:nvPr/>
        </p:nvSpPr>
        <p:spPr bwMode="auto">
          <a:xfrm>
            <a:off x="6279976" y="3032125"/>
            <a:ext cx="55562" cy="0"/>
          </a:xfrm>
          <a:prstGeom prst="line">
            <a:avLst/>
          </a:prstGeom>
          <a:noFill/>
          <a:ln w="9525">
            <a:solidFill>
              <a:srgbClr val="000000"/>
            </a:solidFill>
            <a:round/>
            <a:headEnd/>
            <a:tailEnd/>
          </a:ln>
        </p:spPr>
        <p:txBody>
          <a:bodyPr/>
          <a:lstStyle/>
          <a:p>
            <a:endParaRPr lang="ru-RU"/>
          </a:p>
        </p:txBody>
      </p:sp>
      <p:sp>
        <p:nvSpPr>
          <p:cNvPr id="474" name="Line 171"/>
          <p:cNvSpPr>
            <a:spLocks noChangeShapeType="1"/>
          </p:cNvSpPr>
          <p:nvPr/>
        </p:nvSpPr>
        <p:spPr bwMode="auto">
          <a:xfrm>
            <a:off x="6092651" y="2947988"/>
            <a:ext cx="0" cy="20637"/>
          </a:xfrm>
          <a:prstGeom prst="line">
            <a:avLst/>
          </a:prstGeom>
          <a:noFill/>
          <a:ln w="9525">
            <a:solidFill>
              <a:srgbClr val="000000"/>
            </a:solidFill>
            <a:round/>
            <a:headEnd/>
            <a:tailEnd/>
          </a:ln>
        </p:spPr>
        <p:txBody>
          <a:bodyPr/>
          <a:lstStyle/>
          <a:p>
            <a:endParaRPr lang="ru-RU"/>
          </a:p>
        </p:txBody>
      </p:sp>
      <p:sp>
        <p:nvSpPr>
          <p:cNvPr id="475" name="Line 172"/>
          <p:cNvSpPr>
            <a:spLocks noChangeShapeType="1"/>
          </p:cNvSpPr>
          <p:nvPr/>
        </p:nvSpPr>
        <p:spPr bwMode="auto">
          <a:xfrm>
            <a:off x="6068838" y="2968625"/>
            <a:ext cx="55563" cy="0"/>
          </a:xfrm>
          <a:prstGeom prst="line">
            <a:avLst/>
          </a:prstGeom>
          <a:noFill/>
          <a:ln w="9525">
            <a:solidFill>
              <a:srgbClr val="000000"/>
            </a:solidFill>
            <a:round/>
            <a:headEnd/>
            <a:tailEnd/>
          </a:ln>
        </p:spPr>
        <p:txBody>
          <a:bodyPr/>
          <a:lstStyle/>
          <a:p>
            <a:endParaRPr lang="ru-RU"/>
          </a:p>
        </p:txBody>
      </p:sp>
      <p:sp>
        <p:nvSpPr>
          <p:cNvPr id="476" name="Line 173"/>
          <p:cNvSpPr>
            <a:spLocks noChangeShapeType="1"/>
          </p:cNvSpPr>
          <p:nvPr/>
        </p:nvSpPr>
        <p:spPr bwMode="auto">
          <a:xfrm flipV="1">
            <a:off x="7807151" y="2597150"/>
            <a:ext cx="0" cy="92075"/>
          </a:xfrm>
          <a:prstGeom prst="line">
            <a:avLst/>
          </a:prstGeom>
          <a:noFill/>
          <a:ln w="9525">
            <a:solidFill>
              <a:srgbClr val="000000"/>
            </a:solidFill>
            <a:round/>
            <a:headEnd/>
            <a:tailEnd/>
          </a:ln>
        </p:spPr>
        <p:txBody>
          <a:bodyPr/>
          <a:lstStyle/>
          <a:p>
            <a:endParaRPr lang="ru-RU"/>
          </a:p>
        </p:txBody>
      </p:sp>
      <p:sp>
        <p:nvSpPr>
          <p:cNvPr id="477" name="Line 174"/>
          <p:cNvSpPr>
            <a:spLocks noChangeShapeType="1"/>
          </p:cNvSpPr>
          <p:nvPr/>
        </p:nvSpPr>
        <p:spPr bwMode="auto">
          <a:xfrm>
            <a:off x="7783338" y="2597150"/>
            <a:ext cx="53975" cy="0"/>
          </a:xfrm>
          <a:prstGeom prst="line">
            <a:avLst/>
          </a:prstGeom>
          <a:noFill/>
          <a:ln w="9525">
            <a:solidFill>
              <a:srgbClr val="000000"/>
            </a:solidFill>
            <a:round/>
            <a:headEnd/>
            <a:tailEnd/>
          </a:ln>
        </p:spPr>
        <p:txBody>
          <a:bodyPr/>
          <a:lstStyle/>
          <a:p>
            <a:endParaRPr lang="ru-RU"/>
          </a:p>
        </p:txBody>
      </p:sp>
      <p:sp>
        <p:nvSpPr>
          <p:cNvPr id="478" name="Line 175"/>
          <p:cNvSpPr>
            <a:spLocks noChangeShapeType="1"/>
          </p:cNvSpPr>
          <p:nvPr/>
        </p:nvSpPr>
        <p:spPr bwMode="auto">
          <a:xfrm flipV="1">
            <a:off x="7494413" y="2513013"/>
            <a:ext cx="0" cy="74612"/>
          </a:xfrm>
          <a:prstGeom prst="line">
            <a:avLst/>
          </a:prstGeom>
          <a:noFill/>
          <a:ln w="9525">
            <a:solidFill>
              <a:srgbClr val="000000"/>
            </a:solidFill>
            <a:round/>
            <a:headEnd/>
            <a:tailEnd/>
          </a:ln>
        </p:spPr>
        <p:txBody>
          <a:bodyPr/>
          <a:lstStyle/>
          <a:p>
            <a:endParaRPr lang="ru-RU"/>
          </a:p>
        </p:txBody>
      </p:sp>
      <p:sp>
        <p:nvSpPr>
          <p:cNvPr id="479" name="Line 176"/>
          <p:cNvSpPr>
            <a:spLocks noChangeShapeType="1"/>
          </p:cNvSpPr>
          <p:nvPr/>
        </p:nvSpPr>
        <p:spPr bwMode="auto">
          <a:xfrm>
            <a:off x="7470601" y="2513013"/>
            <a:ext cx="55562" cy="0"/>
          </a:xfrm>
          <a:prstGeom prst="line">
            <a:avLst/>
          </a:prstGeom>
          <a:noFill/>
          <a:ln w="9525">
            <a:solidFill>
              <a:srgbClr val="000000"/>
            </a:solidFill>
            <a:round/>
            <a:headEnd/>
            <a:tailEnd/>
          </a:ln>
        </p:spPr>
        <p:txBody>
          <a:bodyPr/>
          <a:lstStyle/>
          <a:p>
            <a:endParaRPr lang="ru-RU"/>
          </a:p>
        </p:txBody>
      </p:sp>
      <p:sp>
        <p:nvSpPr>
          <p:cNvPr id="480" name="Line 177"/>
          <p:cNvSpPr>
            <a:spLocks noChangeShapeType="1"/>
          </p:cNvSpPr>
          <p:nvPr/>
        </p:nvSpPr>
        <p:spPr bwMode="auto">
          <a:xfrm flipV="1">
            <a:off x="7253113" y="2493963"/>
            <a:ext cx="0" cy="84137"/>
          </a:xfrm>
          <a:prstGeom prst="line">
            <a:avLst/>
          </a:prstGeom>
          <a:noFill/>
          <a:ln w="9525">
            <a:solidFill>
              <a:srgbClr val="000000"/>
            </a:solidFill>
            <a:round/>
            <a:headEnd/>
            <a:tailEnd/>
          </a:ln>
        </p:spPr>
        <p:txBody>
          <a:bodyPr/>
          <a:lstStyle/>
          <a:p>
            <a:endParaRPr lang="ru-RU"/>
          </a:p>
        </p:txBody>
      </p:sp>
      <p:sp>
        <p:nvSpPr>
          <p:cNvPr id="481" name="Line 178"/>
          <p:cNvSpPr>
            <a:spLocks noChangeShapeType="1"/>
          </p:cNvSpPr>
          <p:nvPr/>
        </p:nvSpPr>
        <p:spPr bwMode="auto">
          <a:xfrm>
            <a:off x="7229301" y="2493963"/>
            <a:ext cx="55562" cy="0"/>
          </a:xfrm>
          <a:prstGeom prst="line">
            <a:avLst/>
          </a:prstGeom>
          <a:noFill/>
          <a:ln w="9525">
            <a:solidFill>
              <a:srgbClr val="000000"/>
            </a:solidFill>
            <a:round/>
            <a:headEnd/>
            <a:tailEnd/>
          </a:ln>
        </p:spPr>
        <p:txBody>
          <a:bodyPr/>
          <a:lstStyle/>
          <a:p>
            <a:endParaRPr lang="ru-RU"/>
          </a:p>
        </p:txBody>
      </p:sp>
      <p:sp>
        <p:nvSpPr>
          <p:cNvPr id="482" name="Line 179"/>
          <p:cNvSpPr>
            <a:spLocks noChangeShapeType="1"/>
          </p:cNvSpPr>
          <p:nvPr/>
        </p:nvSpPr>
        <p:spPr bwMode="auto">
          <a:xfrm flipV="1">
            <a:off x="7005463" y="2319338"/>
            <a:ext cx="0" cy="82550"/>
          </a:xfrm>
          <a:prstGeom prst="line">
            <a:avLst/>
          </a:prstGeom>
          <a:noFill/>
          <a:ln w="9525">
            <a:solidFill>
              <a:srgbClr val="000000"/>
            </a:solidFill>
            <a:round/>
            <a:headEnd/>
            <a:tailEnd/>
          </a:ln>
        </p:spPr>
        <p:txBody>
          <a:bodyPr/>
          <a:lstStyle/>
          <a:p>
            <a:endParaRPr lang="ru-RU"/>
          </a:p>
        </p:txBody>
      </p:sp>
      <p:sp>
        <p:nvSpPr>
          <p:cNvPr id="483" name="Line 180"/>
          <p:cNvSpPr>
            <a:spLocks noChangeShapeType="1"/>
          </p:cNvSpPr>
          <p:nvPr/>
        </p:nvSpPr>
        <p:spPr bwMode="auto">
          <a:xfrm>
            <a:off x="6981651" y="2319338"/>
            <a:ext cx="53975" cy="0"/>
          </a:xfrm>
          <a:prstGeom prst="line">
            <a:avLst/>
          </a:prstGeom>
          <a:noFill/>
          <a:ln w="9525">
            <a:solidFill>
              <a:srgbClr val="000000"/>
            </a:solidFill>
            <a:round/>
            <a:headEnd/>
            <a:tailEnd/>
          </a:ln>
        </p:spPr>
        <p:txBody>
          <a:bodyPr/>
          <a:lstStyle/>
          <a:p>
            <a:endParaRPr lang="ru-RU"/>
          </a:p>
        </p:txBody>
      </p:sp>
      <p:sp>
        <p:nvSpPr>
          <p:cNvPr id="484" name="Line 181"/>
          <p:cNvSpPr>
            <a:spLocks noChangeShapeType="1"/>
          </p:cNvSpPr>
          <p:nvPr/>
        </p:nvSpPr>
        <p:spPr bwMode="auto">
          <a:xfrm flipV="1">
            <a:off x="6770513" y="2197100"/>
            <a:ext cx="0" cy="36513"/>
          </a:xfrm>
          <a:prstGeom prst="line">
            <a:avLst/>
          </a:prstGeom>
          <a:noFill/>
          <a:ln w="9525">
            <a:solidFill>
              <a:srgbClr val="000000"/>
            </a:solidFill>
            <a:round/>
            <a:headEnd/>
            <a:tailEnd/>
          </a:ln>
        </p:spPr>
        <p:txBody>
          <a:bodyPr/>
          <a:lstStyle/>
          <a:p>
            <a:endParaRPr lang="ru-RU"/>
          </a:p>
        </p:txBody>
      </p:sp>
      <p:sp>
        <p:nvSpPr>
          <p:cNvPr id="485" name="Line 182"/>
          <p:cNvSpPr>
            <a:spLocks noChangeShapeType="1"/>
          </p:cNvSpPr>
          <p:nvPr/>
        </p:nvSpPr>
        <p:spPr bwMode="auto">
          <a:xfrm>
            <a:off x="6748288" y="2197100"/>
            <a:ext cx="53975" cy="0"/>
          </a:xfrm>
          <a:prstGeom prst="line">
            <a:avLst/>
          </a:prstGeom>
          <a:noFill/>
          <a:ln w="9525">
            <a:solidFill>
              <a:srgbClr val="000000"/>
            </a:solidFill>
            <a:round/>
            <a:headEnd/>
            <a:tailEnd/>
          </a:ln>
        </p:spPr>
        <p:txBody>
          <a:bodyPr/>
          <a:lstStyle/>
          <a:p>
            <a:endParaRPr lang="ru-RU"/>
          </a:p>
        </p:txBody>
      </p:sp>
      <p:sp>
        <p:nvSpPr>
          <p:cNvPr id="486" name="Line 183"/>
          <p:cNvSpPr>
            <a:spLocks noChangeShapeType="1"/>
          </p:cNvSpPr>
          <p:nvPr/>
        </p:nvSpPr>
        <p:spPr bwMode="auto">
          <a:xfrm flipV="1">
            <a:off x="6521276" y="2262188"/>
            <a:ext cx="0" cy="103187"/>
          </a:xfrm>
          <a:prstGeom prst="line">
            <a:avLst/>
          </a:prstGeom>
          <a:noFill/>
          <a:ln w="9525">
            <a:solidFill>
              <a:srgbClr val="000000"/>
            </a:solidFill>
            <a:round/>
            <a:headEnd/>
            <a:tailEnd/>
          </a:ln>
        </p:spPr>
        <p:txBody>
          <a:bodyPr/>
          <a:lstStyle/>
          <a:p>
            <a:endParaRPr lang="ru-RU"/>
          </a:p>
        </p:txBody>
      </p:sp>
      <p:sp>
        <p:nvSpPr>
          <p:cNvPr id="487" name="Line 184"/>
          <p:cNvSpPr>
            <a:spLocks noChangeShapeType="1"/>
          </p:cNvSpPr>
          <p:nvPr/>
        </p:nvSpPr>
        <p:spPr bwMode="auto">
          <a:xfrm>
            <a:off x="6497463" y="2262188"/>
            <a:ext cx="55563" cy="0"/>
          </a:xfrm>
          <a:prstGeom prst="line">
            <a:avLst/>
          </a:prstGeom>
          <a:noFill/>
          <a:ln w="9525">
            <a:solidFill>
              <a:srgbClr val="000000"/>
            </a:solidFill>
            <a:round/>
            <a:headEnd/>
            <a:tailEnd/>
          </a:ln>
        </p:spPr>
        <p:txBody>
          <a:bodyPr/>
          <a:lstStyle/>
          <a:p>
            <a:endParaRPr lang="ru-RU"/>
          </a:p>
        </p:txBody>
      </p:sp>
      <p:sp>
        <p:nvSpPr>
          <p:cNvPr id="488" name="Line 185"/>
          <p:cNvSpPr>
            <a:spLocks noChangeShapeType="1"/>
          </p:cNvSpPr>
          <p:nvPr/>
        </p:nvSpPr>
        <p:spPr bwMode="auto">
          <a:xfrm flipV="1">
            <a:off x="6303788" y="2493963"/>
            <a:ext cx="0" cy="93662"/>
          </a:xfrm>
          <a:prstGeom prst="line">
            <a:avLst/>
          </a:prstGeom>
          <a:noFill/>
          <a:ln w="9525">
            <a:solidFill>
              <a:srgbClr val="000000"/>
            </a:solidFill>
            <a:round/>
            <a:headEnd/>
            <a:tailEnd/>
          </a:ln>
        </p:spPr>
        <p:txBody>
          <a:bodyPr/>
          <a:lstStyle/>
          <a:p>
            <a:endParaRPr lang="ru-RU"/>
          </a:p>
        </p:txBody>
      </p:sp>
      <p:sp>
        <p:nvSpPr>
          <p:cNvPr id="489" name="Line 186"/>
          <p:cNvSpPr>
            <a:spLocks noChangeShapeType="1"/>
          </p:cNvSpPr>
          <p:nvPr/>
        </p:nvSpPr>
        <p:spPr bwMode="auto">
          <a:xfrm>
            <a:off x="6279976" y="2493963"/>
            <a:ext cx="55562" cy="0"/>
          </a:xfrm>
          <a:prstGeom prst="line">
            <a:avLst/>
          </a:prstGeom>
          <a:noFill/>
          <a:ln w="9525">
            <a:solidFill>
              <a:srgbClr val="000000"/>
            </a:solidFill>
            <a:round/>
            <a:headEnd/>
            <a:tailEnd/>
          </a:ln>
        </p:spPr>
        <p:txBody>
          <a:bodyPr/>
          <a:lstStyle/>
          <a:p>
            <a:endParaRPr lang="ru-RU"/>
          </a:p>
        </p:txBody>
      </p:sp>
      <p:sp>
        <p:nvSpPr>
          <p:cNvPr id="490" name="Line 187"/>
          <p:cNvSpPr>
            <a:spLocks noChangeShapeType="1"/>
          </p:cNvSpPr>
          <p:nvPr/>
        </p:nvSpPr>
        <p:spPr bwMode="auto">
          <a:xfrm flipV="1">
            <a:off x="6092651" y="2716213"/>
            <a:ext cx="0" cy="46037"/>
          </a:xfrm>
          <a:prstGeom prst="line">
            <a:avLst/>
          </a:prstGeom>
          <a:noFill/>
          <a:ln w="9525">
            <a:solidFill>
              <a:srgbClr val="000000"/>
            </a:solidFill>
            <a:round/>
            <a:headEnd/>
            <a:tailEnd/>
          </a:ln>
        </p:spPr>
        <p:txBody>
          <a:bodyPr/>
          <a:lstStyle/>
          <a:p>
            <a:endParaRPr lang="ru-RU"/>
          </a:p>
        </p:txBody>
      </p:sp>
      <p:sp>
        <p:nvSpPr>
          <p:cNvPr id="491" name="Line 188"/>
          <p:cNvSpPr>
            <a:spLocks noChangeShapeType="1"/>
          </p:cNvSpPr>
          <p:nvPr/>
        </p:nvSpPr>
        <p:spPr bwMode="auto">
          <a:xfrm>
            <a:off x="6068838" y="2716213"/>
            <a:ext cx="55563" cy="0"/>
          </a:xfrm>
          <a:prstGeom prst="line">
            <a:avLst/>
          </a:prstGeom>
          <a:noFill/>
          <a:ln w="9525">
            <a:solidFill>
              <a:srgbClr val="000000"/>
            </a:solidFill>
            <a:round/>
            <a:headEnd/>
            <a:tailEnd/>
          </a:ln>
        </p:spPr>
        <p:txBody>
          <a:bodyPr/>
          <a:lstStyle/>
          <a:p>
            <a:endParaRPr lang="ru-RU"/>
          </a:p>
        </p:txBody>
      </p:sp>
      <p:sp>
        <p:nvSpPr>
          <p:cNvPr id="492" name="Line 189"/>
          <p:cNvSpPr>
            <a:spLocks noChangeShapeType="1"/>
          </p:cNvSpPr>
          <p:nvPr/>
        </p:nvSpPr>
        <p:spPr bwMode="auto">
          <a:xfrm>
            <a:off x="7807151" y="2689225"/>
            <a:ext cx="0" cy="93663"/>
          </a:xfrm>
          <a:prstGeom prst="line">
            <a:avLst/>
          </a:prstGeom>
          <a:noFill/>
          <a:ln w="9525">
            <a:solidFill>
              <a:srgbClr val="000000"/>
            </a:solidFill>
            <a:round/>
            <a:headEnd/>
            <a:tailEnd/>
          </a:ln>
        </p:spPr>
        <p:txBody>
          <a:bodyPr/>
          <a:lstStyle/>
          <a:p>
            <a:endParaRPr lang="ru-RU"/>
          </a:p>
        </p:txBody>
      </p:sp>
      <p:sp>
        <p:nvSpPr>
          <p:cNvPr id="493" name="Line 190"/>
          <p:cNvSpPr>
            <a:spLocks noChangeShapeType="1"/>
          </p:cNvSpPr>
          <p:nvPr/>
        </p:nvSpPr>
        <p:spPr bwMode="auto">
          <a:xfrm>
            <a:off x="7783338" y="2782888"/>
            <a:ext cx="53975" cy="0"/>
          </a:xfrm>
          <a:prstGeom prst="line">
            <a:avLst/>
          </a:prstGeom>
          <a:noFill/>
          <a:ln w="9525">
            <a:solidFill>
              <a:srgbClr val="000000"/>
            </a:solidFill>
            <a:round/>
            <a:headEnd/>
            <a:tailEnd/>
          </a:ln>
        </p:spPr>
        <p:txBody>
          <a:bodyPr/>
          <a:lstStyle/>
          <a:p>
            <a:endParaRPr lang="ru-RU"/>
          </a:p>
        </p:txBody>
      </p:sp>
      <p:sp>
        <p:nvSpPr>
          <p:cNvPr id="494" name="Line 191"/>
          <p:cNvSpPr>
            <a:spLocks noChangeShapeType="1"/>
          </p:cNvSpPr>
          <p:nvPr/>
        </p:nvSpPr>
        <p:spPr bwMode="auto">
          <a:xfrm>
            <a:off x="7494413" y="2587625"/>
            <a:ext cx="0" cy="82550"/>
          </a:xfrm>
          <a:prstGeom prst="line">
            <a:avLst/>
          </a:prstGeom>
          <a:noFill/>
          <a:ln w="9525">
            <a:solidFill>
              <a:srgbClr val="000000"/>
            </a:solidFill>
            <a:round/>
            <a:headEnd/>
            <a:tailEnd/>
          </a:ln>
        </p:spPr>
        <p:txBody>
          <a:bodyPr/>
          <a:lstStyle/>
          <a:p>
            <a:endParaRPr lang="ru-RU"/>
          </a:p>
        </p:txBody>
      </p:sp>
      <p:sp>
        <p:nvSpPr>
          <p:cNvPr id="495" name="Line 192"/>
          <p:cNvSpPr>
            <a:spLocks noChangeShapeType="1"/>
          </p:cNvSpPr>
          <p:nvPr/>
        </p:nvSpPr>
        <p:spPr bwMode="auto">
          <a:xfrm>
            <a:off x="7470601" y="2670175"/>
            <a:ext cx="55562" cy="0"/>
          </a:xfrm>
          <a:prstGeom prst="line">
            <a:avLst/>
          </a:prstGeom>
          <a:noFill/>
          <a:ln w="9525">
            <a:solidFill>
              <a:srgbClr val="000000"/>
            </a:solidFill>
            <a:round/>
            <a:headEnd/>
            <a:tailEnd/>
          </a:ln>
        </p:spPr>
        <p:txBody>
          <a:bodyPr/>
          <a:lstStyle/>
          <a:p>
            <a:endParaRPr lang="ru-RU"/>
          </a:p>
        </p:txBody>
      </p:sp>
      <p:sp>
        <p:nvSpPr>
          <p:cNvPr id="496" name="Line 193"/>
          <p:cNvSpPr>
            <a:spLocks noChangeShapeType="1"/>
          </p:cNvSpPr>
          <p:nvPr/>
        </p:nvSpPr>
        <p:spPr bwMode="auto">
          <a:xfrm>
            <a:off x="7253113" y="2578100"/>
            <a:ext cx="0" cy="73025"/>
          </a:xfrm>
          <a:prstGeom prst="line">
            <a:avLst/>
          </a:prstGeom>
          <a:noFill/>
          <a:ln w="9525">
            <a:solidFill>
              <a:srgbClr val="000000"/>
            </a:solidFill>
            <a:round/>
            <a:headEnd/>
            <a:tailEnd/>
          </a:ln>
        </p:spPr>
        <p:txBody>
          <a:bodyPr/>
          <a:lstStyle/>
          <a:p>
            <a:endParaRPr lang="ru-RU"/>
          </a:p>
        </p:txBody>
      </p:sp>
      <p:sp>
        <p:nvSpPr>
          <p:cNvPr id="497" name="Line 194"/>
          <p:cNvSpPr>
            <a:spLocks noChangeShapeType="1"/>
          </p:cNvSpPr>
          <p:nvPr/>
        </p:nvSpPr>
        <p:spPr bwMode="auto">
          <a:xfrm>
            <a:off x="7229301" y="2651125"/>
            <a:ext cx="55562" cy="0"/>
          </a:xfrm>
          <a:prstGeom prst="line">
            <a:avLst/>
          </a:prstGeom>
          <a:noFill/>
          <a:ln w="9525">
            <a:solidFill>
              <a:srgbClr val="000000"/>
            </a:solidFill>
            <a:round/>
            <a:headEnd/>
            <a:tailEnd/>
          </a:ln>
        </p:spPr>
        <p:txBody>
          <a:bodyPr/>
          <a:lstStyle/>
          <a:p>
            <a:endParaRPr lang="ru-RU"/>
          </a:p>
        </p:txBody>
      </p:sp>
      <p:sp>
        <p:nvSpPr>
          <p:cNvPr id="498" name="Line 195"/>
          <p:cNvSpPr>
            <a:spLocks noChangeShapeType="1"/>
          </p:cNvSpPr>
          <p:nvPr/>
        </p:nvSpPr>
        <p:spPr bwMode="auto">
          <a:xfrm>
            <a:off x="7005463" y="2401888"/>
            <a:ext cx="0" cy="92075"/>
          </a:xfrm>
          <a:prstGeom prst="line">
            <a:avLst/>
          </a:prstGeom>
          <a:noFill/>
          <a:ln w="9525">
            <a:solidFill>
              <a:srgbClr val="000000"/>
            </a:solidFill>
            <a:round/>
            <a:headEnd/>
            <a:tailEnd/>
          </a:ln>
        </p:spPr>
        <p:txBody>
          <a:bodyPr/>
          <a:lstStyle/>
          <a:p>
            <a:endParaRPr lang="ru-RU"/>
          </a:p>
        </p:txBody>
      </p:sp>
      <p:sp>
        <p:nvSpPr>
          <p:cNvPr id="499" name="Line 196"/>
          <p:cNvSpPr>
            <a:spLocks noChangeShapeType="1"/>
          </p:cNvSpPr>
          <p:nvPr/>
        </p:nvSpPr>
        <p:spPr bwMode="auto">
          <a:xfrm>
            <a:off x="6981651" y="2493963"/>
            <a:ext cx="53975" cy="0"/>
          </a:xfrm>
          <a:prstGeom prst="line">
            <a:avLst/>
          </a:prstGeom>
          <a:noFill/>
          <a:ln w="9525">
            <a:solidFill>
              <a:srgbClr val="000000"/>
            </a:solidFill>
            <a:round/>
            <a:headEnd/>
            <a:tailEnd/>
          </a:ln>
        </p:spPr>
        <p:txBody>
          <a:bodyPr/>
          <a:lstStyle/>
          <a:p>
            <a:endParaRPr lang="ru-RU"/>
          </a:p>
        </p:txBody>
      </p:sp>
      <p:sp>
        <p:nvSpPr>
          <p:cNvPr id="500" name="Line 197"/>
          <p:cNvSpPr>
            <a:spLocks noChangeShapeType="1"/>
          </p:cNvSpPr>
          <p:nvPr/>
        </p:nvSpPr>
        <p:spPr bwMode="auto">
          <a:xfrm>
            <a:off x="6770513" y="2233613"/>
            <a:ext cx="0" cy="38100"/>
          </a:xfrm>
          <a:prstGeom prst="line">
            <a:avLst/>
          </a:prstGeom>
          <a:noFill/>
          <a:ln w="9525">
            <a:solidFill>
              <a:srgbClr val="000000"/>
            </a:solidFill>
            <a:round/>
            <a:headEnd/>
            <a:tailEnd/>
          </a:ln>
        </p:spPr>
        <p:txBody>
          <a:bodyPr/>
          <a:lstStyle/>
          <a:p>
            <a:endParaRPr lang="ru-RU"/>
          </a:p>
        </p:txBody>
      </p:sp>
      <p:sp>
        <p:nvSpPr>
          <p:cNvPr id="501" name="Line 198"/>
          <p:cNvSpPr>
            <a:spLocks noChangeShapeType="1"/>
          </p:cNvSpPr>
          <p:nvPr/>
        </p:nvSpPr>
        <p:spPr bwMode="auto">
          <a:xfrm>
            <a:off x="6748288" y="2271713"/>
            <a:ext cx="53975" cy="0"/>
          </a:xfrm>
          <a:prstGeom prst="line">
            <a:avLst/>
          </a:prstGeom>
          <a:noFill/>
          <a:ln w="9525">
            <a:solidFill>
              <a:srgbClr val="000000"/>
            </a:solidFill>
            <a:round/>
            <a:headEnd/>
            <a:tailEnd/>
          </a:ln>
        </p:spPr>
        <p:txBody>
          <a:bodyPr/>
          <a:lstStyle/>
          <a:p>
            <a:endParaRPr lang="ru-RU"/>
          </a:p>
        </p:txBody>
      </p:sp>
      <p:sp>
        <p:nvSpPr>
          <p:cNvPr id="502" name="Line 199"/>
          <p:cNvSpPr>
            <a:spLocks noChangeShapeType="1"/>
          </p:cNvSpPr>
          <p:nvPr/>
        </p:nvSpPr>
        <p:spPr bwMode="auto">
          <a:xfrm>
            <a:off x="6521276" y="2365375"/>
            <a:ext cx="0" cy="92075"/>
          </a:xfrm>
          <a:prstGeom prst="line">
            <a:avLst/>
          </a:prstGeom>
          <a:noFill/>
          <a:ln w="9525">
            <a:solidFill>
              <a:srgbClr val="000000"/>
            </a:solidFill>
            <a:round/>
            <a:headEnd/>
            <a:tailEnd/>
          </a:ln>
        </p:spPr>
        <p:txBody>
          <a:bodyPr/>
          <a:lstStyle/>
          <a:p>
            <a:endParaRPr lang="ru-RU"/>
          </a:p>
        </p:txBody>
      </p:sp>
      <p:sp>
        <p:nvSpPr>
          <p:cNvPr id="503" name="Line 200"/>
          <p:cNvSpPr>
            <a:spLocks noChangeShapeType="1"/>
          </p:cNvSpPr>
          <p:nvPr/>
        </p:nvSpPr>
        <p:spPr bwMode="auto">
          <a:xfrm>
            <a:off x="6497463" y="2457450"/>
            <a:ext cx="55563" cy="0"/>
          </a:xfrm>
          <a:prstGeom prst="line">
            <a:avLst/>
          </a:prstGeom>
          <a:noFill/>
          <a:ln w="9525">
            <a:solidFill>
              <a:srgbClr val="000000"/>
            </a:solidFill>
            <a:round/>
            <a:headEnd/>
            <a:tailEnd/>
          </a:ln>
        </p:spPr>
        <p:txBody>
          <a:bodyPr/>
          <a:lstStyle/>
          <a:p>
            <a:endParaRPr lang="ru-RU"/>
          </a:p>
        </p:txBody>
      </p:sp>
      <p:sp>
        <p:nvSpPr>
          <p:cNvPr id="504" name="Line 201"/>
          <p:cNvSpPr>
            <a:spLocks noChangeShapeType="1"/>
          </p:cNvSpPr>
          <p:nvPr/>
        </p:nvSpPr>
        <p:spPr bwMode="auto">
          <a:xfrm>
            <a:off x="6303788" y="2587625"/>
            <a:ext cx="0" cy="101600"/>
          </a:xfrm>
          <a:prstGeom prst="line">
            <a:avLst/>
          </a:prstGeom>
          <a:noFill/>
          <a:ln w="9525">
            <a:solidFill>
              <a:srgbClr val="000000"/>
            </a:solidFill>
            <a:round/>
            <a:headEnd/>
            <a:tailEnd/>
          </a:ln>
        </p:spPr>
        <p:txBody>
          <a:bodyPr/>
          <a:lstStyle/>
          <a:p>
            <a:endParaRPr lang="ru-RU"/>
          </a:p>
        </p:txBody>
      </p:sp>
      <p:sp>
        <p:nvSpPr>
          <p:cNvPr id="505" name="Line 202"/>
          <p:cNvSpPr>
            <a:spLocks noChangeShapeType="1"/>
          </p:cNvSpPr>
          <p:nvPr/>
        </p:nvSpPr>
        <p:spPr bwMode="auto">
          <a:xfrm>
            <a:off x="6279976" y="2689225"/>
            <a:ext cx="55562" cy="0"/>
          </a:xfrm>
          <a:prstGeom prst="line">
            <a:avLst/>
          </a:prstGeom>
          <a:noFill/>
          <a:ln w="9525">
            <a:solidFill>
              <a:srgbClr val="000000"/>
            </a:solidFill>
            <a:round/>
            <a:headEnd/>
            <a:tailEnd/>
          </a:ln>
        </p:spPr>
        <p:txBody>
          <a:bodyPr/>
          <a:lstStyle/>
          <a:p>
            <a:endParaRPr lang="ru-RU"/>
          </a:p>
        </p:txBody>
      </p:sp>
      <p:sp>
        <p:nvSpPr>
          <p:cNvPr id="506" name="Line 203"/>
          <p:cNvSpPr>
            <a:spLocks noChangeShapeType="1"/>
          </p:cNvSpPr>
          <p:nvPr/>
        </p:nvSpPr>
        <p:spPr bwMode="auto">
          <a:xfrm>
            <a:off x="6092651" y="2762250"/>
            <a:ext cx="0" cy="57150"/>
          </a:xfrm>
          <a:prstGeom prst="line">
            <a:avLst/>
          </a:prstGeom>
          <a:noFill/>
          <a:ln w="9525">
            <a:solidFill>
              <a:srgbClr val="000000"/>
            </a:solidFill>
            <a:round/>
            <a:headEnd/>
            <a:tailEnd/>
          </a:ln>
        </p:spPr>
        <p:txBody>
          <a:bodyPr/>
          <a:lstStyle/>
          <a:p>
            <a:endParaRPr lang="ru-RU"/>
          </a:p>
        </p:txBody>
      </p:sp>
      <p:sp>
        <p:nvSpPr>
          <p:cNvPr id="507" name="Line 204"/>
          <p:cNvSpPr>
            <a:spLocks noChangeShapeType="1"/>
          </p:cNvSpPr>
          <p:nvPr/>
        </p:nvSpPr>
        <p:spPr bwMode="auto">
          <a:xfrm>
            <a:off x="6068838" y="2819400"/>
            <a:ext cx="55563" cy="0"/>
          </a:xfrm>
          <a:prstGeom prst="line">
            <a:avLst/>
          </a:prstGeom>
          <a:noFill/>
          <a:ln w="9525">
            <a:solidFill>
              <a:srgbClr val="000000"/>
            </a:solidFill>
            <a:round/>
            <a:headEnd/>
            <a:tailEnd/>
          </a:ln>
        </p:spPr>
        <p:txBody>
          <a:bodyPr/>
          <a:lstStyle/>
          <a:p>
            <a:endParaRPr lang="ru-RU"/>
          </a:p>
        </p:txBody>
      </p:sp>
      <p:sp>
        <p:nvSpPr>
          <p:cNvPr id="508" name="Oval 205"/>
          <p:cNvSpPr>
            <a:spLocks noChangeArrowheads="1"/>
          </p:cNvSpPr>
          <p:nvPr/>
        </p:nvSpPr>
        <p:spPr bwMode="auto">
          <a:xfrm>
            <a:off x="7761113" y="3303588"/>
            <a:ext cx="85725" cy="85725"/>
          </a:xfrm>
          <a:prstGeom prst="ellipse">
            <a:avLst/>
          </a:prstGeom>
          <a:solidFill>
            <a:srgbClr val="000000"/>
          </a:solidFill>
          <a:ln w="9525">
            <a:solidFill>
              <a:srgbClr val="000000"/>
            </a:solidFill>
            <a:round/>
            <a:headEnd/>
            <a:tailEnd/>
          </a:ln>
        </p:spPr>
        <p:txBody>
          <a:bodyPr/>
          <a:lstStyle/>
          <a:p>
            <a:endParaRPr lang="ru-RU"/>
          </a:p>
        </p:txBody>
      </p:sp>
      <p:sp>
        <p:nvSpPr>
          <p:cNvPr id="509" name="Oval 206"/>
          <p:cNvSpPr>
            <a:spLocks noChangeArrowheads="1"/>
          </p:cNvSpPr>
          <p:nvPr/>
        </p:nvSpPr>
        <p:spPr bwMode="auto">
          <a:xfrm>
            <a:off x="7454726" y="3276600"/>
            <a:ext cx="85725" cy="85725"/>
          </a:xfrm>
          <a:prstGeom prst="ellipse">
            <a:avLst/>
          </a:prstGeom>
          <a:solidFill>
            <a:srgbClr val="000000"/>
          </a:solidFill>
          <a:ln w="9525">
            <a:solidFill>
              <a:srgbClr val="000000"/>
            </a:solidFill>
            <a:round/>
            <a:headEnd/>
            <a:tailEnd/>
          </a:ln>
        </p:spPr>
        <p:txBody>
          <a:bodyPr/>
          <a:lstStyle/>
          <a:p>
            <a:endParaRPr lang="ru-RU"/>
          </a:p>
        </p:txBody>
      </p:sp>
      <p:sp>
        <p:nvSpPr>
          <p:cNvPr id="510" name="Oval 207"/>
          <p:cNvSpPr>
            <a:spLocks noChangeArrowheads="1"/>
          </p:cNvSpPr>
          <p:nvPr/>
        </p:nvSpPr>
        <p:spPr bwMode="auto">
          <a:xfrm>
            <a:off x="7213426" y="3322638"/>
            <a:ext cx="85725" cy="85725"/>
          </a:xfrm>
          <a:prstGeom prst="ellipse">
            <a:avLst/>
          </a:prstGeom>
          <a:solidFill>
            <a:srgbClr val="000000"/>
          </a:solidFill>
          <a:ln w="9525">
            <a:solidFill>
              <a:srgbClr val="000000"/>
            </a:solidFill>
            <a:round/>
            <a:headEnd/>
            <a:tailEnd/>
          </a:ln>
        </p:spPr>
        <p:txBody>
          <a:bodyPr/>
          <a:lstStyle/>
          <a:p>
            <a:endParaRPr lang="ru-RU"/>
          </a:p>
        </p:txBody>
      </p:sp>
      <p:sp>
        <p:nvSpPr>
          <p:cNvPr id="511" name="Oval 208"/>
          <p:cNvSpPr>
            <a:spLocks noChangeArrowheads="1"/>
          </p:cNvSpPr>
          <p:nvPr/>
        </p:nvSpPr>
        <p:spPr bwMode="auto">
          <a:xfrm>
            <a:off x="6964188" y="3201988"/>
            <a:ext cx="85725" cy="85725"/>
          </a:xfrm>
          <a:prstGeom prst="ellipse">
            <a:avLst/>
          </a:prstGeom>
          <a:solidFill>
            <a:srgbClr val="000000"/>
          </a:solidFill>
          <a:ln w="9525">
            <a:solidFill>
              <a:srgbClr val="000000"/>
            </a:solidFill>
            <a:round/>
            <a:headEnd/>
            <a:tailEnd/>
          </a:ln>
        </p:spPr>
        <p:txBody>
          <a:bodyPr/>
          <a:lstStyle/>
          <a:p>
            <a:endParaRPr lang="ru-RU"/>
          </a:p>
        </p:txBody>
      </p:sp>
      <p:sp>
        <p:nvSpPr>
          <p:cNvPr id="512" name="Oval 209"/>
          <p:cNvSpPr>
            <a:spLocks noChangeArrowheads="1"/>
          </p:cNvSpPr>
          <p:nvPr/>
        </p:nvSpPr>
        <p:spPr bwMode="auto">
          <a:xfrm>
            <a:off x="6730826" y="3089275"/>
            <a:ext cx="85725" cy="85725"/>
          </a:xfrm>
          <a:prstGeom prst="ellipse">
            <a:avLst/>
          </a:prstGeom>
          <a:solidFill>
            <a:srgbClr val="000000"/>
          </a:solidFill>
          <a:ln w="9525">
            <a:solidFill>
              <a:srgbClr val="000000"/>
            </a:solidFill>
            <a:round/>
            <a:headEnd/>
            <a:tailEnd/>
          </a:ln>
        </p:spPr>
        <p:txBody>
          <a:bodyPr/>
          <a:lstStyle/>
          <a:p>
            <a:endParaRPr lang="ru-RU"/>
          </a:p>
        </p:txBody>
      </p:sp>
      <p:sp>
        <p:nvSpPr>
          <p:cNvPr id="513" name="Oval 210"/>
          <p:cNvSpPr>
            <a:spLocks noChangeArrowheads="1"/>
          </p:cNvSpPr>
          <p:nvPr/>
        </p:nvSpPr>
        <p:spPr bwMode="auto">
          <a:xfrm>
            <a:off x="6473651" y="3081338"/>
            <a:ext cx="85725" cy="85725"/>
          </a:xfrm>
          <a:prstGeom prst="ellipse">
            <a:avLst/>
          </a:prstGeom>
          <a:solidFill>
            <a:srgbClr val="000000"/>
          </a:solidFill>
          <a:ln w="9525">
            <a:solidFill>
              <a:srgbClr val="000000"/>
            </a:solidFill>
            <a:round/>
            <a:headEnd/>
            <a:tailEnd/>
          </a:ln>
        </p:spPr>
        <p:txBody>
          <a:bodyPr/>
          <a:lstStyle/>
          <a:p>
            <a:endParaRPr lang="ru-RU"/>
          </a:p>
        </p:txBody>
      </p:sp>
      <p:sp>
        <p:nvSpPr>
          <p:cNvPr id="514" name="Oval 211"/>
          <p:cNvSpPr>
            <a:spLocks noChangeArrowheads="1"/>
          </p:cNvSpPr>
          <p:nvPr/>
        </p:nvSpPr>
        <p:spPr bwMode="auto">
          <a:xfrm>
            <a:off x="6264101" y="2960688"/>
            <a:ext cx="85725" cy="85725"/>
          </a:xfrm>
          <a:prstGeom prst="ellipse">
            <a:avLst/>
          </a:prstGeom>
          <a:solidFill>
            <a:srgbClr val="000000"/>
          </a:solidFill>
          <a:ln w="9525">
            <a:solidFill>
              <a:srgbClr val="000000"/>
            </a:solidFill>
            <a:round/>
            <a:headEnd/>
            <a:tailEnd/>
          </a:ln>
        </p:spPr>
        <p:txBody>
          <a:bodyPr/>
          <a:lstStyle/>
          <a:p>
            <a:endParaRPr lang="ru-RU"/>
          </a:p>
        </p:txBody>
      </p:sp>
      <p:sp>
        <p:nvSpPr>
          <p:cNvPr id="515" name="Oval 212"/>
          <p:cNvSpPr>
            <a:spLocks noChangeArrowheads="1"/>
          </p:cNvSpPr>
          <p:nvPr/>
        </p:nvSpPr>
        <p:spPr bwMode="auto">
          <a:xfrm>
            <a:off x="6052963" y="2905125"/>
            <a:ext cx="85725" cy="85725"/>
          </a:xfrm>
          <a:prstGeom prst="ellipse">
            <a:avLst/>
          </a:prstGeom>
          <a:solidFill>
            <a:srgbClr val="000000"/>
          </a:solidFill>
          <a:ln w="9525">
            <a:solidFill>
              <a:srgbClr val="000000"/>
            </a:solidFill>
            <a:round/>
            <a:headEnd/>
            <a:tailEnd/>
          </a:ln>
        </p:spPr>
        <p:txBody>
          <a:bodyPr/>
          <a:lstStyle/>
          <a:p>
            <a:endParaRPr lang="ru-RU"/>
          </a:p>
        </p:txBody>
      </p:sp>
      <p:sp>
        <p:nvSpPr>
          <p:cNvPr id="516" name="Oval 213"/>
          <p:cNvSpPr>
            <a:spLocks noChangeArrowheads="1"/>
          </p:cNvSpPr>
          <p:nvPr/>
        </p:nvSpPr>
        <p:spPr bwMode="auto">
          <a:xfrm>
            <a:off x="7765876" y="2646363"/>
            <a:ext cx="85725" cy="85725"/>
          </a:xfrm>
          <a:prstGeom prst="ellipse">
            <a:avLst/>
          </a:prstGeom>
          <a:solidFill>
            <a:srgbClr val="FFFFFF"/>
          </a:solidFill>
          <a:ln w="9525">
            <a:solidFill>
              <a:srgbClr val="000000"/>
            </a:solidFill>
            <a:round/>
            <a:headEnd/>
            <a:tailEnd/>
          </a:ln>
        </p:spPr>
        <p:txBody>
          <a:bodyPr/>
          <a:lstStyle/>
          <a:p>
            <a:endParaRPr lang="ru-RU"/>
          </a:p>
        </p:txBody>
      </p:sp>
      <p:sp>
        <p:nvSpPr>
          <p:cNvPr id="517" name="Oval 214"/>
          <p:cNvSpPr>
            <a:spLocks noChangeArrowheads="1"/>
          </p:cNvSpPr>
          <p:nvPr/>
        </p:nvSpPr>
        <p:spPr bwMode="auto">
          <a:xfrm>
            <a:off x="7454726" y="2543175"/>
            <a:ext cx="85725" cy="85725"/>
          </a:xfrm>
          <a:prstGeom prst="ellipse">
            <a:avLst/>
          </a:prstGeom>
          <a:solidFill>
            <a:srgbClr val="FFFFFF"/>
          </a:solidFill>
          <a:ln w="9525">
            <a:solidFill>
              <a:srgbClr val="000000"/>
            </a:solidFill>
            <a:round/>
            <a:headEnd/>
            <a:tailEnd/>
          </a:ln>
        </p:spPr>
        <p:txBody>
          <a:bodyPr/>
          <a:lstStyle/>
          <a:p>
            <a:endParaRPr lang="ru-RU"/>
          </a:p>
        </p:txBody>
      </p:sp>
      <p:sp>
        <p:nvSpPr>
          <p:cNvPr id="518" name="Oval 215"/>
          <p:cNvSpPr>
            <a:spLocks noChangeArrowheads="1"/>
          </p:cNvSpPr>
          <p:nvPr/>
        </p:nvSpPr>
        <p:spPr bwMode="auto">
          <a:xfrm>
            <a:off x="7213426" y="2533650"/>
            <a:ext cx="85725" cy="85725"/>
          </a:xfrm>
          <a:prstGeom prst="ellipse">
            <a:avLst/>
          </a:prstGeom>
          <a:solidFill>
            <a:srgbClr val="FFFFFF"/>
          </a:solidFill>
          <a:ln w="9525">
            <a:solidFill>
              <a:srgbClr val="000000"/>
            </a:solidFill>
            <a:round/>
            <a:headEnd/>
            <a:tailEnd/>
          </a:ln>
        </p:spPr>
        <p:txBody>
          <a:bodyPr/>
          <a:lstStyle/>
          <a:p>
            <a:endParaRPr lang="ru-RU"/>
          </a:p>
        </p:txBody>
      </p:sp>
      <p:sp>
        <p:nvSpPr>
          <p:cNvPr id="519" name="Oval 216"/>
          <p:cNvSpPr>
            <a:spLocks noChangeArrowheads="1"/>
          </p:cNvSpPr>
          <p:nvPr/>
        </p:nvSpPr>
        <p:spPr bwMode="auto">
          <a:xfrm>
            <a:off x="6964188" y="2357438"/>
            <a:ext cx="85725" cy="85725"/>
          </a:xfrm>
          <a:prstGeom prst="ellipse">
            <a:avLst/>
          </a:prstGeom>
          <a:solidFill>
            <a:srgbClr val="FFFFFF"/>
          </a:solidFill>
          <a:ln w="9525">
            <a:solidFill>
              <a:srgbClr val="000000"/>
            </a:solidFill>
            <a:round/>
            <a:headEnd/>
            <a:tailEnd/>
          </a:ln>
        </p:spPr>
        <p:txBody>
          <a:bodyPr/>
          <a:lstStyle/>
          <a:p>
            <a:endParaRPr lang="ru-RU"/>
          </a:p>
        </p:txBody>
      </p:sp>
      <p:sp>
        <p:nvSpPr>
          <p:cNvPr id="520" name="Oval 217"/>
          <p:cNvSpPr>
            <a:spLocks noChangeArrowheads="1"/>
          </p:cNvSpPr>
          <p:nvPr/>
        </p:nvSpPr>
        <p:spPr bwMode="auto">
          <a:xfrm>
            <a:off x="6730826" y="2190750"/>
            <a:ext cx="85725" cy="85725"/>
          </a:xfrm>
          <a:prstGeom prst="ellipse">
            <a:avLst/>
          </a:prstGeom>
          <a:solidFill>
            <a:srgbClr val="FFFFFF"/>
          </a:solidFill>
          <a:ln w="9525">
            <a:solidFill>
              <a:srgbClr val="000000"/>
            </a:solidFill>
            <a:round/>
            <a:headEnd/>
            <a:tailEnd/>
          </a:ln>
        </p:spPr>
        <p:txBody>
          <a:bodyPr/>
          <a:lstStyle/>
          <a:p>
            <a:endParaRPr lang="ru-RU"/>
          </a:p>
        </p:txBody>
      </p:sp>
      <p:sp>
        <p:nvSpPr>
          <p:cNvPr id="521" name="Oval 218"/>
          <p:cNvSpPr>
            <a:spLocks noChangeArrowheads="1"/>
          </p:cNvSpPr>
          <p:nvPr/>
        </p:nvSpPr>
        <p:spPr bwMode="auto">
          <a:xfrm>
            <a:off x="6481588" y="2320925"/>
            <a:ext cx="85725" cy="85725"/>
          </a:xfrm>
          <a:prstGeom prst="ellipse">
            <a:avLst/>
          </a:prstGeom>
          <a:solidFill>
            <a:srgbClr val="FFFFFF"/>
          </a:solidFill>
          <a:ln w="9525">
            <a:solidFill>
              <a:srgbClr val="000000"/>
            </a:solidFill>
            <a:round/>
            <a:headEnd/>
            <a:tailEnd/>
          </a:ln>
        </p:spPr>
        <p:txBody>
          <a:bodyPr/>
          <a:lstStyle/>
          <a:p>
            <a:endParaRPr lang="ru-RU"/>
          </a:p>
        </p:txBody>
      </p:sp>
      <p:sp>
        <p:nvSpPr>
          <p:cNvPr id="522" name="Oval 219"/>
          <p:cNvSpPr>
            <a:spLocks noChangeArrowheads="1"/>
          </p:cNvSpPr>
          <p:nvPr/>
        </p:nvSpPr>
        <p:spPr bwMode="auto">
          <a:xfrm>
            <a:off x="6264101" y="2543175"/>
            <a:ext cx="85725" cy="85725"/>
          </a:xfrm>
          <a:prstGeom prst="ellipse">
            <a:avLst/>
          </a:prstGeom>
          <a:solidFill>
            <a:srgbClr val="FFFFFF"/>
          </a:solidFill>
          <a:ln w="9525">
            <a:solidFill>
              <a:srgbClr val="000000"/>
            </a:solidFill>
            <a:round/>
            <a:headEnd/>
            <a:tailEnd/>
          </a:ln>
        </p:spPr>
        <p:txBody>
          <a:bodyPr/>
          <a:lstStyle/>
          <a:p>
            <a:endParaRPr lang="ru-RU"/>
          </a:p>
        </p:txBody>
      </p:sp>
      <p:sp>
        <p:nvSpPr>
          <p:cNvPr id="523" name="Oval 220"/>
          <p:cNvSpPr>
            <a:spLocks noChangeArrowheads="1"/>
          </p:cNvSpPr>
          <p:nvPr/>
        </p:nvSpPr>
        <p:spPr bwMode="auto">
          <a:xfrm>
            <a:off x="6052963" y="2719388"/>
            <a:ext cx="85725" cy="85725"/>
          </a:xfrm>
          <a:prstGeom prst="ellipse">
            <a:avLst/>
          </a:prstGeom>
          <a:solidFill>
            <a:srgbClr val="FFFFFF"/>
          </a:solidFill>
          <a:ln w="9525">
            <a:solidFill>
              <a:srgbClr val="000000"/>
            </a:solidFill>
            <a:round/>
            <a:headEnd/>
            <a:tailEnd/>
          </a:ln>
        </p:spPr>
        <p:txBody>
          <a:bodyPr/>
          <a:lstStyle/>
          <a:p>
            <a:endParaRPr lang="ru-RU"/>
          </a:p>
        </p:txBody>
      </p:sp>
      <p:sp>
        <p:nvSpPr>
          <p:cNvPr id="524" name="Rectangle 223"/>
          <p:cNvSpPr>
            <a:spLocks noChangeArrowheads="1"/>
          </p:cNvSpPr>
          <p:nvPr/>
        </p:nvSpPr>
        <p:spPr bwMode="auto">
          <a:xfrm>
            <a:off x="5421138" y="3570288"/>
            <a:ext cx="2413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-1.0</a:t>
            </a:r>
            <a:endParaRPr lang="ru-RU" sz="1200" b="1">
              <a:latin typeface="Times New Roman" pitchFamily="18" charset="0"/>
            </a:endParaRPr>
          </a:p>
        </p:txBody>
      </p:sp>
      <p:sp>
        <p:nvSpPr>
          <p:cNvPr id="525" name="Rectangle 224"/>
          <p:cNvSpPr>
            <a:spLocks noChangeArrowheads="1"/>
          </p:cNvSpPr>
          <p:nvPr/>
        </p:nvSpPr>
        <p:spPr bwMode="auto">
          <a:xfrm>
            <a:off x="5421138" y="3189288"/>
            <a:ext cx="2413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-0.5</a:t>
            </a:r>
            <a:endParaRPr lang="ru-RU" sz="1200" b="1">
              <a:latin typeface="Times New Roman" pitchFamily="18" charset="0"/>
            </a:endParaRPr>
          </a:p>
        </p:txBody>
      </p:sp>
      <p:sp>
        <p:nvSpPr>
          <p:cNvPr id="526" name="Rectangle 225"/>
          <p:cNvSpPr>
            <a:spLocks noChangeArrowheads="1"/>
          </p:cNvSpPr>
          <p:nvPr/>
        </p:nvSpPr>
        <p:spPr bwMode="auto">
          <a:xfrm>
            <a:off x="5586238" y="2809875"/>
            <a:ext cx="762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a:t>
            </a:r>
            <a:endParaRPr lang="ru-RU" sz="1200" b="1">
              <a:latin typeface="Times New Roman" pitchFamily="18" charset="0"/>
            </a:endParaRPr>
          </a:p>
        </p:txBody>
      </p:sp>
      <p:sp>
        <p:nvSpPr>
          <p:cNvPr id="527" name="Rectangle 226"/>
          <p:cNvSpPr>
            <a:spLocks noChangeArrowheads="1"/>
          </p:cNvSpPr>
          <p:nvPr/>
        </p:nvSpPr>
        <p:spPr bwMode="auto">
          <a:xfrm>
            <a:off x="5471938" y="2428875"/>
            <a:ext cx="1905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a:t>
            </a:r>
            <a:r>
              <a:rPr lang="en-US" sz="1200" b="1">
                <a:solidFill>
                  <a:srgbClr val="000000"/>
                </a:solidFill>
                <a:latin typeface="Times New Roman" pitchFamily="18" charset="0"/>
              </a:rPr>
              <a:t>.</a:t>
            </a:r>
            <a:r>
              <a:rPr lang="ru-RU" sz="1200" b="1">
                <a:solidFill>
                  <a:srgbClr val="000000"/>
                </a:solidFill>
                <a:latin typeface="Times New Roman" pitchFamily="18" charset="0"/>
              </a:rPr>
              <a:t>5</a:t>
            </a:r>
            <a:endParaRPr lang="ru-RU" sz="1200" b="1">
              <a:latin typeface="Times New Roman" pitchFamily="18" charset="0"/>
            </a:endParaRPr>
          </a:p>
        </p:txBody>
      </p:sp>
      <p:sp>
        <p:nvSpPr>
          <p:cNvPr id="528" name="Rectangle 227"/>
          <p:cNvSpPr>
            <a:spLocks noChangeArrowheads="1"/>
          </p:cNvSpPr>
          <p:nvPr/>
        </p:nvSpPr>
        <p:spPr bwMode="auto">
          <a:xfrm>
            <a:off x="5471938" y="2049463"/>
            <a:ext cx="1905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1.0</a:t>
            </a:r>
            <a:endParaRPr lang="ru-RU" sz="1200" b="1">
              <a:latin typeface="Times New Roman" pitchFamily="18" charset="0"/>
            </a:endParaRPr>
          </a:p>
        </p:txBody>
      </p:sp>
      <p:sp>
        <p:nvSpPr>
          <p:cNvPr id="529" name="Rectangle 228"/>
          <p:cNvSpPr>
            <a:spLocks noChangeArrowheads="1"/>
          </p:cNvSpPr>
          <p:nvPr/>
        </p:nvSpPr>
        <p:spPr bwMode="auto">
          <a:xfrm>
            <a:off x="5471938" y="1668463"/>
            <a:ext cx="1905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1.5</a:t>
            </a:r>
            <a:endParaRPr lang="ru-RU" sz="1200" b="1">
              <a:latin typeface="Times New Roman" pitchFamily="18" charset="0"/>
            </a:endParaRPr>
          </a:p>
        </p:txBody>
      </p:sp>
      <p:sp>
        <p:nvSpPr>
          <p:cNvPr id="530" name="Rectangle 230"/>
          <p:cNvSpPr>
            <a:spLocks noChangeArrowheads="1"/>
          </p:cNvSpPr>
          <p:nvPr/>
        </p:nvSpPr>
        <p:spPr bwMode="auto">
          <a:xfrm>
            <a:off x="6084713" y="3005138"/>
            <a:ext cx="1524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20</a:t>
            </a:r>
            <a:endParaRPr lang="ru-RU" sz="1200" b="1">
              <a:latin typeface="Times New Roman" pitchFamily="18" charset="0"/>
            </a:endParaRPr>
          </a:p>
        </p:txBody>
      </p:sp>
      <p:sp>
        <p:nvSpPr>
          <p:cNvPr id="531" name="Rectangle 231"/>
          <p:cNvSpPr>
            <a:spLocks noChangeArrowheads="1"/>
          </p:cNvSpPr>
          <p:nvPr/>
        </p:nvSpPr>
        <p:spPr bwMode="auto">
          <a:xfrm>
            <a:off x="6513338" y="3005138"/>
            <a:ext cx="1524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40</a:t>
            </a:r>
            <a:endParaRPr lang="ru-RU" sz="1200" b="1">
              <a:latin typeface="Times New Roman" pitchFamily="18" charset="0"/>
            </a:endParaRPr>
          </a:p>
        </p:txBody>
      </p:sp>
      <p:sp>
        <p:nvSpPr>
          <p:cNvPr id="532" name="Rectangle 232"/>
          <p:cNvSpPr>
            <a:spLocks noChangeArrowheads="1"/>
          </p:cNvSpPr>
          <p:nvPr/>
        </p:nvSpPr>
        <p:spPr bwMode="auto">
          <a:xfrm>
            <a:off x="6919738" y="3005138"/>
            <a:ext cx="1524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60</a:t>
            </a:r>
            <a:endParaRPr lang="ru-RU" sz="1200" b="1">
              <a:latin typeface="Times New Roman" pitchFamily="18" charset="0"/>
            </a:endParaRPr>
          </a:p>
        </p:txBody>
      </p:sp>
      <p:sp>
        <p:nvSpPr>
          <p:cNvPr id="533" name="Rectangle 233"/>
          <p:cNvSpPr>
            <a:spLocks noChangeArrowheads="1"/>
          </p:cNvSpPr>
          <p:nvPr/>
        </p:nvSpPr>
        <p:spPr bwMode="auto">
          <a:xfrm>
            <a:off x="7338838" y="3005138"/>
            <a:ext cx="1524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80</a:t>
            </a:r>
            <a:endParaRPr lang="ru-RU" sz="1200" b="1">
              <a:latin typeface="Times New Roman" pitchFamily="18" charset="0"/>
            </a:endParaRPr>
          </a:p>
        </p:txBody>
      </p:sp>
      <p:sp>
        <p:nvSpPr>
          <p:cNvPr id="534" name="Rectangle 234"/>
          <p:cNvSpPr>
            <a:spLocks noChangeArrowheads="1"/>
          </p:cNvSpPr>
          <p:nvPr/>
        </p:nvSpPr>
        <p:spPr bwMode="auto">
          <a:xfrm>
            <a:off x="7727776" y="3005138"/>
            <a:ext cx="2286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100</a:t>
            </a:r>
            <a:endParaRPr lang="ru-RU" sz="1200" b="1">
              <a:latin typeface="Times New Roman" pitchFamily="18" charset="0"/>
            </a:endParaRPr>
          </a:p>
        </p:txBody>
      </p:sp>
      <p:sp>
        <p:nvSpPr>
          <p:cNvPr id="535" name="Rectangle 244"/>
          <p:cNvSpPr>
            <a:spLocks noChangeArrowheads="1"/>
          </p:cNvSpPr>
          <p:nvPr/>
        </p:nvSpPr>
        <p:spPr bwMode="auto">
          <a:xfrm rot="16200000">
            <a:off x="4487301" y="2548474"/>
            <a:ext cx="1675587" cy="184666"/>
          </a:xfrm>
          <a:prstGeom prst="rect">
            <a:avLst/>
          </a:prstGeom>
          <a:noFill/>
          <a:ln w="9525">
            <a:noFill/>
            <a:miter lim="800000"/>
            <a:headEnd/>
            <a:tailEnd/>
          </a:ln>
        </p:spPr>
        <p:txBody>
          <a:bodyPr wrap="none" lIns="0" tIns="0" rIns="0" bIns="0">
            <a:spAutoFit/>
          </a:bodyPr>
          <a:lstStyle/>
          <a:p>
            <a:r>
              <a:rPr lang="en-US" sz="1200" b="1" dirty="0" err="1">
                <a:solidFill>
                  <a:srgbClr val="000000"/>
                </a:solidFill>
                <a:latin typeface="Times New Roman" pitchFamily="18" charset="0"/>
              </a:rPr>
              <a:t>Pn</a:t>
            </a:r>
            <a:r>
              <a:rPr lang="en-US" sz="1200" b="1" dirty="0">
                <a:solidFill>
                  <a:srgbClr val="000000"/>
                </a:solidFill>
                <a:latin typeface="Times New Roman" pitchFamily="18" charset="0"/>
              </a:rPr>
              <a:t>, Rd, mg</a:t>
            </a:r>
            <a:r>
              <a:rPr lang="ru-RU" sz="1200" b="1" dirty="0">
                <a:solidFill>
                  <a:srgbClr val="000000"/>
                </a:solidFill>
                <a:latin typeface="Times New Roman" pitchFamily="18" charset="0"/>
              </a:rPr>
              <a:t> СО</a:t>
            </a:r>
            <a:r>
              <a:rPr lang="ru-RU" sz="1200" b="1" baseline="-25000" dirty="0">
                <a:solidFill>
                  <a:srgbClr val="000000"/>
                </a:solidFill>
                <a:latin typeface="Times New Roman" pitchFamily="18" charset="0"/>
              </a:rPr>
              <a:t>2</a:t>
            </a:r>
            <a:r>
              <a:rPr lang="ru-RU" sz="1200" b="1" dirty="0">
                <a:solidFill>
                  <a:srgbClr val="000000"/>
                </a:solidFill>
                <a:latin typeface="Times New Roman" pitchFamily="18" charset="0"/>
              </a:rPr>
              <a:t>/ </a:t>
            </a:r>
            <a:r>
              <a:rPr lang="en-US" sz="1200" b="1" dirty="0" smtClean="0">
                <a:solidFill>
                  <a:srgbClr val="000000"/>
                </a:solidFill>
                <a:latin typeface="Times New Roman" pitchFamily="18" charset="0"/>
              </a:rPr>
              <a:t>g DW</a:t>
            </a:r>
            <a:r>
              <a:rPr lang="ru-RU" sz="1200" b="1" dirty="0" smtClean="0">
                <a:solidFill>
                  <a:srgbClr val="000000"/>
                </a:solidFill>
                <a:latin typeface="Times New Roman" pitchFamily="18" charset="0"/>
                <a:cs typeface="Arial" charset="0"/>
              </a:rPr>
              <a:t> </a:t>
            </a:r>
            <a:r>
              <a:rPr lang="en-US" sz="1200" b="1" dirty="0" smtClean="0">
                <a:solidFill>
                  <a:srgbClr val="000000"/>
                </a:solidFill>
                <a:latin typeface="Times New Roman" pitchFamily="18" charset="0"/>
              </a:rPr>
              <a:t>h</a:t>
            </a:r>
            <a:endParaRPr lang="ru-RU" sz="1200" b="1" dirty="0">
              <a:latin typeface="Times New Roman" pitchFamily="18" charset="0"/>
            </a:endParaRPr>
          </a:p>
        </p:txBody>
      </p:sp>
      <p:sp>
        <p:nvSpPr>
          <p:cNvPr id="536" name="Rectangle 245"/>
          <p:cNvSpPr>
            <a:spLocks noChangeArrowheads="1"/>
          </p:cNvSpPr>
          <p:nvPr/>
        </p:nvSpPr>
        <p:spPr bwMode="auto">
          <a:xfrm>
            <a:off x="6572076" y="3602038"/>
            <a:ext cx="677493" cy="184666"/>
          </a:xfrm>
          <a:prstGeom prst="rect">
            <a:avLst/>
          </a:prstGeom>
          <a:noFill/>
          <a:ln w="9525">
            <a:noFill/>
            <a:miter lim="800000"/>
            <a:headEnd/>
            <a:tailEnd/>
          </a:ln>
        </p:spPr>
        <p:txBody>
          <a:bodyPr wrap="none" lIns="0" tIns="0" rIns="0" bIns="0">
            <a:spAutoFit/>
          </a:bodyPr>
          <a:lstStyle/>
          <a:p>
            <a:r>
              <a:rPr lang="en-US" sz="1200" b="1" dirty="0" smtClean="0">
                <a:solidFill>
                  <a:srgbClr val="000000"/>
                </a:solidFill>
                <a:latin typeface="Times New Roman" pitchFamily="18" charset="0"/>
              </a:rPr>
              <a:t>  RWC</a:t>
            </a:r>
            <a:r>
              <a:rPr lang="ru-RU" sz="1200" b="1" dirty="0">
                <a:solidFill>
                  <a:srgbClr val="000000"/>
                </a:solidFill>
                <a:latin typeface="Times New Roman" pitchFamily="18" charset="0"/>
              </a:rPr>
              <a:t>, </a:t>
            </a:r>
            <a:r>
              <a:rPr lang="ru-RU" sz="1200" b="1" dirty="0" smtClean="0">
                <a:solidFill>
                  <a:srgbClr val="000000"/>
                </a:solidFill>
                <a:latin typeface="Times New Roman" pitchFamily="18" charset="0"/>
              </a:rPr>
              <a:t>%</a:t>
            </a:r>
            <a:endParaRPr lang="ru-RU" sz="1200" b="1" dirty="0">
              <a:latin typeface="Times New Roman" pitchFamily="18" charset="0"/>
            </a:endParaRPr>
          </a:p>
        </p:txBody>
      </p:sp>
      <p:sp>
        <p:nvSpPr>
          <p:cNvPr id="537" name="Rectangle 345"/>
          <p:cNvSpPr>
            <a:spLocks noChangeArrowheads="1"/>
          </p:cNvSpPr>
          <p:nvPr/>
        </p:nvSpPr>
        <p:spPr bwMode="auto">
          <a:xfrm>
            <a:off x="3935238" y="4038600"/>
            <a:ext cx="1106488" cy="182563"/>
          </a:xfrm>
          <a:prstGeom prst="rect">
            <a:avLst/>
          </a:prstGeom>
          <a:noFill/>
          <a:ln w="9525">
            <a:noFill/>
            <a:miter lim="800000"/>
            <a:headEnd/>
            <a:tailEnd/>
          </a:ln>
        </p:spPr>
        <p:txBody>
          <a:bodyPr wrap="none" lIns="0" tIns="0" rIns="0" bIns="0">
            <a:spAutoFit/>
          </a:bodyPr>
          <a:lstStyle/>
          <a:p>
            <a:r>
              <a:rPr lang="ru-RU" sz="1200" b="1" i="1" dirty="0" err="1">
                <a:solidFill>
                  <a:srgbClr val="000000"/>
                </a:solidFill>
                <a:latin typeface="Times New Roman" pitchFamily="18" charset="0"/>
              </a:rPr>
              <a:t>Сladonia</a:t>
            </a:r>
            <a:r>
              <a:rPr lang="ru-RU" sz="1200" b="1" i="1" dirty="0">
                <a:solidFill>
                  <a:srgbClr val="000000"/>
                </a:solidFill>
                <a:latin typeface="Times New Roman" pitchFamily="18" charset="0"/>
              </a:rPr>
              <a:t> </a:t>
            </a:r>
            <a:r>
              <a:rPr lang="ru-RU" sz="1200" b="1" i="1" dirty="0" err="1">
                <a:solidFill>
                  <a:srgbClr val="000000"/>
                </a:solidFill>
                <a:latin typeface="Times New Roman" pitchFamily="18" charset="0"/>
              </a:rPr>
              <a:t>stellaris</a:t>
            </a:r>
            <a:endParaRPr lang="ru-RU" sz="1200" b="1" i="1" dirty="0">
              <a:latin typeface="Times New Roman" pitchFamily="18" charset="0"/>
            </a:endParaRPr>
          </a:p>
        </p:txBody>
      </p:sp>
      <p:sp>
        <p:nvSpPr>
          <p:cNvPr id="538" name="Rectangle 367"/>
          <p:cNvSpPr>
            <a:spLocks noChangeArrowheads="1"/>
          </p:cNvSpPr>
          <p:nvPr/>
        </p:nvSpPr>
        <p:spPr bwMode="auto">
          <a:xfrm rot="16200000">
            <a:off x="2100018" y="5240874"/>
            <a:ext cx="1655903" cy="184666"/>
          </a:xfrm>
          <a:prstGeom prst="rect">
            <a:avLst/>
          </a:prstGeom>
          <a:noFill/>
          <a:ln w="9525">
            <a:noFill/>
            <a:miter lim="800000"/>
            <a:headEnd/>
            <a:tailEnd/>
          </a:ln>
        </p:spPr>
        <p:txBody>
          <a:bodyPr wrap="none" lIns="0" tIns="0" rIns="0" bIns="0">
            <a:spAutoFit/>
          </a:bodyPr>
          <a:lstStyle/>
          <a:p>
            <a:r>
              <a:rPr lang="en-US" sz="1200" b="1" dirty="0" err="1">
                <a:solidFill>
                  <a:srgbClr val="000000"/>
                </a:solidFill>
                <a:latin typeface="Times New Roman" pitchFamily="18" charset="0"/>
              </a:rPr>
              <a:t>Pn</a:t>
            </a:r>
            <a:r>
              <a:rPr lang="en-US" sz="1200" b="1" dirty="0">
                <a:solidFill>
                  <a:srgbClr val="000000"/>
                </a:solidFill>
                <a:latin typeface="Times New Roman" pitchFamily="18" charset="0"/>
              </a:rPr>
              <a:t>, Rd, mg</a:t>
            </a:r>
            <a:r>
              <a:rPr lang="ru-RU" sz="1200" b="1" dirty="0">
                <a:solidFill>
                  <a:srgbClr val="000000"/>
                </a:solidFill>
                <a:latin typeface="Times New Roman" pitchFamily="18" charset="0"/>
              </a:rPr>
              <a:t> СО</a:t>
            </a:r>
            <a:r>
              <a:rPr lang="ru-RU" sz="1200" b="1" baseline="-25000" dirty="0">
                <a:solidFill>
                  <a:srgbClr val="000000"/>
                </a:solidFill>
                <a:latin typeface="Times New Roman" pitchFamily="18" charset="0"/>
              </a:rPr>
              <a:t>2</a:t>
            </a:r>
            <a:r>
              <a:rPr lang="ru-RU" sz="1200" b="1" dirty="0">
                <a:solidFill>
                  <a:srgbClr val="000000"/>
                </a:solidFill>
                <a:latin typeface="Times New Roman" pitchFamily="18" charset="0"/>
              </a:rPr>
              <a:t>/ </a:t>
            </a:r>
            <a:r>
              <a:rPr lang="en-US" sz="1200" b="1" dirty="0" smtClean="0">
                <a:solidFill>
                  <a:srgbClr val="000000"/>
                </a:solidFill>
                <a:latin typeface="Times New Roman" pitchFamily="18" charset="0"/>
              </a:rPr>
              <a:t>g DW</a:t>
            </a:r>
            <a:r>
              <a:rPr lang="ru-RU" sz="1200" b="1" dirty="0" err="1" smtClean="0">
                <a:solidFill>
                  <a:srgbClr val="000000"/>
                </a:solidFill>
                <a:latin typeface="Times New Roman" pitchFamily="18" charset="0"/>
                <a:cs typeface="Arial" charset="0"/>
              </a:rPr>
              <a:t> </a:t>
            </a:r>
            <a:r>
              <a:rPr lang="en-US" sz="1200" b="1" dirty="0" smtClean="0">
                <a:solidFill>
                  <a:srgbClr val="000000"/>
                </a:solidFill>
                <a:latin typeface="Times New Roman" pitchFamily="18" charset="0"/>
              </a:rPr>
              <a:t>h</a:t>
            </a:r>
            <a:endParaRPr lang="ru-RU" sz="1200" b="1" dirty="0">
              <a:latin typeface="Times New Roman" pitchFamily="18" charset="0"/>
            </a:endParaRPr>
          </a:p>
        </p:txBody>
      </p:sp>
      <p:sp>
        <p:nvSpPr>
          <p:cNvPr id="539" name="Line 252"/>
          <p:cNvSpPr>
            <a:spLocks noChangeShapeType="1"/>
          </p:cNvSpPr>
          <p:nvPr/>
        </p:nvSpPr>
        <p:spPr bwMode="auto">
          <a:xfrm>
            <a:off x="3420888" y="4378325"/>
            <a:ext cx="0" cy="1925638"/>
          </a:xfrm>
          <a:prstGeom prst="line">
            <a:avLst/>
          </a:prstGeom>
          <a:noFill/>
          <a:ln w="28575">
            <a:solidFill>
              <a:srgbClr val="000000"/>
            </a:solidFill>
            <a:round/>
            <a:headEnd/>
            <a:tailEnd/>
          </a:ln>
        </p:spPr>
        <p:txBody>
          <a:bodyPr/>
          <a:lstStyle/>
          <a:p>
            <a:endParaRPr lang="ru-RU"/>
          </a:p>
        </p:txBody>
      </p:sp>
      <p:sp>
        <p:nvSpPr>
          <p:cNvPr id="540" name="Line 253"/>
          <p:cNvSpPr>
            <a:spLocks noChangeShapeType="1"/>
          </p:cNvSpPr>
          <p:nvPr/>
        </p:nvSpPr>
        <p:spPr bwMode="auto">
          <a:xfrm>
            <a:off x="3381201" y="6303963"/>
            <a:ext cx="44450" cy="0"/>
          </a:xfrm>
          <a:prstGeom prst="line">
            <a:avLst/>
          </a:prstGeom>
          <a:noFill/>
          <a:ln w="28575">
            <a:solidFill>
              <a:srgbClr val="000000"/>
            </a:solidFill>
            <a:round/>
            <a:headEnd/>
            <a:tailEnd/>
          </a:ln>
        </p:spPr>
        <p:txBody>
          <a:bodyPr/>
          <a:lstStyle/>
          <a:p>
            <a:endParaRPr lang="ru-RU"/>
          </a:p>
        </p:txBody>
      </p:sp>
      <p:sp>
        <p:nvSpPr>
          <p:cNvPr id="541" name="Line 254"/>
          <p:cNvSpPr>
            <a:spLocks noChangeShapeType="1"/>
          </p:cNvSpPr>
          <p:nvPr/>
        </p:nvSpPr>
        <p:spPr bwMode="auto">
          <a:xfrm>
            <a:off x="3381201" y="5826125"/>
            <a:ext cx="44450" cy="0"/>
          </a:xfrm>
          <a:prstGeom prst="line">
            <a:avLst/>
          </a:prstGeom>
          <a:noFill/>
          <a:ln w="28575">
            <a:solidFill>
              <a:srgbClr val="000000"/>
            </a:solidFill>
            <a:round/>
            <a:headEnd/>
            <a:tailEnd/>
          </a:ln>
        </p:spPr>
        <p:txBody>
          <a:bodyPr/>
          <a:lstStyle/>
          <a:p>
            <a:endParaRPr lang="ru-RU"/>
          </a:p>
        </p:txBody>
      </p:sp>
      <p:sp>
        <p:nvSpPr>
          <p:cNvPr id="542" name="Line 255"/>
          <p:cNvSpPr>
            <a:spLocks noChangeShapeType="1"/>
          </p:cNvSpPr>
          <p:nvPr/>
        </p:nvSpPr>
        <p:spPr bwMode="auto">
          <a:xfrm>
            <a:off x="3381201" y="5346700"/>
            <a:ext cx="44450" cy="0"/>
          </a:xfrm>
          <a:prstGeom prst="line">
            <a:avLst/>
          </a:prstGeom>
          <a:noFill/>
          <a:ln w="28575">
            <a:solidFill>
              <a:srgbClr val="000000"/>
            </a:solidFill>
            <a:round/>
            <a:headEnd/>
            <a:tailEnd/>
          </a:ln>
        </p:spPr>
        <p:txBody>
          <a:bodyPr/>
          <a:lstStyle/>
          <a:p>
            <a:endParaRPr lang="ru-RU"/>
          </a:p>
        </p:txBody>
      </p:sp>
      <p:sp>
        <p:nvSpPr>
          <p:cNvPr id="543" name="Line 256"/>
          <p:cNvSpPr>
            <a:spLocks noChangeShapeType="1"/>
          </p:cNvSpPr>
          <p:nvPr/>
        </p:nvSpPr>
        <p:spPr bwMode="auto">
          <a:xfrm>
            <a:off x="3381201" y="4857750"/>
            <a:ext cx="44450" cy="0"/>
          </a:xfrm>
          <a:prstGeom prst="line">
            <a:avLst/>
          </a:prstGeom>
          <a:noFill/>
          <a:ln w="28575">
            <a:solidFill>
              <a:srgbClr val="000000"/>
            </a:solidFill>
            <a:round/>
            <a:headEnd/>
            <a:tailEnd/>
          </a:ln>
        </p:spPr>
        <p:txBody>
          <a:bodyPr/>
          <a:lstStyle/>
          <a:p>
            <a:endParaRPr lang="ru-RU"/>
          </a:p>
        </p:txBody>
      </p:sp>
      <p:sp>
        <p:nvSpPr>
          <p:cNvPr id="544" name="Line 257"/>
          <p:cNvSpPr>
            <a:spLocks noChangeShapeType="1"/>
          </p:cNvSpPr>
          <p:nvPr/>
        </p:nvSpPr>
        <p:spPr bwMode="auto">
          <a:xfrm>
            <a:off x="3381201" y="4378325"/>
            <a:ext cx="44450" cy="0"/>
          </a:xfrm>
          <a:prstGeom prst="line">
            <a:avLst/>
          </a:prstGeom>
          <a:noFill/>
          <a:ln w="28575">
            <a:solidFill>
              <a:srgbClr val="000000"/>
            </a:solidFill>
            <a:round/>
            <a:headEnd/>
            <a:tailEnd/>
          </a:ln>
        </p:spPr>
        <p:txBody>
          <a:bodyPr/>
          <a:lstStyle/>
          <a:p>
            <a:endParaRPr lang="ru-RU"/>
          </a:p>
        </p:txBody>
      </p:sp>
      <p:sp>
        <p:nvSpPr>
          <p:cNvPr id="545" name="Line 258"/>
          <p:cNvSpPr>
            <a:spLocks noChangeShapeType="1"/>
          </p:cNvSpPr>
          <p:nvPr/>
        </p:nvSpPr>
        <p:spPr bwMode="auto">
          <a:xfrm>
            <a:off x="3411363" y="5826125"/>
            <a:ext cx="2011363" cy="0"/>
          </a:xfrm>
          <a:prstGeom prst="line">
            <a:avLst/>
          </a:prstGeom>
          <a:noFill/>
          <a:ln w="28575">
            <a:solidFill>
              <a:srgbClr val="000000"/>
            </a:solidFill>
            <a:round/>
            <a:headEnd/>
            <a:tailEnd/>
          </a:ln>
        </p:spPr>
        <p:txBody>
          <a:bodyPr/>
          <a:lstStyle/>
          <a:p>
            <a:endParaRPr lang="ru-RU"/>
          </a:p>
        </p:txBody>
      </p:sp>
      <p:sp>
        <p:nvSpPr>
          <p:cNvPr id="546" name="Line 261"/>
          <p:cNvSpPr>
            <a:spLocks noChangeShapeType="1"/>
          </p:cNvSpPr>
          <p:nvPr/>
        </p:nvSpPr>
        <p:spPr bwMode="auto">
          <a:xfrm flipV="1">
            <a:off x="4216226" y="5826125"/>
            <a:ext cx="0" cy="52388"/>
          </a:xfrm>
          <a:prstGeom prst="line">
            <a:avLst/>
          </a:prstGeom>
          <a:noFill/>
          <a:ln w="28575">
            <a:solidFill>
              <a:srgbClr val="000000"/>
            </a:solidFill>
            <a:round/>
            <a:headEnd/>
            <a:tailEnd/>
          </a:ln>
        </p:spPr>
        <p:txBody>
          <a:bodyPr/>
          <a:lstStyle/>
          <a:p>
            <a:endParaRPr lang="ru-RU"/>
          </a:p>
        </p:txBody>
      </p:sp>
      <p:sp>
        <p:nvSpPr>
          <p:cNvPr id="547" name="Line 262"/>
          <p:cNvSpPr>
            <a:spLocks noChangeShapeType="1"/>
          </p:cNvSpPr>
          <p:nvPr/>
        </p:nvSpPr>
        <p:spPr bwMode="auto">
          <a:xfrm flipV="1">
            <a:off x="4619451" y="5826125"/>
            <a:ext cx="0" cy="52388"/>
          </a:xfrm>
          <a:prstGeom prst="line">
            <a:avLst/>
          </a:prstGeom>
          <a:noFill/>
          <a:ln w="28575">
            <a:solidFill>
              <a:srgbClr val="000000"/>
            </a:solidFill>
            <a:round/>
            <a:headEnd/>
            <a:tailEnd/>
          </a:ln>
        </p:spPr>
        <p:txBody>
          <a:bodyPr/>
          <a:lstStyle/>
          <a:p>
            <a:endParaRPr lang="ru-RU"/>
          </a:p>
        </p:txBody>
      </p:sp>
      <p:sp>
        <p:nvSpPr>
          <p:cNvPr id="548" name="Line 263"/>
          <p:cNvSpPr>
            <a:spLocks noChangeShapeType="1"/>
          </p:cNvSpPr>
          <p:nvPr/>
        </p:nvSpPr>
        <p:spPr bwMode="auto">
          <a:xfrm flipV="1">
            <a:off x="5021088" y="5826125"/>
            <a:ext cx="0" cy="52388"/>
          </a:xfrm>
          <a:prstGeom prst="line">
            <a:avLst/>
          </a:prstGeom>
          <a:noFill/>
          <a:ln w="28575">
            <a:solidFill>
              <a:srgbClr val="000000"/>
            </a:solidFill>
            <a:round/>
            <a:headEnd/>
            <a:tailEnd/>
          </a:ln>
        </p:spPr>
        <p:txBody>
          <a:bodyPr/>
          <a:lstStyle/>
          <a:p>
            <a:endParaRPr lang="ru-RU"/>
          </a:p>
        </p:txBody>
      </p:sp>
      <p:sp>
        <p:nvSpPr>
          <p:cNvPr id="549" name="Line 264"/>
          <p:cNvSpPr>
            <a:spLocks noChangeShapeType="1"/>
          </p:cNvSpPr>
          <p:nvPr/>
        </p:nvSpPr>
        <p:spPr bwMode="auto">
          <a:xfrm flipV="1">
            <a:off x="5422726" y="5826125"/>
            <a:ext cx="0" cy="52388"/>
          </a:xfrm>
          <a:prstGeom prst="line">
            <a:avLst/>
          </a:prstGeom>
          <a:noFill/>
          <a:ln w="28575">
            <a:solidFill>
              <a:srgbClr val="000000"/>
            </a:solidFill>
            <a:round/>
            <a:headEnd/>
            <a:tailEnd/>
          </a:ln>
        </p:spPr>
        <p:txBody>
          <a:bodyPr/>
          <a:lstStyle/>
          <a:p>
            <a:endParaRPr lang="ru-RU"/>
          </a:p>
        </p:txBody>
      </p:sp>
      <p:sp>
        <p:nvSpPr>
          <p:cNvPr id="550" name="Line 265"/>
          <p:cNvSpPr>
            <a:spLocks noChangeShapeType="1"/>
          </p:cNvSpPr>
          <p:nvPr/>
        </p:nvSpPr>
        <p:spPr bwMode="auto">
          <a:xfrm flipV="1">
            <a:off x="5422726" y="5965825"/>
            <a:ext cx="0" cy="38100"/>
          </a:xfrm>
          <a:prstGeom prst="line">
            <a:avLst/>
          </a:prstGeom>
          <a:noFill/>
          <a:ln w="9525">
            <a:solidFill>
              <a:srgbClr val="000000"/>
            </a:solidFill>
            <a:round/>
            <a:headEnd/>
            <a:tailEnd/>
          </a:ln>
        </p:spPr>
        <p:txBody>
          <a:bodyPr/>
          <a:lstStyle/>
          <a:p>
            <a:endParaRPr lang="ru-RU"/>
          </a:p>
        </p:txBody>
      </p:sp>
      <p:sp>
        <p:nvSpPr>
          <p:cNvPr id="551" name="Line 266"/>
          <p:cNvSpPr>
            <a:spLocks noChangeShapeType="1"/>
          </p:cNvSpPr>
          <p:nvPr/>
        </p:nvSpPr>
        <p:spPr bwMode="auto">
          <a:xfrm>
            <a:off x="5398913" y="5965825"/>
            <a:ext cx="55563" cy="0"/>
          </a:xfrm>
          <a:prstGeom prst="line">
            <a:avLst/>
          </a:prstGeom>
          <a:noFill/>
          <a:ln w="9525">
            <a:solidFill>
              <a:srgbClr val="000000"/>
            </a:solidFill>
            <a:round/>
            <a:headEnd/>
            <a:tailEnd/>
          </a:ln>
        </p:spPr>
        <p:txBody>
          <a:bodyPr/>
          <a:lstStyle/>
          <a:p>
            <a:endParaRPr lang="ru-RU"/>
          </a:p>
        </p:txBody>
      </p:sp>
      <p:sp>
        <p:nvSpPr>
          <p:cNvPr id="552" name="Line 267"/>
          <p:cNvSpPr>
            <a:spLocks noChangeShapeType="1"/>
          </p:cNvSpPr>
          <p:nvPr/>
        </p:nvSpPr>
        <p:spPr bwMode="auto">
          <a:xfrm flipV="1">
            <a:off x="5083001" y="5946775"/>
            <a:ext cx="0" cy="19050"/>
          </a:xfrm>
          <a:prstGeom prst="line">
            <a:avLst/>
          </a:prstGeom>
          <a:noFill/>
          <a:ln w="9525">
            <a:solidFill>
              <a:srgbClr val="000000"/>
            </a:solidFill>
            <a:round/>
            <a:headEnd/>
            <a:tailEnd/>
          </a:ln>
        </p:spPr>
        <p:txBody>
          <a:bodyPr/>
          <a:lstStyle/>
          <a:p>
            <a:endParaRPr lang="ru-RU"/>
          </a:p>
        </p:txBody>
      </p:sp>
      <p:sp>
        <p:nvSpPr>
          <p:cNvPr id="553" name="Line 268"/>
          <p:cNvSpPr>
            <a:spLocks noChangeShapeType="1"/>
          </p:cNvSpPr>
          <p:nvPr/>
        </p:nvSpPr>
        <p:spPr bwMode="auto">
          <a:xfrm>
            <a:off x="5059188" y="5946775"/>
            <a:ext cx="53975" cy="0"/>
          </a:xfrm>
          <a:prstGeom prst="line">
            <a:avLst/>
          </a:prstGeom>
          <a:noFill/>
          <a:ln w="9525">
            <a:solidFill>
              <a:srgbClr val="000000"/>
            </a:solidFill>
            <a:round/>
            <a:headEnd/>
            <a:tailEnd/>
          </a:ln>
        </p:spPr>
        <p:txBody>
          <a:bodyPr/>
          <a:lstStyle/>
          <a:p>
            <a:endParaRPr lang="ru-RU"/>
          </a:p>
        </p:txBody>
      </p:sp>
      <p:sp>
        <p:nvSpPr>
          <p:cNvPr id="554" name="Line 269"/>
          <p:cNvSpPr>
            <a:spLocks noChangeShapeType="1"/>
          </p:cNvSpPr>
          <p:nvPr/>
        </p:nvSpPr>
        <p:spPr bwMode="auto">
          <a:xfrm flipV="1">
            <a:off x="4765501" y="5975350"/>
            <a:ext cx="0" cy="28575"/>
          </a:xfrm>
          <a:prstGeom prst="line">
            <a:avLst/>
          </a:prstGeom>
          <a:noFill/>
          <a:ln w="9525">
            <a:solidFill>
              <a:srgbClr val="000000"/>
            </a:solidFill>
            <a:round/>
            <a:headEnd/>
            <a:tailEnd/>
          </a:ln>
        </p:spPr>
        <p:txBody>
          <a:bodyPr/>
          <a:lstStyle/>
          <a:p>
            <a:endParaRPr lang="ru-RU"/>
          </a:p>
        </p:txBody>
      </p:sp>
      <p:sp>
        <p:nvSpPr>
          <p:cNvPr id="555" name="Line 270"/>
          <p:cNvSpPr>
            <a:spLocks noChangeShapeType="1"/>
          </p:cNvSpPr>
          <p:nvPr/>
        </p:nvSpPr>
        <p:spPr bwMode="auto">
          <a:xfrm>
            <a:off x="4743276" y="5975350"/>
            <a:ext cx="52387" cy="0"/>
          </a:xfrm>
          <a:prstGeom prst="line">
            <a:avLst/>
          </a:prstGeom>
          <a:noFill/>
          <a:ln w="9525">
            <a:solidFill>
              <a:srgbClr val="000000"/>
            </a:solidFill>
            <a:round/>
            <a:headEnd/>
            <a:tailEnd/>
          </a:ln>
        </p:spPr>
        <p:txBody>
          <a:bodyPr/>
          <a:lstStyle/>
          <a:p>
            <a:endParaRPr lang="ru-RU"/>
          </a:p>
        </p:txBody>
      </p:sp>
      <p:sp>
        <p:nvSpPr>
          <p:cNvPr id="556" name="Line 271"/>
          <p:cNvSpPr>
            <a:spLocks noChangeShapeType="1"/>
          </p:cNvSpPr>
          <p:nvPr/>
        </p:nvSpPr>
        <p:spPr bwMode="auto">
          <a:xfrm flipV="1">
            <a:off x="4440063" y="5965825"/>
            <a:ext cx="0" cy="141288"/>
          </a:xfrm>
          <a:prstGeom prst="line">
            <a:avLst/>
          </a:prstGeom>
          <a:noFill/>
          <a:ln w="9525">
            <a:solidFill>
              <a:srgbClr val="000000"/>
            </a:solidFill>
            <a:round/>
            <a:headEnd/>
            <a:tailEnd/>
          </a:ln>
        </p:spPr>
        <p:txBody>
          <a:bodyPr/>
          <a:lstStyle/>
          <a:p>
            <a:endParaRPr lang="ru-RU"/>
          </a:p>
        </p:txBody>
      </p:sp>
      <p:sp>
        <p:nvSpPr>
          <p:cNvPr id="557" name="Line 272"/>
          <p:cNvSpPr>
            <a:spLocks noChangeShapeType="1"/>
          </p:cNvSpPr>
          <p:nvPr/>
        </p:nvSpPr>
        <p:spPr bwMode="auto">
          <a:xfrm>
            <a:off x="4417838" y="5965825"/>
            <a:ext cx="53975" cy="0"/>
          </a:xfrm>
          <a:prstGeom prst="line">
            <a:avLst/>
          </a:prstGeom>
          <a:noFill/>
          <a:ln w="9525">
            <a:solidFill>
              <a:srgbClr val="000000"/>
            </a:solidFill>
            <a:round/>
            <a:headEnd/>
            <a:tailEnd/>
          </a:ln>
        </p:spPr>
        <p:txBody>
          <a:bodyPr/>
          <a:lstStyle/>
          <a:p>
            <a:endParaRPr lang="ru-RU"/>
          </a:p>
        </p:txBody>
      </p:sp>
      <p:sp>
        <p:nvSpPr>
          <p:cNvPr id="558" name="Line 273"/>
          <p:cNvSpPr>
            <a:spLocks noChangeShapeType="1"/>
          </p:cNvSpPr>
          <p:nvPr/>
        </p:nvSpPr>
        <p:spPr bwMode="auto">
          <a:xfrm flipV="1">
            <a:off x="4093988" y="5881688"/>
            <a:ext cx="0" cy="19050"/>
          </a:xfrm>
          <a:prstGeom prst="line">
            <a:avLst/>
          </a:prstGeom>
          <a:noFill/>
          <a:ln w="9525">
            <a:solidFill>
              <a:srgbClr val="000000"/>
            </a:solidFill>
            <a:round/>
            <a:headEnd/>
            <a:tailEnd/>
          </a:ln>
        </p:spPr>
        <p:txBody>
          <a:bodyPr/>
          <a:lstStyle/>
          <a:p>
            <a:endParaRPr lang="ru-RU"/>
          </a:p>
        </p:txBody>
      </p:sp>
      <p:sp>
        <p:nvSpPr>
          <p:cNvPr id="559" name="Line 274"/>
          <p:cNvSpPr>
            <a:spLocks noChangeShapeType="1"/>
          </p:cNvSpPr>
          <p:nvPr/>
        </p:nvSpPr>
        <p:spPr bwMode="auto">
          <a:xfrm>
            <a:off x="4070176" y="5881688"/>
            <a:ext cx="53975" cy="0"/>
          </a:xfrm>
          <a:prstGeom prst="line">
            <a:avLst/>
          </a:prstGeom>
          <a:noFill/>
          <a:ln w="9525">
            <a:solidFill>
              <a:srgbClr val="000000"/>
            </a:solidFill>
            <a:round/>
            <a:headEnd/>
            <a:tailEnd/>
          </a:ln>
        </p:spPr>
        <p:txBody>
          <a:bodyPr/>
          <a:lstStyle/>
          <a:p>
            <a:endParaRPr lang="ru-RU"/>
          </a:p>
        </p:txBody>
      </p:sp>
      <p:sp>
        <p:nvSpPr>
          <p:cNvPr id="560" name="Line 275"/>
          <p:cNvSpPr>
            <a:spLocks noChangeShapeType="1"/>
          </p:cNvSpPr>
          <p:nvPr/>
        </p:nvSpPr>
        <p:spPr bwMode="auto">
          <a:xfrm flipV="1">
            <a:off x="3776488" y="5862638"/>
            <a:ext cx="0" cy="9525"/>
          </a:xfrm>
          <a:prstGeom prst="line">
            <a:avLst/>
          </a:prstGeom>
          <a:noFill/>
          <a:ln w="9525">
            <a:solidFill>
              <a:srgbClr val="000000"/>
            </a:solidFill>
            <a:round/>
            <a:headEnd/>
            <a:tailEnd/>
          </a:ln>
        </p:spPr>
        <p:txBody>
          <a:bodyPr/>
          <a:lstStyle/>
          <a:p>
            <a:endParaRPr lang="ru-RU"/>
          </a:p>
        </p:txBody>
      </p:sp>
      <p:sp>
        <p:nvSpPr>
          <p:cNvPr id="561" name="Line 276"/>
          <p:cNvSpPr>
            <a:spLocks noChangeShapeType="1"/>
          </p:cNvSpPr>
          <p:nvPr/>
        </p:nvSpPr>
        <p:spPr bwMode="auto">
          <a:xfrm>
            <a:off x="3752676" y="5862638"/>
            <a:ext cx="53975" cy="0"/>
          </a:xfrm>
          <a:prstGeom prst="line">
            <a:avLst/>
          </a:prstGeom>
          <a:noFill/>
          <a:ln w="9525">
            <a:solidFill>
              <a:srgbClr val="000000"/>
            </a:solidFill>
            <a:round/>
            <a:headEnd/>
            <a:tailEnd/>
          </a:ln>
        </p:spPr>
        <p:txBody>
          <a:bodyPr/>
          <a:lstStyle/>
          <a:p>
            <a:endParaRPr lang="ru-RU"/>
          </a:p>
        </p:txBody>
      </p:sp>
      <p:sp>
        <p:nvSpPr>
          <p:cNvPr id="562" name="Line 277"/>
          <p:cNvSpPr>
            <a:spLocks noChangeShapeType="1"/>
          </p:cNvSpPr>
          <p:nvPr/>
        </p:nvSpPr>
        <p:spPr bwMode="auto">
          <a:xfrm flipV="1">
            <a:off x="3620913" y="5854700"/>
            <a:ext cx="0" cy="17463"/>
          </a:xfrm>
          <a:prstGeom prst="line">
            <a:avLst/>
          </a:prstGeom>
          <a:noFill/>
          <a:ln w="9525">
            <a:solidFill>
              <a:srgbClr val="000000"/>
            </a:solidFill>
            <a:round/>
            <a:headEnd/>
            <a:tailEnd/>
          </a:ln>
        </p:spPr>
        <p:txBody>
          <a:bodyPr/>
          <a:lstStyle/>
          <a:p>
            <a:endParaRPr lang="ru-RU"/>
          </a:p>
        </p:txBody>
      </p:sp>
      <p:sp>
        <p:nvSpPr>
          <p:cNvPr id="563" name="Line 278"/>
          <p:cNvSpPr>
            <a:spLocks noChangeShapeType="1"/>
          </p:cNvSpPr>
          <p:nvPr/>
        </p:nvSpPr>
        <p:spPr bwMode="auto">
          <a:xfrm>
            <a:off x="3598688" y="5854700"/>
            <a:ext cx="52388" cy="0"/>
          </a:xfrm>
          <a:prstGeom prst="line">
            <a:avLst/>
          </a:prstGeom>
          <a:noFill/>
          <a:ln w="9525">
            <a:solidFill>
              <a:srgbClr val="000000"/>
            </a:solidFill>
            <a:round/>
            <a:headEnd/>
            <a:tailEnd/>
          </a:ln>
        </p:spPr>
        <p:txBody>
          <a:bodyPr/>
          <a:lstStyle/>
          <a:p>
            <a:endParaRPr lang="ru-RU"/>
          </a:p>
        </p:txBody>
      </p:sp>
      <p:sp>
        <p:nvSpPr>
          <p:cNvPr id="564" name="Line 279"/>
          <p:cNvSpPr>
            <a:spLocks noChangeShapeType="1"/>
          </p:cNvSpPr>
          <p:nvPr/>
        </p:nvSpPr>
        <p:spPr bwMode="auto">
          <a:xfrm flipV="1">
            <a:off x="3497088" y="5854700"/>
            <a:ext cx="0" cy="7938"/>
          </a:xfrm>
          <a:prstGeom prst="line">
            <a:avLst/>
          </a:prstGeom>
          <a:noFill/>
          <a:ln w="9525">
            <a:solidFill>
              <a:srgbClr val="000000"/>
            </a:solidFill>
            <a:round/>
            <a:headEnd/>
            <a:tailEnd/>
          </a:ln>
        </p:spPr>
        <p:txBody>
          <a:bodyPr/>
          <a:lstStyle/>
          <a:p>
            <a:endParaRPr lang="ru-RU"/>
          </a:p>
        </p:txBody>
      </p:sp>
      <p:sp>
        <p:nvSpPr>
          <p:cNvPr id="565" name="Line 280"/>
          <p:cNvSpPr>
            <a:spLocks noChangeShapeType="1"/>
          </p:cNvSpPr>
          <p:nvPr/>
        </p:nvSpPr>
        <p:spPr bwMode="auto">
          <a:xfrm>
            <a:off x="3474863" y="5854700"/>
            <a:ext cx="53975" cy="0"/>
          </a:xfrm>
          <a:prstGeom prst="line">
            <a:avLst/>
          </a:prstGeom>
          <a:noFill/>
          <a:ln w="9525">
            <a:solidFill>
              <a:srgbClr val="000000"/>
            </a:solidFill>
            <a:round/>
            <a:headEnd/>
            <a:tailEnd/>
          </a:ln>
        </p:spPr>
        <p:txBody>
          <a:bodyPr/>
          <a:lstStyle/>
          <a:p>
            <a:endParaRPr lang="ru-RU"/>
          </a:p>
        </p:txBody>
      </p:sp>
      <p:sp>
        <p:nvSpPr>
          <p:cNvPr id="566" name="Line 281"/>
          <p:cNvSpPr>
            <a:spLocks noChangeShapeType="1"/>
          </p:cNvSpPr>
          <p:nvPr/>
        </p:nvSpPr>
        <p:spPr bwMode="auto">
          <a:xfrm>
            <a:off x="5422726" y="6003925"/>
            <a:ext cx="0" cy="36513"/>
          </a:xfrm>
          <a:prstGeom prst="line">
            <a:avLst/>
          </a:prstGeom>
          <a:noFill/>
          <a:ln w="9525">
            <a:solidFill>
              <a:srgbClr val="000000"/>
            </a:solidFill>
            <a:round/>
            <a:headEnd/>
            <a:tailEnd/>
          </a:ln>
        </p:spPr>
        <p:txBody>
          <a:bodyPr/>
          <a:lstStyle/>
          <a:p>
            <a:endParaRPr lang="ru-RU"/>
          </a:p>
        </p:txBody>
      </p:sp>
      <p:sp>
        <p:nvSpPr>
          <p:cNvPr id="567" name="Line 282"/>
          <p:cNvSpPr>
            <a:spLocks noChangeShapeType="1"/>
          </p:cNvSpPr>
          <p:nvPr/>
        </p:nvSpPr>
        <p:spPr bwMode="auto">
          <a:xfrm>
            <a:off x="5398913" y="6040438"/>
            <a:ext cx="55563" cy="0"/>
          </a:xfrm>
          <a:prstGeom prst="line">
            <a:avLst/>
          </a:prstGeom>
          <a:noFill/>
          <a:ln w="9525">
            <a:solidFill>
              <a:srgbClr val="000000"/>
            </a:solidFill>
            <a:round/>
            <a:headEnd/>
            <a:tailEnd/>
          </a:ln>
        </p:spPr>
        <p:txBody>
          <a:bodyPr/>
          <a:lstStyle/>
          <a:p>
            <a:endParaRPr lang="ru-RU"/>
          </a:p>
        </p:txBody>
      </p:sp>
      <p:sp>
        <p:nvSpPr>
          <p:cNvPr id="568" name="Line 283"/>
          <p:cNvSpPr>
            <a:spLocks noChangeShapeType="1"/>
          </p:cNvSpPr>
          <p:nvPr/>
        </p:nvSpPr>
        <p:spPr bwMode="auto">
          <a:xfrm>
            <a:off x="5083001" y="5965825"/>
            <a:ext cx="0" cy="19050"/>
          </a:xfrm>
          <a:prstGeom prst="line">
            <a:avLst/>
          </a:prstGeom>
          <a:noFill/>
          <a:ln w="9525">
            <a:solidFill>
              <a:srgbClr val="000000"/>
            </a:solidFill>
            <a:round/>
            <a:headEnd/>
            <a:tailEnd/>
          </a:ln>
        </p:spPr>
        <p:txBody>
          <a:bodyPr/>
          <a:lstStyle/>
          <a:p>
            <a:endParaRPr lang="ru-RU"/>
          </a:p>
        </p:txBody>
      </p:sp>
      <p:sp>
        <p:nvSpPr>
          <p:cNvPr id="569" name="Line 284"/>
          <p:cNvSpPr>
            <a:spLocks noChangeShapeType="1"/>
          </p:cNvSpPr>
          <p:nvPr/>
        </p:nvSpPr>
        <p:spPr bwMode="auto">
          <a:xfrm>
            <a:off x="5059188" y="5984875"/>
            <a:ext cx="53975" cy="0"/>
          </a:xfrm>
          <a:prstGeom prst="line">
            <a:avLst/>
          </a:prstGeom>
          <a:noFill/>
          <a:ln w="9525">
            <a:solidFill>
              <a:srgbClr val="000000"/>
            </a:solidFill>
            <a:round/>
            <a:headEnd/>
            <a:tailEnd/>
          </a:ln>
        </p:spPr>
        <p:txBody>
          <a:bodyPr/>
          <a:lstStyle/>
          <a:p>
            <a:endParaRPr lang="ru-RU"/>
          </a:p>
        </p:txBody>
      </p:sp>
      <p:sp>
        <p:nvSpPr>
          <p:cNvPr id="570" name="Line 285"/>
          <p:cNvSpPr>
            <a:spLocks noChangeShapeType="1"/>
          </p:cNvSpPr>
          <p:nvPr/>
        </p:nvSpPr>
        <p:spPr bwMode="auto">
          <a:xfrm>
            <a:off x="4765501" y="6003925"/>
            <a:ext cx="0" cy="28575"/>
          </a:xfrm>
          <a:prstGeom prst="line">
            <a:avLst/>
          </a:prstGeom>
          <a:noFill/>
          <a:ln w="9525">
            <a:solidFill>
              <a:srgbClr val="000000"/>
            </a:solidFill>
            <a:round/>
            <a:headEnd/>
            <a:tailEnd/>
          </a:ln>
        </p:spPr>
        <p:txBody>
          <a:bodyPr/>
          <a:lstStyle/>
          <a:p>
            <a:endParaRPr lang="ru-RU"/>
          </a:p>
        </p:txBody>
      </p:sp>
      <p:sp>
        <p:nvSpPr>
          <p:cNvPr id="571" name="Line 286"/>
          <p:cNvSpPr>
            <a:spLocks noChangeShapeType="1"/>
          </p:cNvSpPr>
          <p:nvPr/>
        </p:nvSpPr>
        <p:spPr bwMode="auto">
          <a:xfrm>
            <a:off x="4743276" y="6032500"/>
            <a:ext cx="52387" cy="0"/>
          </a:xfrm>
          <a:prstGeom prst="line">
            <a:avLst/>
          </a:prstGeom>
          <a:noFill/>
          <a:ln w="9525">
            <a:solidFill>
              <a:srgbClr val="000000"/>
            </a:solidFill>
            <a:round/>
            <a:headEnd/>
            <a:tailEnd/>
          </a:ln>
        </p:spPr>
        <p:txBody>
          <a:bodyPr/>
          <a:lstStyle/>
          <a:p>
            <a:endParaRPr lang="ru-RU"/>
          </a:p>
        </p:txBody>
      </p:sp>
      <p:sp>
        <p:nvSpPr>
          <p:cNvPr id="572" name="Line 287"/>
          <p:cNvSpPr>
            <a:spLocks noChangeShapeType="1"/>
          </p:cNvSpPr>
          <p:nvPr/>
        </p:nvSpPr>
        <p:spPr bwMode="auto">
          <a:xfrm>
            <a:off x="4440063" y="6107113"/>
            <a:ext cx="0" cy="150812"/>
          </a:xfrm>
          <a:prstGeom prst="line">
            <a:avLst/>
          </a:prstGeom>
          <a:noFill/>
          <a:ln w="9525">
            <a:solidFill>
              <a:srgbClr val="000000"/>
            </a:solidFill>
            <a:round/>
            <a:headEnd/>
            <a:tailEnd/>
          </a:ln>
        </p:spPr>
        <p:txBody>
          <a:bodyPr/>
          <a:lstStyle/>
          <a:p>
            <a:endParaRPr lang="ru-RU"/>
          </a:p>
        </p:txBody>
      </p:sp>
      <p:sp>
        <p:nvSpPr>
          <p:cNvPr id="573" name="Line 288"/>
          <p:cNvSpPr>
            <a:spLocks noChangeShapeType="1"/>
          </p:cNvSpPr>
          <p:nvPr/>
        </p:nvSpPr>
        <p:spPr bwMode="auto">
          <a:xfrm>
            <a:off x="4417838" y="6257925"/>
            <a:ext cx="53975" cy="0"/>
          </a:xfrm>
          <a:prstGeom prst="line">
            <a:avLst/>
          </a:prstGeom>
          <a:noFill/>
          <a:ln w="9525">
            <a:solidFill>
              <a:srgbClr val="000000"/>
            </a:solidFill>
            <a:round/>
            <a:headEnd/>
            <a:tailEnd/>
          </a:ln>
        </p:spPr>
        <p:txBody>
          <a:bodyPr/>
          <a:lstStyle/>
          <a:p>
            <a:endParaRPr lang="ru-RU"/>
          </a:p>
        </p:txBody>
      </p:sp>
      <p:sp>
        <p:nvSpPr>
          <p:cNvPr id="574" name="Line 289"/>
          <p:cNvSpPr>
            <a:spLocks noChangeShapeType="1"/>
          </p:cNvSpPr>
          <p:nvPr/>
        </p:nvSpPr>
        <p:spPr bwMode="auto">
          <a:xfrm>
            <a:off x="4093988" y="5900738"/>
            <a:ext cx="0" cy="9525"/>
          </a:xfrm>
          <a:prstGeom prst="line">
            <a:avLst/>
          </a:prstGeom>
          <a:noFill/>
          <a:ln w="9525">
            <a:solidFill>
              <a:srgbClr val="000000"/>
            </a:solidFill>
            <a:round/>
            <a:headEnd/>
            <a:tailEnd/>
          </a:ln>
        </p:spPr>
        <p:txBody>
          <a:bodyPr/>
          <a:lstStyle/>
          <a:p>
            <a:endParaRPr lang="ru-RU"/>
          </a:p>
        </p:txBody>
      </p:sp>
      <p:sp>
        <p:nvSpPr>
          <p:cNvPr id="575" name="Line 290"/>
          <p:cNvSpPr>
            <a:spLocks noChangeShapeType="1"/>
          </p:cNvSpPr>
          <p:nvPr/>
        </p:nvSpPr>
        <p:spPr bwMode="auto">
          <a:xfrm>
            <a:off x="4070176" y="5910263"/>
            <a:ext cx="53975" cy="0"/>
          </a:xfrm>
          <a:prstGeom prst="line">
            <a:avLst/>
          </a:prstGeom>
          <a:noFill/>
          <a:ln w="9525">
            <a:solidFill>
              <a:srgbClr val="000000"/>
            </a:solidFill>
            <a:round/>
            <a:headEnd/>
            <a:tailEnd/>
          </a:ln>
        </p:spPr>
        <p:txBody>
          <a:bodyPr/>
          <a:lstStyle/>
          <a:p>
            <a:endParaRPr lang="ru-RU"/>
          </a:p>
        </p:txBody>
      </p:sp>
      <p:sp>
        <p:nvSpPr>
          <p:cNvPr id="576" name="Line 291"/>
          <p:cNvSpPr>
            <a:spLocks noChangeShapeType="1"/>
          </p:cNvSpPr>
          <p:nvPr/>
        </p:nvSpPr>
        <p:spPr bwMode="auto">
          <a:xfrm>
            <a:off x="3776488" y="5872163"/>
            <a:ext cx="0" cy="19050"/>
          </a:xfrm>
          <a:prstGeom prst="line">
            <a:avLst/>
          </a:prstGeom>
          <a:noFill/>
          <a:ln w="9525">
            <a:solidFill>
              <a:srgbClr val="000000"/>
            </a:solidFill>
            <a:round/>
            <a:headEnd/>
            <a:tailEnd/>
          </a:ln>
        </p:spPr>
        <p:txBody>
          <a:bodyPr/>
          <a:lstStyle/>
          <a:p>
            <a:endParaRPr lang="ru-RU"/>
          </a:p>
        </p:txBody>
      </p:sp>
      <p:sp>
        <p:nvSpPr>
          <p:cNvPr id="577" name="Line 292"/>
          <p:cNvSpPr>
            <a:spLocks noChangeShapeType="1"/>
          </p:cNvSpPr>
          <p:nvPr/>
        </p:nvSpPr>
        <p:spPr bwMode="auto">
          <a:xfrm>
            <a:off x="3752676" y="5891213"/>
            <a:ext cx="53975" cy="0"/>
          </a:xfrm>
          <a:prstGeom prst="line">
            <a:avLst/>
          </a:prstGeom>
          <a:noFill/>
          <a:ln w="9525">
            <a:solidFill>
              <a:srgbClr val="000000"/>
            </a:solidFill>
            <a:round/>
            <a:headEnd/>
            <a:tailEnd/>
          </a:ln>
        </p:spPr>
        <p:txBody>
          <a:bodyPr/>
          <a:lstStyle/>
          <a:p>
            <a:endParaRPr lang="ru-RU"/>
          </a:p>
        </p:txBody>
      </p:sp>
      <p:sp>
        <p:nvSpPr>
          <p:cNvPr id="578" name="Line 293"/>
          <p:cNvSpPr>
            <a:spLocks noChangeShapeType="1"/>
          </p:cNvSpPr>
          <p:nvPr/>
        </p:nvSpPr>
        <p:spPr bwMode="auto">
          <a:xfrm>
            <a:off x="3620913" y="5872163"/>
            <a:ext cx="0" cy="19050"/>
          </a:xfrm>
          <a:prstGeom prst="line">
            <a:avLst/>
          </a:prstGeom>
          <a:noFill/>
          <a:ln w="9525">
            <a:solidFill>
              <a:srgbClr val="000000"/>
            </a:solidFill>
            <a:round/>
            <a:headEnd/>
            <a:tailEnd/>
          </a:ln>
        </p:spPr>
        <p:txBody>
          <a:bodyPr/>
          <a:lstStyle/>
          <a:p>
            <a:endParaRPr lang="ru-RU"/>
          </a:p>
        </p:txBody>
      </p:sp>
      <p:sp>
        <p:nvSpPr>
          <p:cNvPr id="579" name="Line 294"/>
          <p:cNvSpPr>
            <a:spLocks noChangeShapeType="1"/>
          </p:cNvSpPr>
          <p:nvPr/>
        </p:nvSpPr>
        <p:spPr bwMode="auto">
          <a:xfrm>
            <a:off x="3598688" y="5891213"/>
            <a:ext cx="52388" cy="0"/>
          </a:xfrm>
          <a:prstGeom prst="line">
            <a:avLst/>
          </a:prstGeom>
          <a:noFill/>
          <a:ln w="9525">
            <a:solidFill>
              <a:srgbClr val="000000"/>
            </a:solidFill>
            <a:round/>
            <a:headEnd/>
            <a:tailEnd/>
          </a:ln>
        </p:spPr>
        <p:txBody>
          <a:bodyPr/>
          <a:lstStyle/>
          <a:p>
            <a:endParaRPr lang="ru-RU"/>
          </a:p>
        </p:txBody>
      </p:sp>
      <p:sp>
        <p:nvSpPr>
          <p:cNvPr id="580" name="Line 295"/>
          <p:cNvSpPr>
            <a:spLocks noChangeShapeType="1"/>
          </p:cNvSpPr>
          <p:nvPr/>
        </p:nvSpPr>
        <p:spPr bwMode="auto">
          <a:xfrm>
            <a:off x="3497088" y="5862638"/>
            <a:ext cx="0" cy="19050"/>
          </a:xfrm>
          <a:prstGeom prst="line">
            <a:avLst/>
          </a:prstGeom>
          <a:noFill/>
          <a:ln w="9525">
            <a:solidFill>
              <a:srgbClr val="000000"/>
            </a:solidFill>
            <a:round/>
            <a:headEnd/>
            <a:tailEnd/>
          </a:ln>
        </p:spPr>
        <p:txBody>
          <a:bodyPr/>
          <a:lstStyle/>
          <a:p>
            <a:endParaRPr lang="ru-RU"/>
          </a:p>
        </p:txBody>
      </p:sp>
      <p:sp>
        <p:nvSpPr>
          <p:cNvPr id="581" name="Line 296"/>
          <p:cNvSpPr>
            <a:spLocks noChangeShapeType="1"/>
          </p:cNvSpPr>
          <p:nvPr/>
        </p:nvSpPr>
        <p:spPr bwMode="auto">
          <a:xfrm>
            <a:off x="3474863" y="5881688"/>
            <a:ext cx="53975" cy="0"/>
          </a:xfrm>
          <a:prstGeom prst="line">
            <a:avLst/>
          </a:prstGeom>
          <a:noFill/>
          <a:ln w="9525">
            <a:solidFill>
              <a:srgbClr val="000000"/>
            </a:solidFill>
            <a:round/>
            <a:headEnd/>
            <a:tailEnd/>
          </a:ln>
        </p:spPr>
        <p:txBody>
          <a:bodyPr/>
          <a:lstStyle/>
          <a:p>
            <a:endParaRPr lang="ru-RU"/>
          </a:p>
        </p:txBody>
      </p:sp>
      <p:sp>
        <p:nvSpPr>
          <p:cNvPr id="582" name="Line 297"/>
          <p:cNvSpPr>
            <a:spLocks noChangeShapeType="1"/>
          </p:cNvSpPr>
          <p:nvPr/>
        </p:nvSpPr>
        <p:spPr bwMode="auto">
          <a:xfrm flipV="1">
            <a:off x="5422726" y="4716463"/>
            <a:ext cx="0" cy="112712"/>
          </a:xfrm>
          <a:prstGeom prst="line">
            <a:avLst/>
          </a:prstGeom>
          <a:noFill/>
          <a:ln w="9525">
            <a:solidFill>
              <a:srgbClr val="000000"/>
            </a:solidFill>
            <a:round/>
            <a:headEnd/>
            <a:tailEnd/>
          </a:ln>
        </p:spPr>
        <p:txBody>
          <a:bodyPr/>
          <a:lstStyle/>
          <a:p>
            <a:endParaRPr lang="ru-RU"/>
          </a:p>
        </p:txBody>
      </p:sp>
      <p:sp>
        <p:nvSpPr>
          <p:cNvPr id="583" name="Line 298"/>
          <p:cNvSpPr>
            <a:spLocks noChangeShapeType="1"/>
          </p:cNvSpPr>
          <p:nvPr/>
        </p:nvSpPr>
        <p:spPr bwMode="auto">
          <a:xfrm>
            <a:off x="5398913" y="4716463"/>
            <a:ext cx="55563" cy="0"/>
          </a:xfrm>
          <a:prstGeom prst="line">
            <a:avLst/>
          </a:prstGeom>
          <a:noFill/>
          <a:ln w="9525">
            <a:solidFill>
              <a:srgbClr val="000000"/>
            </a:solidFill>
            <a:round/>
            <a:headEnd/>
            <a:tailEnd/>
          </a:ln>
        </p:spPr>
        <p:txBody>
          <a:bodyPr/>
          <a:lstStyle/>
          <a:p>
            <a:endParaRPr lang="ru-RU"/>
          </a:p>
        </p:txBody>
      </p:sp>
      <p:sp>
        <p:nvSpPr>
          <p:cNvPr id="584" name="Line 299"/>
          <p:cNvSpPr>
            <a:spLocks noChangeShapeType="1"/>
          </p:cNvSpPr>
          <p:nvPr/>
        </p:nvSpPr>
        <p:spPr bwMode="auto">
          <a:xfrm flipV="1">
            <a:off x="5083001" y="4764088"/>
            <a:ext cx="0" cy="55562"/>
          </a:xfrm>
          <a:prstGeom prst="line">
            <a:avLst/>
          </a:prstGeom>
          <a:noFill/>
          <a:ln w="9525">
            <a:solidFill>
              <a:srgbClr val="000000"/>
            </a:solidFill>
            <a:round/>
            <a:headEnd/>
            <a:tailEnd/>
          </a:ln>
        </p:spPr>
        <p:txBody>
          <a:bodyPr/>
          <a:lstStyle/>
          <a:p>
            <a:endParaRPr lang="ru-RU"/>
          </a:p>
        </p:txBody>
      </p:sp>
      <p:sp>
        <p:nvSpPr>
          <p:cNvPr id="585" name="Line 300"/>
          <p:cNvSpPr>
            <a:spLocks noChangeShapeType="1"/>
          </p:cNvSpPr>
          <p:nvPr/>
        </p:nvSpPr>
        <p:spPr bwMode="auto">
          <a:xfrm>
            <a:off x="5059188" y="4764088"/>
            <a:ext cx="53975" cy="0"/>
          </a:xfrm>
          <a:prstGeom prst="line">
            <a:avLst/>
          </a:prstGeom>
          <a:noFill/>
          <a:ln w="9525">
            <a:solidFill>
              <a:srgbClr val="000000"/>
            </a:solidFill>
            <a:round/>
            <a:headEnd/>
            <a:tailEnd/>
          </a:ln>
        </p:spPr>
        <p:txBody>
          <a:bodyPr/>
          <a:lstStyle/>
          <a:p>
            <a:endParaRPr lang="ru-RU"/>
          </a:p>
        </p:txBody>
      </p:sp>
      <p:sp>
        <p:nvSpPr>
          <p:cNvPr id="586" name="Line 301"/>
          <p:cNvSpPr>
            <a:spLocks noChangeShapeType="1"/>
          </p:cNvSpPr>
          <p:nvPr/>
        </p:nvSpPr>
        <p:spPr bwMode="auto">
          <a:xfrm flipV="1">
            <a:off x="4765501" y="4529138"/>
            <a:ext cx="0" cy="160337"/>
          </a:xfrm>
          <a:prstGeom prst="line">
            <a:avLst/>
          </a:prstGeom>
          <a:noFill/>
          <a:ln w="9525">
            <a:solidFill>
              <a:srgbClr val="000000"/>
            </a:solidFill>
            <a:round/>
            <a:headEnd/>
            <a:tailEnd/>
          </a:ln>
        </p:spPr>
        <p:txBody>
          <a:bodyPr/>
          <a:lstStyle/>
          <a:p>
            <a:endParaRPr lang="ru-RU"/>
          </a:p>
        </p:txBody>
      </p:sp>
      <p:sp>
        <p:nvSpPr>
          <p:cNvPr id="587" name="Line 302"/>
          <p:cNvSpPr>
            <a:spLocks noChangeShapeType="1"/>
          </p:cNvSpPr>
          <p:nvPr/>
        </p:nvSpPr>
        <p:spPr bwMode="auto">
          <a:xfrm>
            <a:off x="4743276" y="4529138"/>
            <a:ext cx="52387" cy="0"/>
          </a:xfrm>
          <a:prstGeom prst="line">
            <a:avLst/>
          </a:prstGeom>
          <a:noFill/>
          <a:ln w="9525">
            <a:solidFill>
              <a:srgbClr val="000000"/>
            </a:solidFill>
            <a:round/>
            <a:headEnd/>
            <a:tailEnd/>
          </a:ln>
        </p:spPr>
        <p:txBody>
          <a:bodyPr/>
          <a:lstStyle/>
          <a:p>
            <a:endParaRPr lang="ru-RU"/>
          </a:p>
        </p:txBody>
      </p:sp>
      <p:sp>
        <p:nvSpPr>
          <p:cNvPr id="588" name="Line 303"/>
          <p:cNvSpPr>
            <a:spLocks noChangeShapeType="1"/>
          </p:cNvSpPr>
          <p:nvPr/>
        </p:nvSpPr>
        <p:spPr bwMode="auto">
          <a:xfrm flipV="1">
            <a:off x="4440063" y="4445000"/>
            <a:ext cx="0" cy="101600"/>
          </a:xfrm>
          <a:prstGeom prst="line">
            <a:avLst/>
          </a:prstGeom>
          <a:noFill/>
          <a:ln w="9525">
            <a:solidFill>
              <a:srgbClr val="000000"/>
            </a:solidFill>
            <a:round/>
            <a:headEnd/>
            <a:tailEnd/>
          </a:ln>
        </p:spPr>
        <p:txBody>
          <a:bodyPr/>
          <a:lstStyle/>
          <a:p>
            <a:endParaRPr lang="ru-RU"/>
          </a:p>
        </p:txBody>
      </p:sp>
      <p:sp>
        <p:nvSpPr>
          <p:cNvPr id="589" name="Line 304"/>
          <p:cNvSpPr>
            <a:spLocks noChangeShapeType="1"/>
          </p:cNvSpPr>
          <p:nvPr/>
        </p:nvSpPr>
        <p:spPr bwMode="auto">
          <a:xfrm>
            <a:off x="4417838" y="4445000"/>
            <a:ext cx="53975" cy="0"/>
          </a:xfrm>
          <a:prstGeom prst="line">
            <a:avLst/>
          </a:prstGeom>
          <a:noFill/>
          <a:ln w="9525">
            <a:solidFill>
              <a:srgbClr val="000000"/>
            </a:solidFill>
            <a:round/>
            <a:headEnd/>
            <a:tailEnd/>
          </a:ln>
        </p:spPr>
        <p:txBody>
          <a:bodyPr/>
          <a:lstStyle/>
          <a:p>
            <a:endParaRPr lang="ru-RU"/>
          </a:p>
        </p:txBody>
      </p:sp>
      <p:sp>
        <p:nvSpPr>
          <p:cNvPr id="590" name="Line 305"/>
          <p:cNvSpPr>
            <a:spLocks noChangeShapeType="1"/>
          </p:cNvSpPr>
          <p:nvPr/>
        </p:nvSpPr>
        <p:spPr bwMode="auto">
          <a:xfrm flipV="1">
            <a:off x="4093988" y="4651375"/>
            <a:ext cx="0" cy="122238"/>
          </a:xfrm>
          <a:prstGeom prst="line">
            <a:avLst/>
          </a:prstGeom>
          <a:noFill/>
          <a:ln w="9525">
            <a:solidFill>
              <a:srgbClr val="000000"/>
            </a:solidFill>
            <a:round/>
            <a:headEnd/>
            <a:tailEnd/>
          </a:ln>
        </p:spPr>
        <p:txBody>
          <a:bodyPr/>
          <a:lstStyle/>
          <a:p>
            <a:endParaRPr lang="ru-RU"/>
          </a:p>
        </p:txBody>
      </p:sp>
      <p:sp>
        <p:nvSpPr>
          <p:cNvPr id="591" name="Line 306"/>
          <p:cNvSpPr>
            <a:spLocks noChangeShapeType="1"/>
          </p:cNvSpPr>
          <p:nvPr/>
        </p:nvSpPr>
        <p:spPr bwMode="auto">
          <a:xfrm>
            <a:off x="4070176" y="4651375"/>
            <a:ext cx="53975" cy="0"/>
          </a:xfrm>
          <a:prstGeom prst="line">
            <a:avLst/>
          </a:prstGeom>
          <a:noFill/>
          <a:ln w="9525">
            <a:solidFill>
              <a:srgbClr val="000000"/>
            </a:solidFill>
            <a:round/>
            <a:headEnd/>
            <a:tailEnd/>
          </a:ln>
        </p:spPr>
        <p:txBody>
          <a:bodyPr/>
          <a:lstStyle/>
          <a:p>
            <a:endParaRPr lang="ru-RU"/>
          </a:p>
        </p:txBody>
      </p:sp>
      <p:sp>
        <p:nvSpPr>
          <p:cNvPr id="592" name="Line 307"/>
          <p:cNvSpPr>
            <a:spLocks noChangeShapeType="1"/>
          </p:cNvSpPr>
          <p:nvPr/>
        </p:nvSpPr>
        <p:spPr bwMode="auto">
          <a:xfrm flipV="1">
            <a:off x="3776488" y="4567238"/>
            <a:ext cx="0" cy="365125"/>
          </a:xfrm>
          <a:prstGeom prst="line">
            <a:avLst/>
          </a:prstGeom>
          <a:noFill/>
          <a:ln w="9525">
            <a:solidFill>
              <a:srgbClr val="000000"/>
            </a:solidFill>
            <a:round/>
            <a:headEnd/>
            <a:tailEnd/>
          </a:ln>
        </p:spPr>
        <p:txBody>
          <a:bodyPr/>
          <a:lstStyle/>
          <a:p>
            <a:endParaRPr lang="ru-RU"/>
          </a:p>
        </p:txBody>
      </p:sp>
      <p:sp>
        <p:nvSpPr>
          <p:cNvPr id="593" name="Line 308"/>
          <p:cNvSpPr>
            <a:spLocks noChangeShapeType="1"/>
          </p:cNvSpPr>
          <p:nvPr/>
        </p:nvSpPr>
        <p:spPr bwMode="auto">
          <a:xfrm>
            <a:off x="3752676" y="4567238"/>
            <a:ext cx="53975" cy="0"/>
          </a:xfrm>
          <a:prstGeom prst="line">
            <a:avLst/>
          </a:prstGeom>
          <a:noFill/>
          <a:ln w="9525">
            <a:solidFill>
              <a:srgbClr val="000000"/>
            </a:solidFill>
            <a:round/>
            <a:headEnd/>
            <a:tailEnd/>
          </a:ln>
        </p:spPr>
        <p:txBody>
          <a:bodyPr/>
          <a:lstStyle/>
          <a:p>
            <a:endParaRPr lang="ru-RU"/>
          </a:p>
        </p:txBody>
      </p:sp>
      <p:sp>
        <p:nvSpPr>
          <p:cNvPr id="594" name="Line 309"/>
          <p:cNvSpPr>
            <a:spLocks noChangeShapeType="1"/>
          </p:cNvSpPr>
          <p:nvPr/>
        </p:nvSpPr>
        <p:spPr bwMode="auto">
          <a:xfrm flipV="1">
            <a:off x="3620913" y="5054600"/>
            <a:ext cx="0" cy="254000"/>
          </a:xfrm>
          <a:prstGeom prst="line">
            <a:avLst/>
          </a:prstGeom>
          <a:noFill/>
          <a:ln w="9525">
            <a:solidFill>
              <a:srgbClr val="000000"/>
            </a:solidFill>
            <a:round/>
            <a:headEnd/>
            <a:tailEnd/>
          </a:ln>
        </p:spPr>
        <p:txBody>
          <a:bodyPr/>
          <a:lstStyle/>
          <a:p>
            <a:endParaRPr lang="ru-RU"/>
          </a:p>
        </p:txBody>
      </p:sp>
      <p:sp>
        <p:nvSpPr>
          <p:cNvPr id="595" name="Line 310"/>
          <p:cNvSpPr>
            <a:spLocks noChangeShapeType="1"/>
          </p:cNvSpPr>
          <p:nvPr/>
        </p:nvSpPr>
        <p:spPr bwMode="auto">
          <a:xfrm>
            <a:off x="3598688" y="5054600"/>
            <a:ext cx="52388" cy="0"/>
          </a:xfrm>
          <a:prstGeom prst="line">
            <a:avLst/>
          </a:prstGeom>
          <a:noFill/>
          <a:ln w="9525">
            <a:solidFill>
              <a:srgbClr val="000000"/>
            </a:solidFill>
            <a:round/>
            <a:headEnd/>
            <a:tailEnd/>
          </a:ln>
        </p:spPr>
        <p:txBody>
          <a:bodyPr/>
          <a:lstStyle/>
          <a:p>
            <a:endParaRPr lang="ru-RU"/>
          </a:p>
        </p:txBody>
      </p:sp>
      <p:sp>
        <p:nvSpPr>
          <p:cNvPr id="596" name="Line 311"/>
          <p:cNvSpPr>
            <a:spLocks noChangeShapeType="1"/>
          </p:cNvSpPr>
          <p:nvPr/>
        </p:nvSpPr>
        <p:spPr bwMode="auto">
          <a:xfrm flipV="1">
            <a:off x="3497088" y="5553075"/>
            <a:ext cx="0" cy="103188"/>
          </a:xfrm>
          <a:prstGeom prst="line">
            <a:avLst/>
          </a:prstGeom>
          <a:noFill/>
          <a:ln w="9525">
            <a:solidFill>
              <a:srgbClr val="000000"/>
            </a:solidFill>
            <a:round/>
            <a:headEnd/>
            <a:tailEnd/>
          </a:ln>
        </p:spPr>
        <p:txBody>
          <a:bodyPr/>
          <a:lstStyle/>
          <a:p>
            <a:endParaRPr lang="ru-RU"/>
          </a:p>
        </p:txBody>
      </p:sp>
      <p:sp>
        <p:nvSpPr>
          <p:cNvPr id="597" name="Line 312"/>
          <p:cNvSpPr>
            <a:spLocks noChangeShapeType="1"/>
          </p:cNvSpPr>
          <p:nvPr/>
        </p:nvSpPr>
        <p:spPr bwMode="auto">
          <a:xfrm>
            <a:off x="3474863" y="5553075"/>
            <a:ext cx="53975" cy="0"/>
          </a:xfrm>
          <a:prstGeom prst="line">
            <a:avLst/>
          </a:prstGeom>
          <a:noFill/>
          <a:ln w="9525">
            <a:solidFill>
              <a:srgbClr val="000000"/>
            </a:solidFill>
            <a:round/>
            <a:headEnd/>
            <a:tailEnd/>
          </a:ln>
        </p:spPr>
        <p:txBody>
          <a:bodyPr/>
          <a:lstStyle/>
          <a:p>
            <a:endParaRPr lang="ru-RU"/>
          </a:p>
        </p:txBody>
      </p:sp>
      <p:sp>
        <p:nvSpPr>
          <p:cNvPr id="598" name="Line 313"/>
          <p:cNvSpPr>
            <a:spLocks noChangeShapeType="1"/>
          </p:cNvSpPr>
          <p:nvPr/>
        </p:nvSpPr>
        <p:spPr bwMode="auto">
          <a:xfrm>
            <a:off x="5422726" y="4829175"/>
            <a:ext cx="0" cy="103188"/>
          </a:xfrm>
          <a:prstGeom prst="line">
            <a:avLst/>
          </a:prstGeom>
          <a:noFill/>
          <a:ln w="9525">
            <a:solidFill>
              <a:srgbClr val="000000"/>
            </a:solidFill>
            <a:round/>
            <a:headEnd/>
            <a:tailEnd/>
          </a:ln>
        </p:spPr>
        <p:txBody>
          <a:bodyPr/>
          <a:lstStyle/>
          <a:p>
            <a:endParaRPr lang="ru-RU"/>
          </a:p>
        </p:txBody>
      </p:sp>
      <p:sp>
        <p:nvSpPr>
          <p:cNvPr id="599" name="Line 314"/>
          <p:cNvSpPr>
            <a:spLocks noChangeShapeType="1"/>
          </p:cNvSpPr>
          <p:nvPr/>
        </p:nvSpPr>
        <p:spPr bwMode="auto">
          <a:xfrm>
            <a:off x="5398913" y="4932363"/>
            <a:ext cx="55563" cy="0"/>
          </a:xfrm>
          <a:prstGeom prst="line">
            <a:avLst/>
          </a:prstGeom>
          <a:noFill/>
          <a:ln w="9525">
            <a:solidFill>
              <a:srgbClr val="000000"/>
            </a:solidFill>
            <a:round/>
            <a:headEnd/>
            <a:tailEnd/>
          </a:ln>
        </p:spPr>
        <p:txBody>
          <a:bodyPr/>
          <a:lstStyle/>
          <a:p>
            <a:endParaRPr lang="ru-RU"/>
          </a:p>
        </p:txBody>
      </p:sp>
      <p:sp>
        <p:nvSpPr>
          <p:cNvPr id="600" name="Line 315"/>
          <p:cNvSpPr>
            <a:spLocks noChangeShapeType="1"/>
          </p:cNvSpPr>
          <p:nvPr/>
        </p:nvSpPr>
        <p:spPr bwMode="auto">
          <a:xfrm>
            <a:off x="5083001" y="4819650"/>
            <a:ext cx="0" cy="47625"/>
          </a:xfrm>
          <a:prstGeom prst="line">
            <a:avLst/>
          </a:prstGeom>
          <a:noFill/>
          <a:ln w="9525">
            <a:solidFill>
              <a:srgbClr val="000000"/>
            </a:solidFill>
            <a:round/>
            <a:headEnd/>
            <a:tailEnd/>
          </a:ln>
        </p:spPr>
        <p:txBody>
          <a:bodyPr/>
          <a:lstStyle/>
          <a:p>
            <a:endParaRPr lang="ru-RU"/>
          </a:p>
        </p:txBody>
      </p:sp>
      <p:sp>
        <p:nvSpPr>
          <p:cNvPr id="601" name="Line 316"/>
          <p:cNvSpPr>
            <a:spLocks noChangeShapeType="1"/>
          </p:cNvSpPr>
          <p:nvPr/>
        </p:nvSpPr>
        <p:spPr bwMode="auto">
          <a:xfrm>
            <a:off x="5059188" y="4867275"/>
            <a:ext cx="53975" cy="0"/>
          </a:xfrm>
          <a:prstGeom prst="line">
            <a:avLst/>
          </a:prstGeom>
          <a:noFill/>
          <a:ln w="9525">
            <a:solidFill>
              <a:srgbClr val="000000"/>
            </a:solidFill>
            <a:round/>
            <a:headEnd/>
            <a:tailEnd/>
          </a:ln>
        </p:spPr>
        <p:txBody>
          <a:bodyPr/>
          <a:lstStyle/>
          <a:p>
            <a:endParaRPr lang="ru-RU"/>
          </a:p>
        </p:txBody>
      </p:sp>
      <p:sp>
        <p:nvSpPr>
          <p:cNvPr id="602" name="Line 317"/>
          <p:cNvSpPr>
            <a:spLocks noChangeShapeType="1"/>
          </p:cNvSpPr>
          <p:nvPr/>
        </p:nvSpPr>
        <p:spPr bwMode="auto">
          <a:xfrm>
            <a:off x="4765501" y="4689475"/>
            <a:ext cx="0" cy="158750"/>
          </a:xfrm>
          <a:prstGeom prst="line">
            <a:avLst/>
          </a:prstGeom>
          <a:noFill/>
          <a:ln w="9525">
            <a:solidFill>
              <a:srgbClr val="000000"/>
            </a:solidFill>
            <a:round/>
            <a:headEnd/>
            <a:tailEnd/>
          </a:ln>
        </p:spPr>
        <p:txBody>
          <a:bodyPr/>
          <a:lstStyle/>
          <a:p>
            <a:endParaRPr lang="ru-RU"/>
          </a:p>
        </p:txBody>
      </p:sp>
      <p:sp>
        <p:nvSpPr>
          <p:cNvPr id="603" name="Line 318"/>
          <p:cNvSpPr>
            <a:spLocks noChangeShapeType="1"/>
          </p:cNvSpPr>
          <p:nvPr/>
        </p:nvSpPr>
        <p:spPr bwMode="auto">
          <a:xfrm>
            <a:off x="4743276" y="4848225"/>
            <a:ext cx="52387" cy="0"/>
          </a:xfrm>
          <a:prstGeom prst="line">
            <a:avLst/>
          </a:prstGeom>
          <a:noFill/>
          <a:ln w="9525">
            <a:solidFill>
              <a:srgbClr val="000000"/>
            </a:solidFill>
            <a:round/>
            <a:headEnd/>
            <a:tailEnd/>
          </a:ln>
        </p:spPr>
        <p:txBody>
          <a:bodyPr/>
          <a:lstStyle/>
          <a:p>
            <a:endParaRPr lang="ru-RU"/>
          </a:p>
        </p:txBody>
      </p:sp>
      <p:sp>
        <p:nvSpPr>
          <p:cNvPr id="604" name="Line 319"/>
          <p:cNvSpPr>
            <a:spLocks noChangeShapeType="1"/>
          </p:cNvSpPr>
          <p:nvPr/>
        </p:nvSpPr>
        <p:spPr bwMode="auto">
          <a:xfrm>
            <a:off x="4440063" y="4546600"/>
            <a:ext cx="0" cy="114300"/>
          </a:xfrm>
          <a:prstGeom prst="line">
            <a:avLst/>
          </a:prstGeom>
          <a:noFill/>
          <a:ln w="9525">
            <a:solidFill>
              <a:srgbClr val="000000"/>
            </a:solidFill>
            <a:round/>
            <a:headEnd/>
            <a:tailEnd/>
          </a:ln>
        </p:spPr>
        <p:txBody>
          <a:bodyPr/>
          <a:lstStyle/>
          <a:p>
            <a:endParaRPr lang="ru-RU"/>
          </a:p>
        </p:txBody>
      </p:sp>
      <p:sp>
        <p:nvSpPr>
          <p:cNvPr id="605" name="Line 320"/>
          <p:cNvSpPr>
            <a:spLocks noChangeShapeType="1"/>
          </p:cNvSpPr>
          <p:nvPr/>
        </p:nvSpPr>
        <p:spPr bwMode="auto">
          <a:xfrm>
            <a:off x="4417838" y="4660900"/>
            <a:ext cx="53975" cy="0"/>
          </a:xfrm>
          <a:prstGeom prst="line">
            <a:avLst/>
          </a:prstGeom>
          <a:noFill/>
          <a:ln w="9525">
            <a:solidFill>
              <a:srgbClr val="000000"/>
            </a:solidFill>
            <a:round/>
            <a:headEnd/>
            <a:tailEnd/>
          </a:ln>
        </p:spPr>
        <p:txBody>
          <a:bodyPr/>
          <a:lstStyle/>
          <a:p>
            <a:endParaRPr lang="ru-RU"/>
          </a:p>
        </p:txBody>
      </p:sp>
      <p:sp>
        <p:nvSpPr>
          <p:cNvPr id="606" name="Line 321"/>
          <p:cNvSpPr>
            <a:spLocks noChangeShapeType="1"/>
          </p:cNvSpPr>
          <p:nvPr/>
        </p:nvSpPr>
        <p:spPr bwMode="auto">
          <a:xfrm>
            <a:off x="4093988" y="4773613"/>
            <a:ext cx="0" cy="122237"/>
          </a:xfrm>
          <a:prstGeom prst="line">
            <a:avLst/>
          </a:prstGeom>
          <a:noFill/>
          <a:ln w="9525">
            <a:solidFill>
              <a:srgbClr val="000000"/>
            </a:solidFill>
            <a:round/>
            <a:headEnd/>
            <a:tailEnd/>
          </a:ln>
        </p:spPr>
        <p:txBody>
          <a:bodyPr/>
          <a:lstStyle/>
          <a:p>
            <a:endParaRPr lang="ru-RU"/>
          </a:p>
        </p:txBody>
      </p:sp>
      <p:sp>
        <p:nvSpPr>
          <p:cNvPr id="607" name="Line 322"/>
          <p:cNvSpPr>
            <a:spLocks noChangeShapeType="1"/>
          </p:cNvSpPr>
          <p:nvPr/>
        </p:nvSpPr>
        <p:spPr bwMode="auto">
          <a:xfrm>
            <a:off x="4070176" y="4895850"/>
            <a:ext cx="53975" cy="0"/>
          </a:xfrm>
          <a:prstGeom prst="line">
            <a:avLst/>
          </a:prstGeom>
          <a:noFill/>
          <a:ln w="9525">
            <a:solidFill>
              <a:srgbClr val="000000"/>
            </a:solidFill>
            <a:round/>
            <a:headEnd/>
            <a:tailEnd/>
          </a:ln>
        </p:spPr>
        <p:txBody>
          <a:bodyPr/>
          <a:lstStyle/>
          <a:p>
            <a:endParaRPr lang="ru-RU"/>
          </a:p>
        </p:txBody>
      </p:sp>
      <p:sp>
        <p:nvSpPr>
          <p:cNvPr id="608" name="Line 323"/>
          <p:cNvSpPr>
            <a:spLocks noChangeShapeType="1"/>
          </p:cNvSpPr>
          <p:nvPr/>
        </p:nvSpPr>
        <p:spPr bwMode="auto">
          <a:xfrm>
            <a:off x="3776488" y="4932363"/>
            <a:ext cx="0" cy="366712"/>
          </a:xfrm>
          <a:prstGeom prst="line">
            <a:avLst/>
          </a:prstGeom>
          <a:noFill/>
          <a:ln w="9525">
            <a:solidFill>
              <a:srgbClr val="000000"/>
            </a:solidFill>
            <a:round/>
            <a:headEnd/>
            <a:tailEnd/>
          </a:ln>
        </p:spPr>
        <p:txBody>
          <a:bodyPr/>
          <a:lstStyle/>
          <a:p>
            <a:endParaRPr lang="ru-RU"/>
          </a:p>
        </p:txBody>
      </p:sp>
      <p:sp>
        <p:nvSpPr>
          <p:cNvPr id="609" name="Line 324"/>
          <p:cNvSpPr>
            <a:spLocks noChangeShapeType="1"/>
          </p:cNvSpPr>
          <p:nvPr/>
        </p:nvSpPr>
        <p:spPr bwMode="auto">
          <a:xfrm>
            <a:off x="3752676" y="5299075"/>
            <a:ext cx="53975" cy="0"/>
          </a:xfrm>
          <a:prstGeom prst="line">
            <a:avLst/>
          </a:prstGeom>
          <a:noFill/>
          <a:ln w="9525">
            <a:solidFill>
              <a:srgbClr val="000000"/>
            </a:solidFill>
            <a:round/>
            <a:headEnd/>
            <a:tailEnd/>
          </a:ln>
        </p:spPr>
        <p:txBody>
          <a:bodyPr/>
          <a:lstStyle/>
          <a:p>
            <a:endParaRPr lang="ru-RU"/>
          </a:p>
        </p:txBody>
      </p:sp>
      <p:sp>
        <p:nvSpPr>
          <p:cNvPr id="610" name="Line 325"/>
          <p:cNvSpPr>
            <a:spLocks noChangeShapeType="1"/>
          </p:cNvSpPr>
          <p:nvPr/>
        </p:nvSpPr>
        <p:spPr bwMode="auto">
          <a:xfrm>
            <a:off x="3620913" y="5308600"/>
            <a:ext cx="0" cy="252413"/>
          </a:xfrm>
          <a:prstGeom prst="line">
            <a:avLst/>
          </a:prstGeom>
          <a:noFill/>
          <a:ln w="9525">
            <a:solidFill>
              <a:srgbClr val="000000"/>
            </a:solidFill>
            <a:round/>
            <a:headEnd/>
            <a:tailEnd/>
          </a:ln>
        </p:spPr>
        <p:txBody>
          <a:bodyPr/>
          <a:lstStyle/>
          <a:p>
            <a:endParaRPr lang="ru-RU"/>
          </a:p>
        </p:txBody>
      </p:sp>
      <p:sp>
        <p:nvSpPr>
          <p:cNvPr id="611" name="Line 326"/>
          <p:cNvSpPr>
            <a:spLocks noChangeShapeType="1"/>
          </p:cNvSpPr>
          <p:nvPr/>
        </p:nvSpPr>
        <p:spPr bwMode="auto">
          <a:xfrm>
            <a:off x="3598688" y="5561013"/>
            <a:ext cx="52388" cy="0"/>
          </a:xfrm>
          <a:prstGeom prst="line">
            <a:avLst/>
          </a:prstGeom>
          <a:noFill/>
          <a:ln w="9525">
            <a:solidFill>
              <a:srgbClr val="000000"/>
            </a:solidFill>
            <a:round/>
            <a:headEnd/>
            <a:tailEnd/>
          </a:ln>
        </p:spPr>
        <p:txBody>
          <a:bodyPr/>
          <a:lstStyle/>
          <a:p>
            <a:endParaRPr lang="ru-RU"/>
          </a:p>
        </p:txBody>
      </p:sp>
      <p:sp>
        <p:nvSpPr>
          <p:cNvPr id="612" name="Line 327"/>
          <p:cNvSpPr>
            <a:spLocks noChangeShapeType="1"/>
          </p:cNvSpPr>
          <p:nvPr/>
        </p:nvSpPr>
        <p:spPr bwMode="auto">
          <a:xfrm>
            <a:off x="3497088" y="5656263"/>
            <a:ext cx="0" cy="93662"/>
          </a:xfrm>
          <a:prstGeom prst="line">
            <a:avLst/>
          </a:prstGeom>
          <a:noFill/>
          <a:ln w="9525">
            <a:solidFill>
              <a:srgbClr val="000000"/>
            </a:solidFill>
            <a:round/>
            <a:headEnd/>
            <a:tailEnd/>
          </a:ln>
        </p:spPr>
        <p:txBody>
          <a:bodyPr/>
          <a:lstStyle/>
          <a:p>
            <a:endParaRPr lang="ru-RU"/>
          </a:p>
        </p:txBody>
      </p:sp>
      <p:sp>
        <p:nvSpPr>
          <p:cNvPr id="613" name="Line 328"/>
          <p:cNvSpPr>
            <a:spLocks noChangeShapeType="1"/>
          </p:cNvSpPr>
          <p:nvPr/>
        </p:nvSpPr>
        <p:spPr bwMode="auto">
          <a:xfrm>
            <a:off x="3474863" y="5749925"/>
            <a:ext cx="53975" cy="0"/>
          </a:xfrm>
          <a:prstGeom prst="line">
            <a:avLst/>
          </a:prstGeom>
          <a:noFill/>
          <a:ln w="9525">
            <a:solidFill>
              <a:srgbClr val="000000"/>
            </a:solidFill>
            <a:round/>
            <a:headEnd/>
            <a:tailEnd/>
          </a:ln>
        </p:spPr>
        <p:txBody>
          <a:bodyPr/>
          <a:lstStyle/>
          <a:p>
            <a:endParaRPr lang="ru-RU"/>
          </a:p>
        </p:txBody>
      </p:sp>
      <p:sp>
        <p:nvSpPr>
          <p:cNvPr id="614" name="Oval 329"/>
          <p:cNvSpPr>
            <a:spLocks noChangeArrowheads="1"/>
          </p:cNvSpPr>
          <p:nvPr/>
        </p:nvSpPr>
        <p:spPr bwMode="auto">
          <a:xfrm>
            <a:off x="5384626" y="5964238"/>
            <a:ext cx="85725" cy="85725"/>
          </a:xfrm>
          <a:prstGeom prst="ellipse">
            <a:avLst/>
          </a:prstGeom>
          <a:solidFill>
            <a:srgbClr val="000000"/>
          </a:solidFill>
          <a:ln w="9525">
            <a:solidFill>
              <a:srgbClr val="000000"/>
            </a:solidFill>
            <a:round/>
            <a:headEnd/>
            <a:tailEnd/>
          </a:ln>
        </p:spPr>
        <p:txBody>
          <a:bodyPr/>
          <a:lstStyle/>
          <a:p>
            <a:endParaRPr lang="ru-RU"/>
          </a:p>
        </p:txBody>
      </p:sp>
      <p:sp>
        <p:nvSpPr>
          <p:cNvPr id="615" name="Oval 330"/>
          <p:cNvSpPr>
            <a:spLocks noChangeArrowheads="1"/>
          </p:cNvSpPr>
          <p:nvPr/>
        </p:nvSpPr>
        <p:spPr bwMode="auto">
          <a:xfrm>
            <a:off x="5044901" y="5927725"/>
            <a:ext cx="85725" cy="85725"/>
          </a:xfrm>
          <a:prstGeom prst="ellipse">
            <a:avLst/>
          </a:prstGeom>
          <a:solidFill>
            <a:srgbClr val="000000"/>
          </a:solidFill>
          <a:ln w="9525">
            <a:solidFill>
              <a:srgbClr val="000000"/>
            </a:solidFill>
            <a:round/>
            <a:headEnd/>
            <a:tailEnd/>
          </a:ln>
        </p:spPr>
        <p:txBody>
          <a:bodyPr/>
          <a:lstStyle/>
          <a:p>
            <a:endParaRPr lang="ru-RU"/>
          </a:p>
        </p:txBody>
      </p:sp>
      <p:sp>
        <p:nvSpPr>
          <p:cNvPr id="616" name="Oval 331"/>
          <p:cNvSpPr>
            <a:spLocks noChangeArrowheads="1"/>
          </p:cNvSpPr>
          <p:nvPr/>
        </p:nvSpPr>
        <p:spPr bwMode="auto">
          <a:xfrm>
            <a:off x="4727401" y="5956300"/>
            <a:ext cx="85725" cy="85725"/>
          </a:xfrm>
          <a:prstGeom prst="ellipse">
            <a:avLst/>
          </a:prstGeom>
          <a:solidFill>
            <a:srgbClr val="000000"/>
          </a:solidFill>
          <a:ln w="9525">
            <a:solidFill>
              <a:srgbClr val="000000"/>
            </a:solidFill>
            <a:round/>
            <a:headEnd/>
            <a:tailEnd/>
          </a:ln>
        </p:spPr>
        <p:txBody>
          <a:bodyPr/>
          <a:lstStyle/>
          <a:p>
            <a:endParaRPr lang="ru-RU"/>
          </a:p>
        </p:txBody>
      </p:sp>
      <p:sp>
        <p:nvSpPr>
          <p:cNvPr id="617" name="Oval 332"/>
          <p:cNvSpPr>
            <a:spLocks noChangeArrowheads="1"/>
          </p:cNvSpPr>
          <p:nvPr/>
        </p:nvSpPr>
        <p:spPr bwMode="auto">
          <a:xfrm>
            <a:off x="4401963" y="6061075"/>
            <a:ext cx="85725" cy="85725"/>
          </a:xfrm>
          <a:prstGeom prst="ellipse">
            <a:avLst/>
          </a:prstGeom>
          <a:solidFill>
            <a:srgbClr val="000000"/>
          </a:solidFill>
          <a:ln w="9525">
            <a:solidFill>
              <a:srgbClr val="000000"/>
            </a:solidFill>
            <a:round/>
            <a:headEnd/>
            <a:tailEnd/>
          </a:ln>
        </p:spPr>
        <p:txBody>
          <a:bodyPr/>
          <a:lstStyle/>
          <a:p>
            <a:endParaRPr lang="ru-RU"/>
          </a:p>
        </p:txBody>
      </p:sp>
      <p:sp>
        <p:nvSpPr>
          <p:cNvPr id="618" name="Oval 333"/>
          <p:cNvSpPr>
            <a:spLocks noChangeArrowheads="1"/>
          </p:cNvSpPr>
          <p:nvPr/>
        </p:nvSpPr>
        <p:spPr bwMode="auto">
          <a:xfrm>
            <a:off x="4054301" y="5854700"/>
            <a:ext cx="85725" cy="85725"/>
          </a:xfrm>
          <a:prstGeom prst="ellipse">
            <a:avLst/>
          </a:prstGeom>
          <a:solidFill>
            <a:srgbClr val="000000"/>
          </a:solidFill>
          <a:ln w="9525">
            <a:solidFill>
              <a:srgbClr val="000000"/>
            </a:solidFill>
            <a:round/>
            <a:headEnd/>
            <a:tailEnd/>
          </a:ln>
        </p:spPr>
        <p:txBody>
          <a:bodyPr/>
          <a:lstStyle/>
          <a:p>
            <a:endParaRPr lang="ru-RU"/>
          </a:p>
        </p:txBody>
      </p:sp>
      <p:sp>
        <p:nvSpPr>
          <p:cNvPr id="619" name="Oval 334"/>
          <p:cNvSpPr>
            <a:spLocks noChangeArrowheads="1"/>
          </p:cNvSpPr>
          <p:nvPr/>
        </p:nvSpPr>
        <p:spPr bwMode="auto">
          <a:xfrm>
            <a:off x="3736801" y="5826125"/>
            <a:ext cx="85725" cy="85725"/>
          </a:xfrm>
          <a:prstGeom prst="ellipse">
            <a:avLst/>
          </a:prstGeom>
          <a:solidFill>
            <a:srgbClr val="000000"/>
          </a:solidFill>
          <a:ln w="9525">
            <a:solidFill>
              <a:srgbClr val="000000"/>
            </a:solidFill>
            <a:round/>
            <a:headEnd/>
            <a:tailEnd/>
          </a:ln>
        </p:spPr>
        <p:txBody>
          <a:bodyPr/>
          <a:lstStyle/>
          <a:p>
            <a:endParaRPr lang="ru-RU"/>
          </a:p>
        </p:txBody>
      </p:sp>
      <p:sp>
        <p:nvSpPr>
          <p:cNvPr id="620" name="Oval 335"/>
          <p:cNvSpPr>
            <a:spLocks noChangeArrowheads="1"/>
          </p:cNvSpPr>
          <p:nvPr/>
        </p:nvSpPr>
        <p:spPr bwMode="auto">
          <a:xfrm>
            <a:off x="3581226" y="5826125"/>
            <a:ext cx="85725" cy="85725"/>
          </a:xfrm>
          <a:prstGeom prst="ellipse">
            <a:avLst/>
          </a:prstGeom>
          <a:solidFill>
            <a:srgbClr val="000000"/>
          </a:solidFill>
          <a:ln w="9525">
            <a:solidFill>
              <a:srgbClr val="000000"/>
            </a:solidFill>
            <a:round/>
            <a:headEnd/>
            <a:tailEnd/>
          </a:ln>
        </p:spPr>
        <p:txBody>
          <a:bodyPr/>
          <a:lstStyle/>
          <a:p>
            <a:endParaRPr lang="ru-RU"/>
          </a:p>
        </p:txBody>
      </p:sp>
      <p:sp>
        <p:nvSpPr>
          <p:cNvPr id="621" name="Oval 336"/>
          <p:cNvSpPr>
            <a:spLocks noChangeArrowheads="1"/>
          </p:cNvSpPr>
          <p:nvPr/>
        </p:nvSpPr>
        <p:spPr bwMode="auto">
          <a:xfrm>
            <a:off x="3458988" y="5816600"/>
            <a:ext cx="85725" cy="85725"/>
          </a:xfrm>
          <a:prstGeom prst="ellipse">
            <a:avLst/>
          </a:prstGeom>
          <a:solidFill>
            <a:srgbClr val="000000"/>
          </a:solidFill>
          <a:ln w="9525">
            <a:solidFill>
              <a:srgbClr val="000000"/>
            </a:solidFill>
            <a:round/>
            <a:headEnd/>
            <a:tailEnd/>
          </a:ln>
        </p:spPr>
        <p:txBody>
          <a:bodyPr/>
          <a:lstStyle/>
          <a:p>
            <a:endParaRPr lang="ru-RU"/>
          </a:p>
        </p:txBody>
      </p:sp>
      <p:sp>
        <p:nvSpPr>
          <p:cNvPr id="622" name="Oval 337"/>
          <p:cNvSpPr>
            <a:spLocks noChangeArrowheads="1"/>
          </p:cNvSpPr>
          <p:nvPr/>
        </p:nvSpPr>
        <p:spPr bwMode="auto">
          <a:xfrm>
            <a:off x="5384626" y="4783138"/>
            <a:ext cx="85725" cy="85725"/>
          </a:xfrm>
          <a:prstGeom prst="ellipse">
            <a:avLst/>
          </a:prstGeom>
          <a:solidFill>
            <a:srgbClr val="FFFFFF"/>
          </a:solidFill>
          <a:ln w="9525">
            <a:solidFill>
              <a:srgbClr val="000000"/>
            </a:solidFill>
            <a:round/>
            <a:headEnd/>
            <a:tailEnd/>
          </a:ln>
        </p:spPr>
        <p:txBody>
          <a:bodyPr/>
          <a:lstStyle/>
          <a:p>
            <a:endParaRPr lang="ru-RU"/>
          </a:p>
        </p:txBody>
      </p:sp>
      <p:sp>
        <p:nvSpPr>
          <p:cNvPr id="623" name="Oval 338"/>
          <p:cNvSpPr>
            <a:spLocks noChangeArrowheads="1"/>
          </p:cNvSpPr>
          <p:nvPr/>
        </p:nvSpPr>
        <p:spPr bwMode="auto">
          <a:xfrm>
            <a:off x="5044901" y="4773613"/>
            <a:ext cx="85725" cy="85725"/>
          </a:xfrm>
          <a:prstGeom prst="ellipse">
            <a:avLst/>
          </a:prstGeom>
          <a:solidFill>
            <a:srgbClr val="FFFFFF"/>
          </a:solidFill>
          <a:ln w="9525">
            <a:solidFill>
              <a:srgbClr val="000000"/>
            </a:solidFill>
            <a:round/>
            <a:headEnd/>
            <a:tailEnd/>
          </a:ln>
        </p:spPr>
        <p:txBody>
          <a:bodyPr/>
          <a:lstStyle/>
          <a:p>
            <a:endParaRPr lang="ru-RU"/>
          </a:p>
        </p:txBody>
      </p:sp>
      <p:sp>
        <p:nvSpPr>
          <p:cNvPr id="624" name="Oval 339"/>
          <p:cNvSpPr>
            <a:spLocks noChangeArrowheads="1"/>
          </p:cNvSpPr>
          <p:nvPr/>
        </p:nvSpPr>
        <p:spPr bwMode="auto">
          <a:xfrm>
            <a:off x="4727401" y="4640263"/>
            <a:ext cx="85725" cy="85725"/>
          </a:xfrm>
          <a:prstGeom prst="ellipse">
            <a:avLst/>
          </a:prstGeom>
          <a:solidFill>
            <a:srgbClr val="FFFFFF"/>
          </a:solidFill>
          <a:ln w="9525">
            <a:solidFill>
              <a:srgbClr val="000000"/>
            </a:solidFill>
            <a:round/>
            <a:headEnd/>
            <a:tailEnd/>
          </a:ln>
        </p:spPr>
        <p:txBody>
          <a:bodyPr/>
          <a:lstStyle/>
          <a:p>
            <a:endParaRPr lang="ru-RU"/>
          </a:p>
        </p:txBody>
      </p:sp>
      <p:sp>
        <p:nvSpPr>
          <p:cNvPr id="625" name="Oval 340"/>
          <p:cNvSpPr>
            <a:spLocks noChangeArrowheads="1"/>
          </p:cNvSpPr>
          <p:nvPr/>
        </p:nvSpPr>
        <p:spPr bwMode="auto">
          <a:xfrm>
            <a:off x="4401963" y="4500563"/>
            <a:ext cx="85725" cy="85725"/>
          </a:xfrm>
          <a:prstGeom prst="ellipse">
            <a:avLst/>
          </a:prstGeom>
          <a:solidFill>
            <a:srgbClr val="FFFFFF"/>
          </a:solidFill>
          <a:ln w="9525">
            <a:solidFill>
              <a:srgbClr val="000000"/>
            </a:solidFill>
            <a:round/>
            <a:headEnd/>
            <a:tailEnd/>
          </a:ln>
        </p:spPr>
        <p:txBody>
          <a:bodyPr/>
          <a:lstStyle/>
          <a:p>
            <a:endParaRPr lang="ru-RU"/>
          </a:p>
        </p:txBody>
      </p:sp>
      <p:sp>
        <p:nvSpPr>
          <p:cNvPr id="626" name="Oval 341"/>
          <p:cNvSpPr>
            <a:spLocks noChangeArrowheads="1"/>
          </p:cNvSpPr>
          <p:nvPr/>
        </p:nvSpPr>
        <p:spPr bwMode="auto">
          <a:xfrm>
            <a:off x="4054301" y="4725988"/>
            <a:ext cx="85725" cy="85725"/>
          </a:xfrm>
          <a:prstGeom prst="ellipse">
            <a:avLst/>
          </a:prstGeom>
          <a:solidFill>
            <a:srgbClr val="FFFFFF"/>
          </a:solidFill>
          <a:ln w="9525">
            <a:solidFill>
              <a:srgbClr val="000000"/>
            </a:solidFill>
            <a:round/>
            <a:headEnd/>
            <a:tailEnd/>
          </a:ln>
        </p:spPr>
        <p:txBody>
          <a:bodyPr/>
          <a:lstStyle/>
          <a:p>
            <a:endParaRPr lang="ru-RU"/>
          </a:p>
        </p:txBody>
      </p:sp>
      <p:sp>
        <p:nvSpPr>
          <p:cNvPr id="627" name="Oval 342"/>
          <p:cNvSpPr>
            <a:spLocks noChangeArrowheads="1"/>
          </p:cNvSpPr>
          <p:nvPr/>
        </p:nvSpPr>
        <p:spPr bwMode="auto">
          <a:xfrm>
            <a:off x="3736801" y="4886325"/>
            <a:ext cx="85725" cy="85725"/>
          </a:xfrm>
          <a:prstGeom prst="ellipse">
            <a:avLst/>
          </a:prstGeom>
          <a:solidFill>
            <a:srgbClr val="FFFFFF"/>
          </a:solidFill>
          <a:ln w="9525">
            <a:solidFill>
              <a:srgbClr val="000000"/>
            </a:solidFill>
            <a:round/>
            <a:headEnd/>
            <a:tailEnd/>
          </a:ln>
        </p:spPr>
        <p:txBody>
          <a:bodyPr/>
          <a:lstStyle/>
          <a:p>
            <a:endParaRPr lang="ru-RU"/>
          </a:p>
        </p:txBody>
      </p:sp>
      <p:sp>
        <p:nvSpPr>
          <p:cNvPr id="628" name="Oval 343"/>
          <p:cNvSpPr>
            <a:spLocks noChangeArrowheads="1"/>
          </p:cNvSpPr>
          <p:nvPr/>
        </p:nvSpPr>
        <p:spPr bwMode="auto">
          <a:xfrm>
            <a:off x="3581226" y="5260975"/>
            <a:ext cx="85725" cy="85725"/>
          </a:xfrm>
          <a:prstGeom prst="ellipse">
            <a:avLst/>
          </a:prstGeom>
          <a:solidFill>
            <a:srgbClr val="FFFFFF"/>
          </a:solidFill>
          <a:ln w="9525">
            <a:solidFill>
              <a:srgbClr val="000000"/>
            </a:solidFill>
            <a:round/>
            <a:headEnd/>
            <a:tailEnd/>
          </a:ln>
        </p:spPr>
        <p:txBody>
          <a:bodyPr/>
          <a:lstStyle/>
          <a:p>
            <a:endParaRPr lang="ru-RU"/>
          </a:p>
        </p:txBody>
      </p:sp>
      <p:sp>
        <p:nvSpPr>
          <p:cNvPr id="629" name="Oval 344"/>
          <p:cNvSpPr>
            <a:spLocks noChangeArrowheads="1"/>
          </p:cNvSpPr>
          <p:nvPr/>
        </p:nvSpPr>
        <p:spPr bwMode="auto">
          <a:xfrm>
            <a:off x="3458988" y="5608638"/>
            <a:ext cx="85725" cy="85725"/>
          </a:xfrm>
          <a:prstGeom prst="ellipse">
            <a:avLst/>
          </a:prstGeom>
          <a:solidFill>
            <a:srgbClr val="FFFFFF"/>
          </a:solidFill>
          <a:ln w="9525">
            <a:solidFill>
              <a:srgbClr val="000000"/>
            </a:solidFill>
            <a:round/>
            <a:headEnd/>
            <a:tailEnd/>
          </a:ln>
        </p:spPr>
        <p:txBody>
          <a:bodyPr/>
          <a:lstStyle/>
          <a:p>
            <a:endParaRPr lang="ru-RU"/>
          </a:p>
        </p:txBody>
      </p:sp>
      <p:sp>
        <p:nvSpPr>
          <p:cNvPr id="630" name="Rectangle 346"/>
          <p:cNvSpPr>
            <a:spLocks noChangeArrowheads="1"/>
          </p:cNvSpPr>
          <p:nvPr/>
        </p:nvSpPr>
        <p:spPr bwMode="auto">
          <a:xfrm>
            <a:off x="4440063" y="4267200"/>
            <a:ext cx="1588" cy="182563"/>
          </a:xfrm>
          <a:prstGeom prst="rect">
            <a:avLst/>
          </a:prstGeom>
          <a:noFill/>
          <a:ln w="9525">
            <a:noFill/>
            <a:miter lim="800000"/>
            <a:headEnd/>
            <a:tailEnd/>
          </a:ln>
        </p:spPr>
        <p:txBody>
          <a:bodyPr wrap="none" lIns="0" tIns="0" rIns="0" bIns="0">
            <a:spAutoFit/>
          </a:bodyPr>
          <a:lstStyle/>
          <a:p>
            <a:endParaRPr lang="ru-RU" sz="1200" b="1">
              <a:latin typeface="Times New Roman" pitchFamily="18" charset="0"/>
            </a:endParaRPr>
          </a:p>
        </p:txBody>
      </p:sp>
      <p:sp>
        <p:nvSpPr>
          <p:cNvPr id="631" name="Rectangle 347"/>
          <p:cNvSpPr>
            <a:spLocks noChangeArrowheads="1"/>
          </p:cNvSpPr>
          <p:nvPr/>
        </p:nvSpPr>
        <p:spPr bwMode="auto">
          <a:xfrm>
            <a:off x="3093863" y="6203950"/>
            <a:ext cx="2413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-0.5</a:t>
            </a:r>
            <a:endParaRPr lang="ru-RU" sz="1200" b="1">
              <a:latin typeface="Times New Roman" pitchFamily="18" charset="0"/>
            </a:endParaRPr>
          </a:p>
        </p:txBody>
      </p:sp>
      <p:sp>
        <p:nvSpPr>
          <p:cNvPr id="632" name="Rectangle 348"/>
          <p:cNvSpPr>
            <a:spLocks noChangeArrowheads="1"/>
          </p:cNvSpPr>
          <p:nvPr/>
        </p:nvSpPr>
        <p:spPr bwMode="auto">
          <a:xfrm>
            <a:off x="3258963" y="5724525"/>
            <a:ext cx="762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a:t>
            </a:r>
            <a:endParaRPr lang="ru-RU" sz="1200" b="1">
              <a:latin typeface="Times New Roman" pitchFamily="18" charset="0"/>
            </a:endParaRPr>
          </a:p>
        </p:txBody>
      </p:sp>
      <p:sp>
        <p:nvSpPr>
          <p:cNvPr id="633" name="Rectangle 349"/>
          <p:cNvSpPr>
            <a:spLocks noChangeArrowheads="1"/>
          </p:cNvSpPr>
          <p:nvPr/>
        </p:nvSpPr>
        <p:spPr bwMode="auto">
          <a:xfrm>
            <a:off x="3144663" y="5245100"/>
            <a:ext cx="1905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0.5</a:t>
            </a:r>
            <a:endParaRPr lang="ru-RU" sz="1200" b="1">
              <a:latin typeface="Times New Roman" pitchFamily="18" charset="0"/>
            </a:endParaRPr>
          </a:p>
        </p:txBody>
      </p:sp>
      <p:sp>
        <p:nvSpPr>
          <p:cNvPr id="634" name="Rectangle 350"/>
          <p:cNvSpPr>
            <a:spLocks noChangeArrowheads="1"/>
          </p:cNvSpPr>
          <p:nvPr/>
        </p:nvSpPr>
        <p:spPr bwMode="auto">
          <a:xfrm>
            <a:off x="3144663" y="4757738"/>
            <a:ext cx="190500"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1.0</a:t>
            </a:r>
            <a:endParaRPr lang="ru-RU" sz="1200" b="1" dirty="0">
              <a:latin typeface="Times New Roman" pitchFamily="18" charset="0"/>
            </a:endParaRPr>
          </a:p>
        </p:txBody>
      </p:sp>
      <p:sp>
        <p:nvSpPr>
          <p:cNvPr id="635" name="Rectangle 351"/>
          <p:cNvSpPr>
            <a:spLocks noChangeArrowheads="1"/>
          </p:cNvSpPr>
          <p:nvPr/>
        </p:nvSpPr>
        <p:spPr bwMode="auto">
          <a:xfrm>
            <a:off x="3144663" y="4278313"/>
            <a:ext cx="1905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1.5</a:t>
            </a:r>
            <a:endParaRPr lang="ru-RU" sz="1200" b="1">
              <a:latin typeface="Times New Roman" pitchFamily="18" charset="0"/>
            </a:endParaRPr>
          </a:p>
        </p:txBody>
      </p:sp>
      <p:sp>
        <p:nvSpPr>
          <p:cNvPr id="636" name="Rectangle 353"/>
          <p:cNvSpPr>
            <a:spLocks noChangeArrowheads="1"/>
          </p:cNvSpPr>
          <p:nvPr/>
        </p:nvSpPr>
        <p:spPr bwMode="auto">
          <a:xfrm>
            <a:off x="3707904" y="6021288"/>
            <a:ext cx="152400" cy="182563"/>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20</a:t>
            </a:r>
            <a:endParaRPr lang="ru-RU" sz="1200" b="1" dirty="0">
              <a:latin typeface="Times New Roman" pitchFamily="18" charset="0"/>
            </a:endParaRPr>
          </a:p>
        </p:txBody>
      </p:sp>
      <p:sp>
        <p:nvSpPr>
          <p:cNvPr id="637" name="Rectangle 354"/>
          <p:cNvSpPr>
            <a:spLocks noChangeArrowheads="1"/>
          </p:cNvSpPr>
          <p:nvPr/>
        </p:nvSpPr>
        <p:spPr bwMode="auto">
          <a:xfrm>
            <a:off x="4139952" y="6021288"/>
            <a:ext cx="152400" cy="182563"/>
          </a:xfrm>
          <a:prstGeom prst="rect">
            <a:avLst/>
          </a:prstGeom>
          <a:noFill/>
          <a:ln w="9525">
            <a:noFill/>
            <a:miter lim="800000"/>
            <a:headEnd/>
            <a:tailEnd/>
          </a:ln>
        </p:spPr>
        <p:txBody>
          <a:bodyPr wrap="none" lIns="0" tIns="0" rIns="0" bIns="0">
            <a:spAutoFit/>
          </a:bodyPr>
          <a:lstStyle/>
          <a:p>
            <a:r>
              <a:rPr lang="ru-RU" sz="1200" b="1" dirty="0" smtClean="0">
                <a:solidFill>
                  <a:srgbClr val="000000"/>
                </a:solidFill>
                <a:latin typeface="Times New Roman" pitchFamily="18" charset="0"/>
              </a:rPr>
              <a:t>40</a:t>
            </a:r>
            <a:endParaRPr lang="ru-RU" sz="1200" b="1" dirty="0">
              <a:latin typeface="Times New Roman" pitchFamily="18" charset="0"/>
            </a:endParaRPr>
          </a:p>
        </p:txBody>
      </p:sp>
      <p:sp>
        <p:nvSpPr>
          <p:cNvPr id="638" name="Rectangle 355"/>
          <p:cNvSpPr>
            <a:spLocks noChangeArrowheads="1"/>
          </p:cNvSpPr>
          <p:nvPr/>
        </p:nvSpPr>
        <p:spPr bwMode="auto">
          <a:xfrm>
            <a:off x="4499992" y="6021288"/>
            <a:ext cx="152400" cy="182563"/>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60</a:t>
            </a:r>
            <a:endParaRPr lang="ru-RU" sz="1200" b="1" dirty="0">
              <a:latin typeface="Times New Roman" pitchFamily="18" charset="0"/>
            </a:endParaRPr>
          </a:p>
        </p:txBody>
      </p:sp>
      <p:sp>
        <p:nvSpPr>
          <p:cNvPr id="639" name="Rectangle 356"/>
          <p:cNvSpPr>
            <a:spLocks noChangeArrowheads="1"/>
          </p:cNvSpPr>
          <p:nvPr/>
        </p:nvSpPr>
        <p:spPr bwMode="auto">
          <a:xfrm>
            <a:off x="4932040" y="6021288"/>
            <a:ext cx="152400" cy="182563"/>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80</a:t>
            </a:r>
            <a:endParaRPr lang="ru-RU" sz="1200" b="1" dirty="0">
              <a:latin typeface="Times New Roman" pitchFamily="18" charset="0"/>
            </a:endParaRPr>
          </a:p>
        </p:txBody>
      </p:sp>
      <p:sp>
        <p:nvSpPr>
          <p:cNvPr id="640" name="Rectangle 357"/>
          <p:cNvSpPr>
            <a:spLocks noChangeArrowheads="1"/>
          </p:cNvSpPr>
          <p:nvPr/>
        </p:nvSpPr>
        <p:spPr bwMode="auto">
          <a:xfrm>
            <a:off x="5310013" y="6021288"/>
            <a:ext cx="228600" cy="184666"/>
          </a:xfrm>
          <a:prstGeom prst="rect">
            <a:avLst/>
          </a:prstGeom>
          <a:noFill/>
          <a:ln w="9525">
            <a:noFill/>
            <a:miter lim="800000"/>
            <a:headEnd/>
            <a:tailEnd/>
          </a:ln>
        </p:spPr>
        <p:txBody>
          <a:bodyPr wrap="square" lIns="0" tIns="0" rIns="0" bIns="0">
            <a:spAutoFit/>
          </a:bodyPr>
          <a:lstStyle/>
          <a:p>
            <a:r>
              <a:rPr lang="ru-RU" sz="1200" b="1" dirty="0">
                <a:solidFill>
                  <a:srgbClr val="000000"/>
                </a:solidFill>
                <a:latin typeface="Times New Roman" pitchFamily="18" charset="0"/>
              </a:rPr>
              <a:t>100</a:t>
            </a:r>
            <a:endParaRPr lang="ru-RU" sz="1200" b="1" dirty="0">
              <a:latin typeface="Times New Roman" pitchFamily="18" charset="0"/>
            </a:endParaRPr>
          </a:p>
        </p:txBody>
      </p:sp>
      <p:sp>
        <p:nvSpPr>
          <p:cNvPr id="641" name="Rectangle 366"/>
          <p:cNvSpPr>
            <a:spLocks noChangeArrowheads="1"/>
          </p:cNvSpPr>
          <p:nvPr/>
        </p:nvSpPr>
        <p:spPr bwMode="auto">
          <a:xfrm>
            <a:off x="4262263" y="6315075"/>
            <a:ext cx="490538" cy="182563"/>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WC</a:t>
            </a:r>
            <a:r>
              <a:rPr lang="ru-RU" sz="1200" b="1">
                <a:solidFill>
                  <a:srgbClr val="000000"/>
                </a:solidFill>
                <a:latin typeface="Times New Roman" pitchFamily="18" charset="0"/>
              </a:rPr>
              <a:t>, %</a:t>
            </a:r>
            <a:endParaRPr lang="ru-RU" sz="1200" b="1">
              <a:latin typeface="Times New Roman" pitchFamily="18" charset="0"/>
            </a:endParaRPr>
          </a:p>
        </p:txBody>
      </p:sp>
      <p:sp>
        <p:nvSpPr>
          <p:cNvPr id="642" name="Line 368"/>
          <p:cNvSpPr>
            <a:spLocks noChangeShapeType="1"/>
          </p:cNvSpPr>
          <p:nvPr/>
        </p:nvSpPr>
        <p:spPr bwMode="auto">
          <a:xfrm flipV="1">
            <a:off x="3814588" y="5826125"/>
            <a:ext cx="0" cy="52388"/>
          </a:xfrm>
          <a:prstGeom prst="line">
            <a:avLst/>
          </a:prstGeom>
          <a:noFill/>
          <a:ln w="28575">
            <a:solidFill>
              <a:srgbClr val="000000"/>
            </a:solidFill>
            <a:round/>
            <a:headEnd/>
            <a:tailEnd/>
          </a:ln>
        </p:spPr>
        <p:txBody>
          <a:bodyPr/>
          <a:lstStyle/>
          <a:p>
            <a:endParaRPr lang="ru-RU"/>
          </a:p>
        </p:txBody>
      </p:sp>
      <p:sp>
        <p:nvSpPr>
          <p:cNvPr id="322" name="Прямоугольник 321"/>
          <p:cNvSpPr/>
          <p:nvPr/>
        </p:nvSpPr>
        <p:spPr>
          <a:xfrm>
            <a:off x="5796136" y="4005064"/>
            <a:ext cx="3168352" cy="307777"/>
          </a:xfrm>
          <a:prstGeom prst="rect">
            <a:avLst/>
          </a:prstGeom>
        </p:spPr>
        <p:txBody>
          <a:bodyPr wrap="square">
            <a:spAutoFit/>
          </a:bodyPr>
          <a:lstStyle/>
          <a:p>
            <a:r>
              <a:rPr lang="en-US" sz="1400" b="1" dirty="0" smtClean="0">
                <a:solidFill>
                  <a:srgbClr val="000000"/>
                </a:solidFill>
                <a:latin typeface="Times New Roman" pitchFamily="18" charset="0"/>
              </a:rPr>
              <a:t>   </a:t>
            </a:r>
            <a:r>
              <a:rPr lang="en-US" sz="1200" b="1" dirty="0" smtClean="0">
                <a:solidFill>
                  <a:srgbClr val="002060"/>
                </a:solidFill>
                <a:latin typeface="Times New Roman" pitchFamily="18" charset="0"/>
                <a:cs typeface="Times New Roman" pitchFamily="18" charset="0"/>
              </a:rPr>
              <a:t>RWC= [(M</a:t>
            </a:r>
            <a:r>
              <a:rPr lang="en-US" sz="1200" b="1" baseline="-25000" dirty="0" smtClean="0">
                <a:solidFill>
                  <a:srgbClr val="002060"/>
                </a:solidFill>
                <a:latin typeface="Times New Roman" pitchFamily="18" charset="0"/>
                <a:cs typeface="Times New Roman" pitchFamily="18" charset="0"/>
              </a:rPr>
              <a:t>FW </a:t>
            </a:r>
            <a:r>
              <a:rPr lang="en-US" sz="1200" b="1" dirty="0" smtClean="0">
                <a:solidFill>
                  <a:srgbClr val="002060"/>
                </a:solidFill>
                <a:latin typeface="Times New Roman" pitchFamily="18" charset="0"/>
                <a:cs typeface="Times New Roman" pitchFamily="18" charset="0"/>
              </a:rPr>
              <a:t>-M</a:t>
            </a:r>
            <a:r>
              <a:rPr lang="en-US" sz="1200" b="1" baseline="-25000" dirty="0" smtClean="0">
                <a:solidFill>
                  <a:srgbClr val="002060"/>
                </a:solidFill>
                <a:latin typeface="Times New Roman" pitchFamily="18" charset="0"/>
                <a:cs typeface="Times New Roman" pitchFamily="18" charset="0"/>
              </a:rPr>
              <a:t>DW</a:t>
            </a:r>
            <a:r>
              <a:rPr lang="en-US" sz="1200" b="1" dirty="0" smtClean="0">
                <a:solidFill>
                  <a:srgbClr val="002060"/>
                </a:solidFill>
                <a:latin typeface="Times New Roman" pitchFamily="18" charset="0"/>
                <a:cs typeface="Times New Roman" pitchFamily="18" charset="0"/>
              </a:rPr>
              <a:t>)/(M</a:t>
            </a:r>
            <a:r>
              <a:rPr lang="en-US" sz="1200" b="1" baseline="-25000" dirty="0" smtClean="0">
                <a:solidFill>
                  <a:srgbClr val="002060"/>
                </a:solidFill>
                <a:latin typeface="Times New Roman" pitchFamily="18" charset="0"/>
                <a:cs typeface="Times New Roman" pitchFamily="18" charset="0"/>
              </a:rPr>
              <a:t>FWS</a:t>
            </a:r>
            <a:r>
              <a:rPr lang="en-US" sz="1200" b="1" dirty="0" smtClean="0">
                <a:solidFill>
                  <a:srgbClr val="002060"/>
                </a:solidFill>
                <a:latin typeface="Times New Roman" pitchFamily="18" charset="0"/>
                <a:cs typeface="Times New Roman" pitchFamily="18" charset="0"/>
              </a:rPr>
              <a:t> -M</a:t>
            </a:r>
            <a:r>
              <a:rPr lang="en-US" sz="1200" b="1" baseline="-25000" dirty="0" smtClean="0">
                <a:solidFill>
                  <a:srgbClr val="002060"/>
                </a:solidFill>
                <a:latin typeface="Times New Roman" pitchFamily="18" charset="0"/>
                <a:cs typeface="Times New Roman" pitchFamily="18" charset="0"/>
              </a:rPr>
              <a:t>DW</a:t>
            </a:r>
            <a:r>
              <a:rPr lang="en-US" sz="1200" b="1" dirty="0" smtClean="0">
                <a:solidFill>
                  <a:srgbClr val="002060"/>
                </a:solidFill>
                <a:latin typeface="Times New Roman" pitchFamily="18" charset="0"/>
                <a:cs typeface="Times New Roman" pitchFamily="18" charset="0"/>
              </a:rPr>
              <a:t>)]· 100%</a:t>
            </a:r>
            <a:endParaRPr lang="ru-RU" sz="1200" dirty="0">
              <a:solidFill>
                <a:srgbClr val="002060"/>
              </a:solidFill>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27652" name="Rectangle 3"/>
          <p:cNvSpPr>
            <a:spLocks noChangeArrowheads="1"/>
          </p:cNvSpPr>
          <p:nvPr/>
        </p:nvSpPr>
        <p:spPr bwMode="auto">
          <a:xfrm>
            <a:off x="0" y="171182"/>
            <a:ext cx="9144000" cy="1138773"/>
          </a:xfrm>
          <a:prstGeom prst="rect">
            <a:avLst/>
          </a:prstGeom>
          <a:noFill/>
          <a:ln w="9525">
            <a:noFill/>
            <a:miter lim="800000"/>
            <a:headEnd/>
            <a:tailEnd/>
          </a:ln>
        </p:spPr>
        <p:txBody>
          <a:bodyPr wrap="square" anchor="ctr">
            <a:spAutoFit/>
          </a:bodyPr>
          <a:lstStyle/>
          <a:p>
            <a:pPr indent="450850" algn="ctr"/>
            <a:r>
              <a:rPr lang="en-US" sz="2000" b="1" dirty="0" smtClean="0">
                <a:latin typeface="Times New Roman" pitchFamily="18" charset="0"/>
                <a:ea typeface="Calibri" pitchFamily="34" charset="0"/>
                <a:cs typeface="Times New Roman" pitchFamily="18" charset="0"/>
              </a:rPr>
              <a:t>Daily </a:t>
            </a:r>
            <a:r>
              <a:rPr lang="ru-RU" sz="2000" b="1" dirty="0" smtClean="0">
                <a:latin typeface="Times New Roman" pitchFamily="18" charset="0"/>
                <a:ea typeface="Calibri" pitchFamily="34" charset="0"/>
                <a:cs typeface="Times New Roman" pitchFamily="18" charset="0"/>
              </a:rPr>
              <a:t>СО</a:t>
            </a:r>
            <a:r>
              <a:rPr lang="ru-RU" sz="2000" b="1" baseline="-30000" dirty="0" smtClean="0">
                <a:latin typeface="Times New Roman" pitchFamily="18" charset="0"/>
                <a:ea typeface="Calibri" pitchFamily="34" charset="0"/>
                <a:cs typeface="Times New Roman" pitchFamily="18" charset="0"/>
              </a:rPr>
              <a:t>2</a:t>
            </a:r>
            <a:r>
              <a:rPr lang="ru-RU" sz="2000" b="1" dirty="0" smtClean="0">
                <a:latin typeface="Times New Roman" pitchFamily="18" charset="0"/>
                <a:ea typeface="Calibri" pitchFamily="34" charset="0"/>
                <a:cs typeface="Times New Roman" pitchFamily="18" charset="0"/>
              </a:rPr>
              <a:t>-</a:t>
            </a:r>
            <a:r>
              <a:rPr lang="en-US" sz="2000" b="1" dirty="0" smtClean="0">
                <a:latin typeface="Times New Roman" pitchFamily="18" charset="0"/>
                <a:ea typeface="Calibri" pitchFamily="34" charset="0"/>
                <a:cs typeface="Times New Roman" pitchFamily="18" charset="0"/>
              </a:rPr>
              <a:t>exchange rate</a:t>
            </a:r>
            <a:r>
              <a:rPr lang="ru-RU" sz="2000" b="1" dirty="0" smtClean="0">
                <a:latin typeface="Times New Roman" pitchFamily="18" charset="0"/>
                <a:ea typeface="Calibri" pitchFamily="34" charset="0"/>
                <a:cs typeface="Times New Roman" pitchFamily="18" charset="0"/>
              </a:rPr>
              <a:t> </a:t>
            </a:r>
            <a:r>
              <a:rPr lang="ru-RU" sz="2000" b="1" dirty="0">
                <a:latin typeface="Times New Roman" pitchFamily="18" charset="0"/>
                <a:ea typeface="Calibri" pitchFamily="34" charset="0"/>
                <a:cs typeface="Times New Roman" pitchFamily="18" charset="0"/>
              </a:rPr>
              <a:t>(А) </a:t>
            </a:r>
            <a:r>
              <a:rPr lang="en-US" sz="2000" b="1" dirty="0" smtClean="0">
                <a:latin typeface="Times New Roman" pitchFamily="18" charset="0"/>
                <a:ea typeface="Calibri" pitchFamily="34" charset="0"/>
                <a:cs typeface="Times New Roman" pitchFamily="18" charset="0"/>
              </a:rPr>
              <a:t>and </a:t>
            </a:r>
            <a:r>
              <a:rPr lang="ru-RU" sz="2000" b="1" dirty="0" smtClean="0">
                <a:latin typeface="Times New Roman" pitchFamily="18" charset="0"/>
                <a:ea typeface="Calibri" pitchFamily="34" charset="0"/>
                <a:cs typeface="Times New Roman" pitchFamily="18" charset="0"/>
              </a:rPr>
              <a:t> </a:t>
            </a:r>
            <a:r>
              <a:rPr lang="en-US" sz="2000" b="1" dirty="0" smtClean="0">
                <a:latin typeface="Times New Roman" pitchFamily="18" charset="0"/>
                <a:ea typeface="Calibri" pitchFamily="34" charset="0"/>
                <a:cs typeface="Times New Roman" pitchFamily="18" charset="0"/>
              </a:rPr>
              <a:t>maximum quantum yield </a:t>
            </a:r>
            <a:r>
              <a:rPr lang="ru-RU" sz="2000" b="1" dirty="0" smtClean="0">
                <a:latin typeface="Times New Roman" pitchFamily="18" charset="0"/>
                <a:ea typeface="Calibri" pitchFamily="34" charset="0"/>
                <a:cs typeface="Times New Roman" pitchFamily="18" charset="0"/>
              </a:rPr>
              <a:t>(</a:t>
            </a:r>
            <a:r>
              <a:rPr lang="en-US" sz="2000" b="1" dirty="0" smtClean="0">
                <a:latin typeface="Times New Roman" pitchFamily="18" charset="0"/>
                <a:ea typeface="Calibri" pitchFamily="34" charset="0"/>
                <a:cs typeface="Times New Roman" pitchFamily="18" charset="0"/>
              </a:rPr>
              <a:t>B</a:t>
            </a:r>
            <a:r>
              <a:rPr lang="ru-RU" sz="2000" b="1" dirty="0" smtClean="0">
                <a:latin typeface="Times New Roman" pitchFamily="18" charset="0"/>
                <a:ea typeface="Calibri" pitchFamily="34" charset="0"/>
                <a:cs typeface="Times New Roman" pitchFamily="18" charset="0"/>
              </a:rPr>
              <a:t>)</a:t>
            </a:r>
            <a:r>
              <a:rPr lang="en-US" sz="2000" b="1" dirty="0" smtClean="0">
                <a:latin typeface="Times New Roman" pitchFamily="18" charset="0"/>
                <a:ea typeface="Calibri" pitchFamily="34" charset="0"/>
                <a:cs typeface="Times New Roman" pitchFamily="18" charset="0"/>
              </a:rPr>
              <a:t> of</a:t>
            </a:r>
            <a:r>
              <a:rPr lang="ru-RU" sz="2000" b="1" dirty="0" smtClean="0">
                <a:latin typeface="Times New Roman" pitchFamily="18" charset="0"/>
                <a:ea typeface="Calibri" pitchFamily="34" charset="0"/>
                <a:cs typeface="Times New Roman" pitchFamily="18" charset="0"/>
              </a:rPr>
              <a:t> </a:t>
            </a:r>
            <a:endParaRPr lang="ru-RU" sz="2000" b="1" dirty="0">
              <a:latin typeface="Times New Roman" pitchFamily="18" charset="0"/>
              <a:ea typeface="Calibri" pitchFamily="34" charset="0"/>
              <a:cs typeface="Times New Roman" pitchFamily="18" charset="0"/>
            </a:endParaRPr>
          </a:p>
          <a:p>
            <a:pPr indent="450850" algn="ctr"/>
            <a:r>
              <a:rPr lang="ru-RU" sz="2000" b="1" i="1" dirty="0" err="1" smtClean="0">
                <a:latin typeface="Times New Roman" pitchFamily="18" charset="0"/>
                <a:ea typeface="Calibri" pitchFamily="34" charset="0"/>
                <a:cs typeface="Times New Roman" pitchFamily="18" charset="0"/>
              </a:rPr>
              <a:t>Lobaria</a:t>
            </a:r>
            <a:r>
              <a:rPr lang="ru-RU" sz="2000" b="1" i="1" dirty="0" smtClean="0">
                <a:latin typeface="Times New Roman" pitchFamily="18" charset="0"/>
                <a:ea typeface="Calibri" pitchFamily="34" charset="0"/>
                <a:cs typeface="Times New Roman" pitchFamily="18" charset="0"/>
              </a:rPr>
              <a:t> </a:t>
            </a:r>
            <a:r>
              <a:rPr lang="ru-RU" sz="2000" b="1" i="1" dirty="0" err="1" smtClean="0">
                <a:latin typeface="Times New Roman" pitchFamily="18" charset="0"/>
                <a:ea typeface="Calibri" pitchFamily="34" charset="0"/>
                <a:cs typeface="Times New Roman" pitchFamily="18" charset="0"/>
              </a:rPr>
              <a:t>pulmonaria</a:t>
            </a:r>
            <a:r>
              <a:rPr lang="en-US" sz="2000" b="1" i="1" dirty="0" smtClean="0">
                <a:latin typeface="Times New Roman" pitchFamily="18" charset="0"/>
                <a:ea typeface="Calibri" pitchFamily="34" charset="0"/>
                <a:cs typeface="Times New Roman" pitchFamily="18" charset="0"/>
              </a:rPr>
              <a:t>  </a:t>
            </a:r>
            <a:r>
              <a:rPr lang="en-US" sz="2000" b="1" dirty="0" smtClean="0">
                <a:latin typeface="Times New Roman" pitchFamily="18" charset="0"/>
                <a:ea typeface="Calibri" pitchFamily="34" charset="0"/>
                <a:cs typeface="Times New Roman" pitchFamily="18" charset="0"/>
              </a:rPr>
              <a:t>thalli in its habitat </a:t>
            </a:r>
            <a:r>
              <a:rPr lang="ru-RU" sz="2000" b="1" dirty="0" smtClean="0">
                <a:latin typeface="Times New Roman" pitchFamily="18" charset="0"/>
                <a:ea typeface="Calibri" pitchFamily="34" charset="0"/>
                <a:cs typeface="Times New Roman" pitchFamily="18" charset="0"/>
              </a:rPr>
              <a:t>(</a:t>
            </a:r>
            <a:r>
              <a:rPr lang="en-US" sz="2000" b="1" dirty="0" smtClean="0">
                <a:latin typeface="Times New Roman" pitchFamily="18" charset="0"/>
                <a:ea typeface="Calibri" pitchFamily="34" charset="0"/>
                <a:cs typeface="Times New Roman" pitchFamily="18" charset="0"/>
              </a:rPr>
              <a:t>June</a:t>
            </a:r>
            <a:r>
              <a:rPr lang="ru-RU" sz="2000" b="1" dirty="0" smtClean="0">
                <a:latin typeface="Times New Roman" pitchFamily="18" charset="0"/>
                <a:ea typeface="Calibri" pitchFamily="34" charset="0"/>
                <a:cs typeface="Times New Roman" pitchFamily="18" charset="0"/>
              </a:rPr>
              <a:t>)</a:t>
            </a:r>
            <a:endParaRPr lang="en-US" sz="2000" b="1" dirty="0">
              <a:latin typeface="Times New Roman" pitchFamily="18" charset="0"/>
              <a:ea typeface="Calibri" pitchFamily="34" charset="0"/>
              <a:cs typeface="Times New Roman" pitchFamily="18" charset="0"/>
            </a:endParaRPr>
          </a:p>
          <a:p>
            <a:pPr indent="450850" algn="ctr"/>
            <a:r>
              <a:rPr lang="ru-RU" b="1" i="1" dirty="0">
                <a:latin typeface="Times New Roman" pitchFamily="18" charset="0"/>
                <a:ea typeface="Calibri" pitchFamily="34" charset="0"/>
                <a:cs typeface="Times New Roman" pitchFamily="18" charset="0"/>
              </a:rPr>
              <a:t>1</a:t>
            </a:r>
            <a:r>
              <a:rPr lang="ru-RU" b="1" dirty="0">
                <a:latin typeface="Times New Roman" pitchFamily="18" charset="0"/>
                <a:ea typeface="Calibri" pitchFamily="34" charset="0"/>
                <a:cs typeface="Times New Roman" pitchFamily="18" charset="0"/>
              </a:rPr>
              <a:t> – </a:t>
            </a:r>
            <a:r>
              <a:rPr lang="en-US" b="1" dirty="0" smtClean="0">
                <a:latin typeface="Times New Roman" pitchFamily="18" charset="0"/>
                <a:ea typeface="Calibri" pitchFamily="34" charset="0"/>
                <a:cs typeface="Times New Roman" pitchFamily="18" charset="0"/>
              </a:rPr>
              <a:t>Net-uptake </a:t>
            </a:r>
            <a:r>
              <a:rPr lang="ru-RU" b="1" dirty="0" smtClean="0">
                <a:latin typeface="Times New Roman" pitchFamily="18" charset="0"/>
                <a:ea typeface="Calibri" pitchFamily="34" charset="0"/>
                <a:cs typeface="Times New Roman" pitchFamily="18" charset="0"/>
              </a:rPr>
              <a:t>СО</a:t>
            </a:r>
            <a:r>
              <a:rPr lang="ru-RU" b="1" baseline="-30000" dirty="0" smtClean="0">
                <a:latin typeface="Times New Roman" pitchFamily="18" charset="0"/>
                <a:ea typeface="Calibri" pitchFamily="34" charset="0"/>
                <a:cs typeface="Times New Roman" pitchFamily="18" charset="0"/>
              </a:rPr>
              <a:t>2</a:t>
            </a:r>
            <a:r>
              <a:rPr lang="ru-RU" b="1" dirty="0" smtClean="0">
                <a:latin typeface="Times New Roman" pitchFamily="18" charset="0"/>
                <a:ea typeface="Calibri" pitchFamily="34" charset="0"/>
                <a:cs typeface="Times New Roman" pitchFamily="18" charset="0"/>
              </a:rPr>
              <a:t>, </a:t>
            </a:r>
            <a:r>
              <a:rPr lang="en-US" b="1" dirty="0" smtClean="0">
                <a:latin typeface="Times New Roman" pitchFamily="18" charset="0"/>
                <a:ea typeface="Calibri" pitchFamily="34" charset="0"/>
                <a:cs typeface="Times New Roman" pitchFamily="18" charset="0"/>
              </a:rPr>
              <a:t> </a:t>
            </a:r>
            <a:r>
              <a:rPr lang="ru-RU" b="1" i="1" dirty="0" smtClean="0">
                <a:latin typeface="Times New Roman" pitchFamily="18" charset="0"/>
                <a:ea typeface="Calibri" pitchFamily="34" charset="0"/>
                <a:cs typeface="Times New Roman" pitchFamily="18" charset="0"/>
              </a:rPr>
              <a:t>2</a:t>
            </a:r>
            <a:r>
              <a:rPr lang="ru-RU" b="1" dirty="0" smtClean="0">
                <a:latin typeface="Times New Roman" pitchFamily="18" charset="0"/>
                <a:ea typeface="Calibri" pitchFamily="34" charset="0"/>
                <a:cs typeface="Times New Roman" pitchFamily="18" charset="0"/>
              </a:rPr>
              <a:t> </a:t>
            </a:r>
            <a:r>
              <a:rPr lang="ru-RU" b="1" dirty="0">
                <a:latin typeface="Times New Roman" pitchFamily="18" charset="0"/>
                <a:ea typeface="Calibri" pitchFamily="34" charset="0"/>
                <a:cs typeface="Times New Roman" pitchFamily="18" charset="0"/>
              </a:rPr>
              <a:t>– </a:t>
            </a:r>
            <a:r>
              <a:rPr lang="en-US" b="1" dirty="0" smtClean="0">
                <a:latin typeface="Times New Roman" pitchFamily="18" charset="0"/>
                <a:ea typeface="Calibri" pitchFamily="34" charset="0"/>
                <a:cs typeface="Times New Roman" pitchFamily="18" charset="0"/>
              </a:rPr>
              <a:t>Dark respiration</a:t>
            </a:r>
            <a:r>
              <a:rPr lang="ru-RU" b="1" dirty="0" smtClean="0">
                <a:latin typeface="Times New Roman" pitchFamily="18" charset="0"/>
                <a:ea typeface="Calibri" pitchFamily="34" charset="0"/>
                <a:cs typeface="Times New Roman" pitchFamily="18" charset="0"/>
              </a:rPr>
              <a:t>  </a:t>
            </a:r>
            <a:endParaRPr lang="ru-RU" sz="2800" b="1" dirty="0">
              <a:ea typeface="Calibri" pitchFamily="34" charset="0"/>
              <a:cs typeface="Arial" charset="0"/>
            </a:endParaRPr>
          </a:p>
        </p:txBody>
      </p:sp>
      <p:grpSp>
        <p:nvGrpSpPr>
          <p:cNvPr id="2" name="Группа 4"/>
          <p:cNvGrpSpPr/>
          <p:nvPr/>
        </p:nvGrpSpPr>
        <p:grpSpPr>
          <a:xfrm>
            <a:off x="179512" y="1556792"/>
            <a:ext cx="8784976" cy="4968552"/>
            <a:chOff x="0" y="0"/>
            <a:chExt cx="7233107" cy="3600000"/>
          </a:xfrm>
        </p:grpSpPr>
        <p:grpSp>
          <p:nvGrpSpPr>
            <p:cNvPr id="3" name="Группа 5"/>
            <p:cNvGrpSpPr/>
            <p:nvPr/>
          </p:nvGrpSpPr>
          <p:grpSpPr>
            <a:xfrm>
              <a:off x="0" y="0"/>
              <a:ext cx="7233107" cy="3600000"/>
              <a:chOff x="0" y="0"/>
              <a:chExt cx="7233107" cy="3600000"/>
            </a:xfrm>
          </p:grpSpPr>
          <p:graphicFrame>
            <p:nvGraphicFramePr>
              <p:cNvPr id="9" name="Диаграмма 8"/>
              <p:cNvGraphicFramePr/>
              <p:nvPr/>
            </p:nvGraphicFramePr>
            <p:xfrm>
              <a:off x="0" y="0"/>
              <a:ext cx="3600000" cy="36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Диаграмма 9"/>
              <p:cNvGraphicFramePr/>
              <p:nvPr/>
            </p:nvGraphicFramePr>
            <p:xfrm>
              <a:off x="3633107" y="0"/>
              <a:ext cx="3600000" cy="3600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7" name="TextBox 38"/>
            <p:cNvSpPr txBox="1"/>
            <p:nvPr/>
          </p:nvSpPr>
          <p:spPr>
            <a:xfrm>
              <a:off x="884465" y="870859"/>
              <a:ext cx="247072" cy="26760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ru-RU" sz="1800" b="1" i="1">
                  <a:latin typeface="Times New Roman" pitchFamily="18" charset="0"/>
                  <a:cs typeface="Times New Roman" pitchFamily="18" charset="0"/>
                </a:rPr>
                <a:t>1</a:t>
              </a:r>
            </a:p>
          </p:txBody>
        </p:sp>
        <p:sp>
          <p:nvSpPr>
            <p:cNvPr id="8" name="TextBox 39"/>
            <p:cNvSpPr txBox="1"/>
            <p:nvPr/>
          </p:nvSpPr>
          <p:spPr>
            <a:xfrm>
              <a:off x="857251" y="2190751"/>
              <a:ext cx="247072" cy="26760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ru-RU" sz="1800" b="1" i="1">
                  <a:latin typeface="Times New Roman" pitchFamily="18" charset="0"/>
                  <a:cs typeface="Times New Roman" pitchFamily="18" charset="0"/>
                </a:rPr>
                <a:t>2</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Содержимое 2"/>
          <p:cNvSpPr>
            <a:spLocks noGrp="1"/>
          </p:cNvSpPr>
          <p:nvPr>
            <p:ph idx="1"/>
          </p:nvPr>
        </p:nvSpPr>
        <p:spPr>
          <a:xfrm>
            <a:off x="467544" y="260648"/>
            <a:ext cx="8352928" cy="500062"/>
          </a:xfrm>
        </p:spPr>
        <p:txBody>
          <a:bodyPr/>
          <a:lstStyle/>
          <a:p>
            <a:pPr algn="ctr">
              <a:buNone/>
            </a:pPr>
            <a:r>
              <a:rPr lang="en-US" sz="2800" b="1" i="1" dirty="0" err="1" smtClean="0">
                <a:latin typeface="Times New Roman" pitchFamily="18" charset="0"/>
                <a:cs typeface="Times New Roman" pitchFamily="18" charset="0"/>
              </a:rPr>
              <a:t>Lobaria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pulmonaria</a:t>
            </a:r>
            <a:r>
              <a:rPr lang="en-US" sz="2800" b="1" i="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thalli</a:t>
            </a:r>
            <a:r>
              <a:rPr lang="en-US" sz="2800" b="1" dirty="0" smtClean="0">
                <a:latin typeface="Times New Roman" pitchFamily="18" charset="0"/>
                <a:cs typeface="Times New Roman" pitchFamily="18" charset="0"/>
              </a:rPr>
              <a:t> in the state of desiccation and hydration</a:t>
            </a:r>
            <a:endParaRPr lang="ru-RU" sz="2800" b="1" dirty="0" smtClean="0">
              <a:latin typeface="Times New Roman" pitchFamily="18" charset="0"/>
              <a:cs typeface="Times New Roman" pitchFamily="18" charset="0"/>
            </a:endParaRPr>
          </a:p>
        </p:txBody>
      </p:sp>
      <p:sp>
        <p:nvSpPr>
          <p:cNvPr id="24579" name="Содержимое 2"/>
          <p:cNvSpPr txBox="1">
            <a:spLocks/>
          </p:cNvSpPr>
          <p:nvPr/>
        </p:nvSpPr>
        <p:spPr bwMode="auto">
          <a:xfrm>
            <a:off x="-28575" y="4486275"/>
            <a:ext cx="5143500" cy="2286000"/>
          </a:xfrm>
          <a:prstGeom prst="rect">
            <a:avLst/>
          </a:prstGeom>
          <a:noFill/>
          <a:ln w="9525">
            <a:noFill/>
            <a:miter lim="800000"/>
            <a:headEnd/>
            <a:tailEnd/>
          </a:ln>
        </p:spPr>
        <p:txBody>
          <a:bodyPr/>
          <a:lstStyle/>
          <a:p>
            <a:pPr indent="3175" eaLnBrk="0" hangingPunct="0">
              <a:spcBef>
                <a:spcPct val="20000"/>
              </a:spcBef>
              <a:buClr>
                <a:srgbClr val="0BD0D9"/>
              </a:buClr>
              <a:buSzPct val="95000"/>
              <a:buFont typeface="Wingdings 2" pitchFamily="18" charset="2"/>
              <a:buNone/>
            </a:pPr>
            <a:r>
              <a:rPr lang="ru-RU" sz="1900" b="1" dirty="0" smtClean="0">
                <a:latin typeface="Times New Roman" pitchFamily="18" charset="0"/>
                <a:cs typeface="Times New Roman" pitchFamily="18" charset="0"/>
              </a:rPr>
              <a:t>  </a:t>
            </a:r>
            <a:r>
              <a:rPr lang="en-US" sz="1900" b="1" dirty="0" smtClean="0">
                <a:latin typeface="Times New Roman" pitchFamily="18" charset="0"/>
                <a:cs typeface="Times New Roman" pitchFamily="18" charset="0"/>
              </a:rPr>
              <a:t>In hydrated thalli upper </a:t>
            </a:r>
            <a:r>
              <a:rPr lang="en-US" sz="1900" b="1" dirty="0" smtClean="0">
                <a:latin typeface="Times New Roman" pitchFamily="18" charset="0"/>
                <a:cs typeface="Times New Roman" pitchFamily="18" charset="0"/>
              </a:rPr>
              <a:t>cortex </a:t>
            </a:r>
            <a:r>
              <a:rPr lang="en-US" sz="1900" b="1" dirty="0" smtClean="0">
                <a:latin typeface="Times New Roman" pitchFamily="18" charset="0"/>
                <a:cs typeface="Times New Roman" pitchFamily="18" charset="0"/>
              </a:rPr>
              <a:t>layer is elastic and provides good light transmission to the algal layer, which gives the thallus a green color.</a:t>
            </a:r>
          </a:p>
          <a:p>
            <a:pPr indent="3175" eaLnBrk="0" hangingPunct="0">
              <a:spcBef>
                <a:spcPct val="20000"/>
              </a:spcBef>
              <a:buClr>
                <a:srgbClr val="0BD0D9"/>
              </a:buClr>
              <a:buSzPct val="95000"/>
              <a:buFont typeface="Wingdings 2" pitchFamily="18" charset="2"/>
              <a:buNone/>
            </a:pPr>
            <a:r>
              <a:rPr lang="en-US" sz="1900" b="1" dirty="0" smtClean="0">
                <a:latin typeface="Times New Roman" pitchFamily="18" charset="0"/>
                <a:cs typeface="Times New Roman" pitchFamily="18" charset="0"/>
              </a:rPr>
              <a:t>Desiccation makes the thallus grey in color. </a:t>
            </a:r>
            <a:endParaRPr lang="ru-RU" sz="1900" b="1" dirty="0">
              <a:latin typeface="Times New Roman" pitchFamily="18" charset="0"/>
              <a:cs typeface="Times New Roman" pitchFamily="18" charset="0"/>
            </a:endParaRPr>
          </a:p>
        </p:txBody>
      </p:sp>
      <p:grpSp>
        <p:nvGrpSpPr>
          <p:cNvPr id="2" name="Группа 12"/>
          <p:cNvGrpSpPr>
            <a:grpSpLocks/>
          </p:cNvGrpSpPr>
          <p:nvPr/>
        </p:nvGrpSpPr>
        <p:grpSpPr bwMode="auto">
          <a:xfrm>
            <a:off x="85725" y="1428750"/>
            <a:ext cx="4843463" cy="2865438"/>
            <a:chOff x="168562" y="928670"/>
            <a:chExt cx="6622243" cy="4249337"/>
          </a:xfrm>
        </p:grpSpPr>
        <p:pic>
          <p:nvPicPr>
            <p:cNvPr id="24582" name="Picture 4"/>
            <p:cNvPicPr>
              <a:picLocks noChangeAspect="1" noChangeArrowheads="1"/>
            </p:cNvPicPr>
            <p:nvPr/>
          </p:nvPicPr>
          <p:blipFill>
            <a:blip r:embed="rId3" cstate="print">
              <a:lum contrast="40000"/>
            </a:blip>
            <a:srcRect l="21512"/>
            <a:stretch>
              <a:fillRect/>
            </a:stretch>
          </p:blipFill>
          <p:spPr bwMode="auto">
            <a:xfrm>
              <a:off x="861473" y="928670"/>
              <a:ext cx="3429001" cy="3600450"/>
            </a:xfrm>
            <a:prstGeom prst="rect">
              <a:avLst/>
            </a:prstGeom>
            <a:noFill/>
            <a:ln w="9525">
              <a:noFill/>
              <a:miter lim="800000"/>
              <a:headEnd/>
              <a:tailEnd/>
            </a:ln>
          </p:spPr>
        </p:pic>
        <p:pic>
          <p:nvPicPr>
            <p:cNvPr id="24583" name="Picture 5"/>
            <p:cNvPicPr>
              <a:picLocks noChangeAspect="1" noChangeArrowheads="1"/>
            </p:cNvPicPr>
            <p:nvPr/>
          </p:nvPicPr>
          <p:blipFill>
            <a:blip r:embed="rId4" cstate="print">
              <a:lum contrast="40000"/>
            </a:blip>
            <a:srcRect l="19501"/>
            <a:stretch>
              <a:fillRect/>
            </a:stretch>
          </p:blipFill>
          <p:spPr bwMode="auto">
            <a:xfrm>
              <a:off x="3433243" y="1185845"/>
              <a:ext cx="3357562" cy="3600450"/>
            </a:xfrm>
            <a:prstGeom prst="rect">
              <a:avLst/>
            </a:prstGeom>
            <a:noFill/>
            <a:ln w="9525">
              <a:noFill/>
              <a:miter lim="800000"/>
              <a:headEnd/>
              <a:tailEnd/>
            </a:ln>
          </p:spPr>
        </p:pic>
        <p:pic>
          <p:nvPicPr>
            <p:cNvPr id="24584" name="Picture 6"/>
            <p:cNvPicPr>
              <a:picLocks noChangeAspect="1" noChangeArrowheads="1"/>
            </p:cNvPicPr>
            <p:nvPr/>
          </p:nvPicPr>
          <p:blipFill>
            <a:blip r:embed="rId5" cstate="print"/>
            <a:srcRect l="14246"/>
            <a:stretch>
              <a:fillRect/>
            </a:stretch>
          </p:blipFill>
          <p:spPr bwMode="auto">
            <a:xfrm>
              <a:off x="168562" y="928670"/>
              <a:ext cx="860425" cy="3600450"/>
            </a:xfrm>
            <a:prstGeom prst="rect">
              <a:avLst/>
            </a:prstGeom>
            <a:noFill/>
            <a:ln w="9525">
              <a:noFill/>
              <a:miter lim="800000"/>
              <a:headEnd/>
              <a:tailEnd/>
            </a:ln>
          </p:spPr>
        </p:pic>
        <p:cxnSp>
          <p:nvCxnSpPr>
            <p:cNvPr id="9" name="Прямая соединительная линия 8"/>
            <p:cNvCxnSpPr/>
            <p:nvPr/>
          </p:nvCxnSpPr>
          <p:spPr>
            <a:xfrm>
              <a:off x="999870" y="1486617"/>
              <a:ext cx="540024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999870" y="4142158"/>
              <a:ext cx="5400242" cy="235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a:off x="1774743" y="4492933"/>
              <a:ext cx="1304480" cy="685074"/>
            </a:xfrm>
            <a:prstGeom prst="rect">
              <a:avLst/>
            </a:prstGeom>
            <a:solidFill>
              <a:schemeClr val="bg1">
                <a:lumMod val="85000"/>
              </a:schemeClr>
            </a:solidFill>
          </p:spPr>
          <p:txBody>
            <a:bodyPr>
              <a:spAutoFit/>
            </a:bodyPr>
            <a:lstStyle/>
            <a:p>
              <a:pPr>
                <a:defRPr/>
              </a:pPr>
              <a:r>
                <a:rPr lang="ru-RU" sz="2400" b="1" dirty="0">
                  <a:solidFill>
                    <a:prstClr val="black"/>
                  </a:solidFill>
                  <a:latin typeface="Times New Roman" pitchFamily="18" charset="0"/>
                  <a:cs typeface="Times New Roman" pitchFamily="18" charset="0"/>
                </a:rPr>
                <a:t>- Н</a:t>
              </a:r>
              <a:r>
                <a:rPr lang="ru-RU" sz="2400" b="1" baseline="-25000" dirty="0">
                  <a:solidFill>
                    <a:prstClr val="black"/>
                  </a:solidFill>
                  <a:latin typeface="Times New Roman" pitchFamily="18" charset="0"/>
                  <a:cs typeface="Times New Roman" pitchFamily="18" charset="0"/>
                </a:rPr>
                <a:t>2</a:t>
              </a:r>
              <a:r>
                <a:rPr lang="ru-RU" sz="2400" b="1" dirty="0">
                  <a:solidFill>
                    <a:prstClr val="black"/>
                  </a:solidFill>
                  <a:latin typeface="Times New Roman" pitchFamily="18" charset="0"/>
                  <a:cs typeface="Times New Roman" pitchFamily="18" charset="0"/>
                </a:rPr>
                <a:t>О</a:t>
              </a:r>
              <a:endParaRPr lang="ru-RU" sz="1600" dirty="0"/>
            </a:p>
          </p:txBody>
        </p:sp>
        <p:sp>
          <p:nvSpPr>
            <p:cNvPr id="12" name="Прямоугольник 11"/>
            <p:cNvSpPr/>
            <p:nvPr/>
          </p:nvSpPr>
          <p:spPr>
            <a:xfrm>
              <a:off x="4461841" y="4492933"/>
              <a:ext cx="1449904" cy="685074"/>
            </a:xfrm>
            <a:prstGeom prst="rect">
              <a:avLst/>
            </a:prstGeom>
            <a:solidFill>
              <a:schemeClr val="tx2">
                <a:lumMod val="40000"/>
                <a:lumOff val="60000"/>
              </a:schemeClr>
            </a:solidFill>
          </p:spPr>
          <p:txBody>
            <a:bodyPr>
              <a:spAutoFit/>
            </a:bodyPr>
            <a:lstStyle/>
            <a:p>
              <a:pPr>
                <a:defRPr/>
              </a:pPr>
              <a:r>
                <a:rPr lang="ru-RU" sz="2400" b="1" dirty="0">
                  <a:solidFill>
                    <a:prstClr val="black"/>
                  </a:solidFill>
                  <a:latin typeface="Times New Roman" pitchFamily="18" charset="0"/>
                  <a:cs typeface="Times New Roman" pitchFamily="18" charset="0"/>
                </a:rPr>
                <a:t>+ Н</a:t>
              </a:r>
              <a:r>
                <a:rPr lang="ru-RU" sz="2400" b="1" baseline="-25000" dirty="0">
                  <a:solidFill>
                    <a:prstClr val="black"/>
                  </a:solidFill>
                  <a:latin typeface="Times New Roman" pitchFamily="18" charset="0"/>
                  <a:cs typeface="Times New Roman" pitchFamily="18" charset="0"/>
                </a:rPr>
                <a:t>2</a:t>
              </a:r>
              <a:r>
                <a:rPr lang="ru-RU" sz="2400" b="1" dirty="0">
                  <a:solidFill>
                    <a:prstClr val="black"/>
                  </a:solidFill>
                  <a:latin typeface="Times New Roman" pitchFamily="18" charset="0"/>
                  <a:cs typeface="Times New Roman" pitchFamily="18" charset="0"/>
                </a:rPr>
                <a:t>О</a:t>
              </a:r>
              <a:endParaRPr lang="ru-RU" sz="1600" dirty="0"/>
            </a:p>
          </p:txBody>
        </p:sp>
      </p:grpSp>
      <p:pic>
        <p:nvPicPr>
          <p:cNvPr id="24581" name="Picture 1" descr="C:\Documents and Settings\Dalke\Рабочий стол\доклады ТК ОФР 2013\P1070851.JPG"/>
          <p:cNvPicPr>
            <a:picLocks noChangeAspect="1" noChangeArrowheads="1"/>
          </p:cNvPicPr>
          <p:nvPr/>
        </p:nvPicPr>
        <p:blipFill>
          <a:blip r:embed="rId6" cstate="print"/>
          <a:srcRect t="3947" r="5263"/>
          <a:stretch>
            <a:fillRect/>
          </a:stretch>
        </p:blipFill>
        <p:spPr bwMode="auto">
          <a:xfrm>
            <a:off x="5041900" y="1258888"/>
            <a:ext cx="4016375"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57166"/>
            <a:ext cx="8305800" cy="857256"/>
          </a:xfrm>
        </p:spPr>
        <p:txBody>
          <a:bodyPr/>
          <a:lstStyle/>
          <a:p>
            <a:pPr algn="ctr">
              <a:defRPr/>
            </a:pPr>
            <a:r>
              <a:rPr lang="en-US" sz="2400" b="1" dirty="0" smtClean="0">
                <a:solidFill>
                  <a:schemeClr val="tx1"/>
                </a:solidFill>
                <a:latin typeface="Times New Roman" pitchFamily="18" charset="0"/>
                <a:cs typeface="Times New Roman" pitchFamily="18" charset="0"/>
              </a:rPr>
              <a:t>Daily changes of </a:t>
            </a:r>
            <a:r>
              <a:rPr lang="ru-RU" sz="2400" b="1" dirty="0" smtClean="0">
                <a:solidFill>
                  <a:schemeClr val="tx1"/>
                </a:solidFill>
                <a:latin typeface="Times New Roman" pitchFamily="18" charset="0"/>
                <a:cs typeface="Times New Roman" pitchFamily="18" charset="0"/>
              </a:rPr>
              <a:t> 43 и 40 </a:t>
            </a:r>
            <a:r>
              <a:rPr lang="en-US" sz="2400" b="1" dirty="0" err="1" smtClean="0">
                <a:solidFill>
                  <a:schemeClr val="tx1"/>
                </a:solidFill>
                <a:latin typeface="Times New Roman" pitchFamily="18" charset="0"/>
                <a:cs typeface="Times New Roman" pitchFamily="18" charset="0"/>
              </a:rPr>
              <a:t>kDa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dehydrines</a:t>
            </a:r>
            <a:r>
              <a:rPr lang="en-US" sz="2400" b="1" dirty="0" smtClean="0">
                <a:solidFill>
                  <a:schemeClr val="tx1"/>
                </a:solidFill>
                <a:latin typeface="Times New Roman" pitchFamily="18" charset="0"/>
                <a:cs typeface="Times New Roman" pitchFamily="18" charset="0"/>
              </a:rPr>
              <a:t>  </a:t>
            </a:r>
            <a:r>
              <a:rPr lang="ru-RU" sz="2400" b="1" dirty="0" smtClean="0">
                <a:solidFill>
                  <a:schemeClr val="tx1"/>
                </a:solidFill>
                <a:latin typeface="Times New Roman" pitchFamily="18" charset="0"/>
                <a:cs typeface="Times New Roman" pitchFamily="18" charset="0"/>
              </a:rPr>
              <a:t> </a:t>
            </a:r>
            <a:br>
              <a:rPr lang="ru-RU" sz="2400" b="1" dirty="0" smtClean="0">
                <a:solidFill>
                  <a:schemeClr val="tx1"/>
                </a:solidFill>
                <a:latin typeface="Times New Roman" pitchFamily="18" charset="0"/>
                <a:cs typeface="Times New Roman" pitchFamily="18" charset="0"/>
              </a:rPr>
            </a:br>
            <a:r>
              <a:rPr lang="en-US" sz="2400" b="1" dirty="0" smtClean="0">
                <a:solidFill>
                  <a:schemeClr val="tx1"/>
                </a:solidFill>
                <a:latin typeface="Times New Roman" pitchFamily="18" charset="0"/>
                <a:cs typeface="Times New Roman" pitchFamily="18" charset="0"/>
              </a:rPr>
              <a:t>in  </a:t>
            </a:r>
            <a:r>
              <a:rPr lang="en-US" sz="2400" b="1" i="1" dirty="0" err="1" smtClean="0">
                <a:solidFill>
                  <a:schemeClr val="tx1"/>
                </a:solidFill>
                <a:latin typeface="Times New Roman" pitchFamily="18" charset="0"/>
                <a:cs typeface="Times New Roman" pitchFamily="18" charset="0"/>
              </a:rPr>
              <a:t>Lobaria</a:t>
            </a:r>
            <a:r>
              <a:rPr lang="en-US" sz="2400" b="1" i="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thalli</a:t>
            </a:r>
            <a:r>
              <a:rPr lang="ru-RU" sz="2400" b="1" dirty="0" smtClean="0">
                <a:solidFill>
                  <a:schemeClr val="tx1"/>
                </a:solidFill>
                <a:latin typeface="Times New Roman" pitchFamily="18" charset="0"/>
                <a:cs typeface="Times New Roman" pitchFamily="18" charset="0"/>
              </a:rPr>
              <a:t> (</a:t>
            </a:r>
            <a:r>
              <a:rPr lang="en-US" sz="2400" b="1" dirty="0" smtClean="0">
                <a:solidFill>
                  <a:schemeClr val="tx1"/>
                </a:solidFill>
                <a:latin typeface="Times New Roman" pitchFamily="18" charset="0"/>
                <a:cs typeface="Times New Roman" pitchFamily="18" charset="0"/>
              </a:rPr>
              <a:t>June</a:t>
            </a:r>
            <a:r>
              <a:rPr lang="ru-RU" sz="2400" b="1" dirty="0" smtClean="0">
                <a:solidFill>
                  <a:schemeClr val="tx1"/>
                </a:solidFill>
                <a:latin typeface="Times New Roman" pitchFamily="18" charset="0"/>
                <a:cs typeface="Times New Roman" pitchFamily="18" charset="0"/>
              </a:rPr>
              <a:t>)</a:t>
            </a:r>
            <a:endParaRPr lang="ru-RU" sz="2400" dirty="0">
              <a:solidFill>
                <a:schemeClr val="tx1"/>
              </a:solidFill>
              <a:latin typeface="Times New Roman" pitchFamily="18" charset="0"/>
              <a:cs typeface="Times New Roman" pitchFamily="18" charset="0"/>
            </a:endParaRPr>
          </a:p>
        </p:txBody>
      </p:sp>
      <p:graphicFrame>
        <p:nvGraphicFramePr>
          <p:cNvPr id="3" name="Диаграмма 2"/>
          <p:cNvGraphicFramePr/>
          <p:nvPr>
            <p:extLst>
              <p:ext uri="{D42A27DB-BD31-4B8C-83A1-F6EECF244321}">
                <p14:modId xmlns:p14="http://schemas.microsoft.com/office/powerpoint/2010/main" xmlns="" val="691427945"/>
              </p:ext>
            </p:extLst>
          </p:nvPr>
        </p:nvGraphicFramePr>
        <p:xfrm>
          <a:off x="642910" y="1714488"/>
          <a:ext cx="4572000" cy="3429024"/>
        </p:xfrm>
        <a:graphic>
          <a:graphicData uri="http://schemas.openxmlformats.org/drawingml/2006/chart">
            <c:chart xmlns:c="http://schemas.openxmlformats.org/drawingml/2006/chart" xmlns:r="http://schemas.openxmlformats.org/officeDocument/2006/relationships" r:id="rId2"/>
          </a:graphicData>
        </a:graphic>
      </p:graphicFrame>
      <p:sp>
        <p:nvSpPr>
          <p:cNvPr id="38916" name="Прямоугольник 3"/>
          <p:cNvSpPr>
            <a:spLocks noChangeArrowheads="1"/>
          </p:cNvSpPr>
          <p:nvPr/>
        </p:nvSpPr>
        <p:spPr bwMode="auto">
          <a:xfrm>
            <a:off x="642938" y="5143512"/>
            <a:ext cx="4572004" cy="1415772"/>
          </a:xfrm>
          <a:prstGeom prst="rect">
            <a:avLst/>
          </a:prstGeom>
          <a:noFill/>
          <a:ln w="9525">
            <a:noFill/>
            <a:miter lim="800000"/>
            <a:headEnd/>
            <a:tailEnd/>
          </a:ln>
        </p:spPr>
        <p:txBody>
          <a:bodyPr wrap="square">
            <a:spAutoFit/>
          </a:bodyPr>
          <a:lstStyle/>
          <a:p>
            <a:r>
              <a:rPr lang="ru-RU" sz="1400" b="1" dirty="0" smtClean="0"/>
              <a:t>                    </a:t>
            </a:r>
            <a:endParaRPr lang="en-US" sz="1400" b="1" dirty="0" smtClean="0"/>
          </a:p>
          <a:p>
            <a:pPr algn="ctr"/>
            <a:r>
              <a:rPr lang="en-US" sz="1400" b="1" dirty="0" smtClean="0">
                <a:latin typeface="Times New Roman" pitchFamily="18" charset="0"/>
                <a:cs typeface="Times New Roman" pitchFamily="18" charset="0"/>
              </a:rPr>
              <a:t>Day time</a:t>
            </a:r>
            <a:r>
              <a:rPr lang="ru-RU" sz="1400" b="1" dirty="0" smtClean="0">
                <a:latin typeface="Times New Roman" pitchFamily="18" charset="0"/>
                <a:cs typeface="Times New Roman" pitchFamily="18" charset="0"/>
              </a:rPr>
              <a:t>, </a:t>
            </a:r>
            <a:r>
              <a:rPr lang="en-US" sz="1400" b="1" dirty="0" smtClean="0">
                <a:latin typeface="Times New Roman" pitchFamily="18" charset="0"/>
                <a:cs typeface="Times New Roman" pitchFamily="18" charset="0"/>
              </a:rPr>
              <a:t>h</a:t>
            </a:r>
            <a:r>
              <a:rPr lang="ru-RU" sz="1400" b="1" dirty="0" smtClean="0">
                <a:latin typeface="Times New Roman" pitchFamily="18" charset="0"/>
                <a:cs typeface="Times New Roman" pitchFamily="18" charset="0"/>
              </a:rPr>
              <a:t> :  7, 12 , 22</a:t>
            </a:r>
          </a:p>
          <a:p>
            <a:endParaRPr lang="ru-RU" sz="1400" b="1" dirty="0" smtClean="0">
              <a:latin typeface="Times New Roman" pitchFamily="18" charset="0"/>
              <a:cs typeface="Times New Roman" pitchFamily="18" charset="0"/>
            </a:endParaRPr>
          </a:p>
          <a:p>
            <a:pPr algn="ctr"/>
            <a:r>
              <a:rPr lang="ru-RU" sz="1400" b="1" dirty="0" smtClean="0">
                <a:latin typeface="Times New Roman" pitchFamily="18" charset="0"/>
                <a:cs typeface="Times New Roman" pitchFamily="18" charset="0"/>
              </a:rPr>
              <a:t>Совместно с  </a:t>
            </a:r>
            <a:r>
              <a:rPr lang="ru-RU" sz="1200" b="1" dirty="0" smtClean="0">
                <a:latin typeface="Times New Roman" pitchFamily="18" charset="0"/>
                <a:ea typeface="Calibri" pitchFamily="34" charset="0"/>
                <a:cs typeface="Times New Roman" pitchFamily="18" charset="0"/>
              </a:rPr>
              <a:t>Н.Е. </a:t>
            </a:r>
            <a:r>
              <a:rPr lang="ru-RU" sz="1200" b="1" dirty="0" err="1" smtClean="0">
                <a:latin typeface="Times New Roman" pitchFamily="18" charset="0"/>
                <a:ea typeface="Calibri" pitchFamily="34" charset="0"/>
                <a:cs typeface="Times New Roman" pitchFamily="18" charset="0"/>
              </a:rPr>
              <a:t>Коротаевой</a:t>
            </a:r>
            <a:r>
              <a:rPr lang="ru-RU" sz="1200" b="1" dirty="0" smtClean="0">
                <a:latin typeface="Times New Roman" pitchFamily="18" charset="0"/>
                <a:ea typeface="Calibri" pitchFamily="34" charset="0"/>
                <a:cs typeface="Times New Roman" pitchFamily="18" charset="0"/>
              </a:rPr>
              <a:t> и</a:t>
            </a:r>
            <a:endParaRPr lang="en-US" sz="1200" b="1" dirty="0" smtClean="0">
              <a:latin typeface="Times New Roman" pitchFamily="18" charset="0"/>
              <a:ea typeface="Calibri" pitchFamily="34" charset="0"/>
              <a:cs typeface="Times New Roman" pitchFamily="18" charset="0"/>
            </a:endParaRPr>
          </a:p>
          <a:p>
            <a:pPr algn="ctr"/>
            <a:r>
              <a:rPr lang="ru-RU" sz="1200" b="1" dirty="0" smtClean="0">
                <a:latin typeface="Times New Roman" pitchFamily="18" charset="0"/>
                <a:ea typeface="Calibri" pitchFamily="34" charset="0"/>
                <a:cs typeface="Times New Roman" pitchFamily="18" charset="0"/>
              </a:rPr>
              <a:t>Г.Б. Боровским  (СИФИБР)</a:t>
            </a:r>
            <a:endParaRPr lang="ru-RU" sz="1200" dirty="0" smtClean="0">
              <a:latin typeface="Times New Roman" pitchFamily="18" charset="0"/>
              <a:ea typeface="Calibri" pitchFamily="34" charset="0"/>
              <a:cs typeface="Times New Roman" pitchFamily="18" charset="0"/>
            </a:endParaRPr>
          </a:p>
          <a:p>
            <a:endParaRPr lang="ru-RU" dirty="0">
              <a:latin typeface="Times New Roman" pitchFamily="18" charset="0"/>
              <a:cs typeface="Times New Roman" pitchFamily="18" charset="0"/>
            </a:endParaRPr>
          </a:p>
        </p:txBody>
      </p:sp>
      <p:pic>
        <p:nvPicPr>
          <p:cNvPr id="8" name="Рисунок 2" descr="v2b"/>
          <p:cNvPicPr>
            <a:picLocks noChangeAspect="1" noChangeArrowheads="1"/>
          </p:cNvPicPr>
          <p:nvPr/>
        </p:nvPicPr>
        <p:blipFill>
          <a:blip r:embed="rId3" cstate="print"/>
          <a:srcRect/>
          <a:stretch>
            <a:fillRect/>
          </a:stretch>
        </p:blipFill>
        <p:spPr bwMode="auto">
          <a:xfrm>
            <a:off x="5429250" y="1428750"/>
            <a:ext cx="3500438" cy="2928938"/>
          </a:xfrm>
          <a:prstGeom prst="rect">
            <a:avLst/>
          </a:prstGeom>
          <a:noFill/>
          <a:ln w="9525">
            <a:noFill/>
            <a:miter lim="800000"/>
            <a:headEnd/>
            <a:tailEnd/>
          </a:ln>
        </p:spPr>
      </p:pic>
      <p:sp>
        <p:nvSpPr>
          <p:cNvPr id="4" name="TextBox 3"/>
          <p:cNvSpPr txBox="1"/>
          <p:nvPr/>
        </p:nvSpPr>
        <p:spPr>
          <a:xfrm>
            <a:off x="1691680" y="3429000"/>
            <a:ext cx="654918" cy="307777"/>
          </a:xfrm>
          <a:prstGeom prst="rect">
            <a:avLst/>
          </a:prstGeom>
          <a:noFill/>
        </p:spPr>
        <p:txBody>
          <a:bodyPr wrap="square" rtlCol="0">
            <a:spAutoFit/>
          </a:bodyPr>
          <a:lstStyle/>
          <a:p>
            <a:r>
              <a:rPr lang="en-US" sz="1400" b="1" dirty="0" smtClean="0">
                <a:latin typeface="Times New Roman" charset="0"/>
                <a:ea typeface="Times New Roman" charset="0"/>
                <a:cs typeface="Times New Roman" charset="0"/>
              </a:rPr>
              <a:t>7 h</a:t>
            </a:r>
            <a:endParaRPr lang="ru-RU" sz="1400" b="1" dirty="0">
              <a:latin typeface="Times New Roman" charset="0"/>
              <a:ea typeface="Times New Roman" charset="0"/>
              <a:cs typeface="Times New Roman" charset="0"/>
            </a:endParaRPr>
          </a:p>
        </p:txBody>
      </p:sp>
      <p:sp>
        <p:nvSpPr>
          <p:cNvPr id="7" name="TextBox 6"/>
          <p:cNvSpPr txBox="1"/>
          <p:nvPr/>
        </p:nvSpPr>
        <p:spPr>
          <a:xfrm>
            <a:off x="3498491" y="3246331"/>
            <a:ext cx="654918" cy="307777"/>
          </a:xfrm>
          <a:prstGeom prst="rect">
            <a:avLst/>
          </a:prstGeom>
          <a:noFill/>
        </p:spPr>
        <p:txBody>
          <a:bodyPr wrap="square" rtlCol="0">
            <a:spAutoFit/>
          </a:bodyPr>
          <a:lstStyle/>
          <a:p>
            <a:r>
              <a:rPr lang="en-US" sz="1400" b="1" smtClean="0">
                <a:latin typeface="Times New Roman" charset="0"/>
                <a:ea typeface="Times New Roman" charset="0"/>
                <a:cs typeface="Times New Roman" charset="0"/>
              </a:rPr>
              <a:t>7 h</a:t>
            </a:r>
            <a:endParaRPr lang="ru-RU" sz="1400" b="1" dirty="0">
              <a:latin typeface="Times New Roman" charset="0"/>
              <a:ea typeface="Times New Roman" charset="0"/>
              <a:cs typeface="Times New Roman" charset="0"/>
            </a:endParaRPr>
          </a:p>
        </p:txBody>
      </p:sp>
      <p:sp>
        <p:nvSpPr>
          <p:cNvPr id="9" name="TextBox 8"/>
          <p:cNvSpPr txBox="1"/>
          <p:nvPr/>
        </p:nvSpPr>
        <p:spPr>
          <a:xfrm>
            <a:off x="2019139" y="2494609"/>
            <a:ext cx="654918" cy="307777"/>
          </a:xfrm>
          <a:prstGeom prst="rect">
            <a:avLst/>
          </a:prstGeom>
          <a:noFill/>
        </p:spPr>
        <p:txBody>
          <a:bodyPr wrap="square" rtlCol="0">
            <a:spAutoFit/>
          </a:bodyPr>
          <a:lstStyle/>
          <a:p>
            <a:r>
              <a:rPr lang="en-US" sz="1400" b="1" smtClean="0">
                <a:latin typeface="Times New Roman" charset="0"/>
                <a:ea typeface="Times New Roman" charset="0"/>
                <a:cs typeface="Times New Roman" charset="0"/>
              </a:rPr>
              <a:t>12 h</a:t>
            </a:r>
            <a:endParaRPr lang="ru-RU" sz="1400" b="1" dirty="0">
              <a:latin typeface="Times New Roman" charset="0"/>
              <a:ea typeface="Times New Roman" charset="0"/>
              <a:cs typeface="Times New Roman" charset="0"/>
            </a:endParaRPr>
          </a:p>
        </p:txBody>
      </p:sp>
      <p:sp>
        <p:nvSpPr>
          <p:cNvPr id="10" name="TextBox 9"/>
          <p:cNvSpPr txBox="1"/>
          <p:nvPr/>
        </p:nvSpPr>
        <p:spPr>
          <a:xfrm>
            <a:off x="3825950" y="1921880"/>
            <a:ext cx="654918" cy="307777"/>
          </a:xfrm>
          <a:prstGeom prst="rect">
            <a:avLst/>
          </a:prstGeom>
          <a:noFill/>
        </p:spPr>
        <p:txBody>
          <a:bodyPr wrap="square" rtlCol="0">
            <a:spAutoFit/>
          </a:bodyPr>
          <a:lstStyle/>
          <a:p>
            <a:r>
              <a:rPr lang="en-US" sz="1400" b="1" smtClean="0">
                <a:latin typeface="Times New Roman" charset="0"/>
                <a:ea typeface="Times New Roman" charset="0"/>
                <a:cs typeface="Times New Roman" charset="0"/>
              </a:rPr>
              <a:t>12 h</a:t>
            </a:r>
            <a:endParaRPr lang="ru-RU" sz="1400" b="1" dirty="0">
              <a:latin typeface="Times New Roman" charset="0"/>
              <a:ea typeface="Times New Roman" charset="0"/>
              <a:cs typeface="Times New Roman" charset="0"/>
            </a:endParaRPr>
          </a:p>
        </p:txBody>
      </p:sp>
      <p:sp>
        <p:nvSpPr>
          <p:cNvPr id="12" name="TextBox 11"/>
          <p:cNvSpPr txBox="1"/>
          <p:nvPr/>
        </p:nvSpPr>
        <p:spPr>
          <a:xfrm>
            <a:off x="2483768" y="3910076"/>
            <a:ext cx="654918" cy="307777"/>
          </a:xfrm>
          <a:prstGeom prst="rect">
            <a:avLst/>
          </a:prstGeom>
          <a:noFill/>
        </p:spPr>
        <p:txBody>
          <a:bodyPr wrap="square" rtlCol="0">
            <a:spAutoFit/>
          </a:bodyPr>
          <a:lstStyle/>
          <a:p>
            <a:r>
              <a:rPr lang="en-US" sz="1400" b="1">
                <a:latin typeface="Times New Roman" charset="0"/>
                <a:ea typeface="Times New Roman" charset="0"/>
                <a:cs typeface="Times New Roman" charset="0"/>
              </a:rPr>
              <a:t>2</a:t>
            </a:r>
            <a:r>
              <a:rPr lang="en-US" sz="1400" b="1" smtClean="0">
                <a:latin typeface="Times New Roman" charset="0"/>
                <a:ea typeface="Times New Roman" charset="0"/>
                <a:cs typeface="Times New Roman" charset="0"/>
              </a:rPr>
              <a:t>2 h</a:t>
            </a:r>
            <a:endParaRPr lang="ru-RU" sz="1400" b="1" dirty="0">
              <a:latin typeface="Times New Roman" charset="0"/>
              <a:ea typeface="Times New Roman" charset="0"/>
              <a:cs typeface="Times New Roman" charset="0"/>
            </a:endParaRPr>
          </a:p>
        </p:txBody>
      </p:sp>
      <p:sp>
        <p:nvSpPr>
          <p:cNvPr id="13" name="TextBox 12"/>
          <p:cNvSpPr txBox="1"/>
          <p:nvPr/>
        </p:nvSpPr>
        <p:spPr>
          <a:xfrm>
            <a:off x="4324626" y="3735869"/>
            <a:ext cx="654918" cy="307777"/>
          </a:xfrm>
          <a:prstGeom prst="rect">
            <a:avLst/>
          </a:prstGeom>
          <a:noFill/>
        </p:spPr>
        <p:txBody>
          <a:bodyPr wrap="square" rtlCol="0">
            <a:spAutoFit/>
          </a:bodyPr>
          <a:lstStyle/>
          <a:p>
            <a:r>
              <a:rPr lang="en-US" sz="1400" b="1">
                <a:latin typeface="Times New Roman" charset="0"/>
                <a:ea typeface="Times New Roman" charset="0"/>
                <a:cs typeface="Times New Roman" charset="0"/>
              </a:rPr>
              <a:t>2</a:t>
            </a:r>
            <a:r>
              <a:rPr lang="en-US" sz="1400" b="1" smtClean="0">
                <a:latin typeface="Times New Roman" charset="0"/>
                <a:ea typeface="Times New Roman" charset="0"/>
                <a:cs typeface="Times New Roman" charset="0"/>
              </a:rPr>
              <a:t>2 h</a:t>
            </a:r>
            <a:endParaRPr lang="ru-RU" sz="1400" b="1" dirty="0">
              <a:latin typeface="Times New Roman" charset="0"/>
              <a:ea typeface="Times New Roman" charset="0"/>
              <a:cs typeface="Times New Roman"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1296144"/>
          </a:xfrm>
        </p:spPr>
        <p:txBody>
          <a:bodyPr/>
          <a:lstStyle/>
          <a:p>
            <a:pPr algn="ctr"/>
            <a:r>
              <a:rPr lang="en-US" sz="2400" b="1" dirty="0" smtClean="0">
                <a:solidFill>
                  <a:schemeClr val="tx1"/>
                </a:solidFill>
                <a:latin typeface="Times New Roman" pitchFamily="18" charset="0"/>
                <a:cs typeface="Times New Roman" pitchFamily="18" charset="0"/>
              </a:rPr>
              <a:t>Season  changes of </a:t>
            </a:r>
            <a:r>
              <a:rPr lang="ru-RU" sz="2400" b="1" dirty="0" smtClean="0">
                <a:solidFill>
                  <a:schemeClr val="tx1"/>
                </a:solidFill>
                <a:latin typeface="Times New Roman" pitchFamily="18" charset="0"/>
                <a:cs typeface="Times New Roman" pitchFamily="18" charset="0"/>
              </a:rPr>
              <a:t>  43 и 40 </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kDa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dehydrines</a:t>
            </a:r>
            <a:r>
              <a:rPr lang="en-US" sz="2400" b="1" dirty="0" smtClean="0">
                <a:solidFill>
                  <a:schemeClr val="tx1"/>
                </a:solidFill>
                <a:latin typeface="Times New Roman" pitchFamily="18" charset="0"/>
                <a:cs typeface="Times New Roman" pitchFamily="18" charset="0"/>
              </a:rPr>
              <a:t>  </a:t>
            </a:r>
            <a:r>
              <a:rPr lang="ru-RU" sz="2400" b="1" dirty="0" smtClean="0">
                <a:solidFill>
                  <a:schemeClr val="tx1"/>
                </a:solidFill>
                <a:latin typeface="Times New Roman" pitchFamily="18" charset="0"/>
                <a:cs typeface="Times New Roman" pitchFamily="18" charset="0"/>
              </a:rPr>
              <a:t> </a:t>
            </a:r>
            <a:br>
              <a:rPr lang="ru-RU" sz="2400" b="1" dirty="0" smtClean="0">
                <a:solidFill>
                  <a:schemeClr val="tx1"/>
                </a:solidFill>
                <a:latin typeface="Times New Roman" pitchFamily="18" charset="0"/>
                <a:cs typeface="Times New Roman" pitchFamily="18" charset="0"/>
              </a:rPr>
            </a:br>
            <a:r>
              <a:rPr lang="en-US" sz="2400" b="1" dirty="0" smtClean="0">
                <a:solidFill>
                  <a:schemeClr val="tx1"/>
                </a:solidFill>
                <a:latin typeface="Times New Roman" pitchFamily="18" charset="0"/>
                <a:cs typeface="Times New Roman" pitchFamily="18" charset="0"/>
              </a:rPr>
              <a:t>in  </a:t>
            </a:r>
            <a:r>
              <a:rPr lang="en-US" sz="2400" b="1" i="1" dirty="0" err="1" smtClean="0">
                <a:solidFill>
                  <a:schemeClr val="tx1"/>
                </a:solidFill>
                <a:latin typeface="Times New Roman" pitchFamily="18" charset="0"/>
                <a:cs typeface="Times New Roman" pitchFamily="18" charset="0"/>
              </a:rPr>
              <a:t>Lobaria</a:t>
            </a:r>
            <a:r>
              <a:rPr lang="en-US" sz="2400" b="1" i="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thalli</a:t>
            </a:r>
            <a:endParaRPr lang="ru-RU" sz="2400" dirty="0">
              <a:latin typeface="Times New Roman" pitchFamily="18" charset="0"/>
              <a:cs typeface="Times New Roman" pitchFamily="18" charset="0"/>
            </a:endParaRPr>
          </a:p>
        </p:txBody>
      </p:sp>
      <p:pic>
        <p:nvPicPr>
          <p:cNvPr id="95234" name="Picture 2" descr="C:\Users\Головко Т\Desktop\лишайник дегидрины.tif"/>
          <p:cNvPicPr>
            <a:picLocks noGrp="1" noChangeAspect="1" noChangeArrowheads="1"/>
          </p:cNvPicPr>
          <p:nvPr>
            <p:ph idx="1"/>
          </p:nvPr>
        </p:nvPicPr>
        <p:blipFill>
          <a:blip r:embed="rId2" cstate="print"/>
          <a:srcRect t="-37766" r="27412"/>
          <a:stretch>
            <a:fillRect/>
          </a:stretch>
        </p:blipFill>
        <p:spPr bwMode="auto">
          <a:xfrm>
            <a:off x="302413" y="1772816"/>
            <a:ext cx="8158019" cy="3240360"/>
          </a:xfrm>
          <a:prstGeom prst="rect">
            <a:avLst/>
          </a:prstGeom>
          <a:noFill/>
        </p:spPr>
      </p:pic>
      <p:sp>
        <p:nvSpPr>
          <p:cNvPr id="4" name="Прямоугольник 3"/>
          <p:cNvSpPr/>
          <p:nvPr/>
        </p:nvSpPr>
        <p:spPr>
          <a:xfrm>
            <a:off x="2483768" y="5013176"/>
            <a:ext cx="5904656" cy="400110"/>
          </a:xfrm>
          <a:prstGeom prst="rect">
            <a:avLst/>
          </a:prstGeom>
        </p:spPr>
        <p:txBody>
          <a:bodyPr wrap="square">
            <a:spAutoFit/>
          </a:bodyPr>
          <a:lstStyle/>
          <a:p>
            <a:pPr algn="just">
              <a:defRPr sz="2000" b="1" i="0" u="none" strike="noStrike" kern="1200" baseline="0">
                <a:solidFill>
                  <a:srgbClr val="000000"/>
                </a:solidFill>
                <a:latin typeface="Times New Roman" pitchFamily="18" charset="0"/>
                <a:ea typeface="Arial Cyr"/>
                <a:cs typeface="Times New Roman" pitchFamily="18" charset="0"/>
              </a:defRPr>
            </a:pPr>
            <a:r>
              <a:rPr lang="en-US" dirty="0" smtClean="0"/>
              <a:t>         Jan              April                   Sept               June </a:t>
            </a:r>
            <a:endParaRPr lang="sv-SE"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34"/>
          <p:cNvGrpSpPr>
            <a:grpSpLocks/>
          </p:cNvGrpSpPr>
          <p:nvPr/>
        </p:nvGrpSpPr>
        <p:grpSpPr bwMode="auto">
          <a:xfrm>
            <a:off x="0" y="908720"/>
            <a:ext cx="9144000" cy="5661943"/>
            <a:chOff x="-55420" y="785426"/>
            <a:chExt cx="9451956" cy="5785413"/>
          </a:xfrm>
        </p:grpSpPr>
        <p:pic>
          <p:nvPicPr>
            <p:cNvPr id="19460" name="Рисунок 4"/>
            <p:cNvPicPr>
              <a:picLocks noChangeAspect="1" noChangeArrowheads="1"/>
            </p:cNvPicPr>
            <p:nvPr/>
          </p:nvPicPr>
          <p:blipFill>
            <a:blip r:embed="rId2" cstate="print"/>
            <a:srcRect/>
            <a:stretch>
              <a:fillRect/>
            </a:stretch>
          </p:blipFill>
          <p:spPr bwMode="auto">
            <a:xfrm>
              <a:off x="-55420" y="1124744"/>
              <a:ext cx="4685639" cy="5446095"/>
            </a:xfrm>
            <a:prstGeom prst="rect">
              <a:avLst/>
            </a:prstGeom>
            <a:noFill/>
            <a:ln w="9525">
              <a:noFill/>
              <a:miter lim="800000"/>
              <a:headEnd/>
              <a:tailEnd/>
            </a:ln>
          </p:spPr>
        </p:pic>
        <p:pic>
          <p:nvPicPr>
            <p:cNvPr id="19461" name="Рисунок 5"/>
            <p:cNvPicPr>
              <a:picLocks noChangeAspect="1" noChangeArrowheads="1"/>
            </p:cNvPicPr>
            <p:nvPr/>
          </p:nvPicPr>
          <p:blipFill>
            <a:blip r:embed="rId3" cstate="print"/>
            <a:srcRect l="9061"/>
            <a:stretch>
              <a:fillRect/>
            </a:stretch>
          </p:blipFill>
          <p:spPr bwMode="auto">
            <a:xfrm>
              <a:off x="4250792" y="2711653"/>
              <a:ext cx="4336678" cy="3752940"/>
            </a:xfrm>
            <a:prstGeom prst="rect">
              <a:avLst/>
            </a:prstGeom>
            <a:noFill/>
            <a:ln w="9525">
              <a:noFill/>
              <a:miter lim="800000"/>
              <a:headEnd/>
              <a:tailEnd/>
            </a:ln>
          </p:spPr>
        </p:pic>
        <p:sp>
          <p:nvSpPr>
            <p:cNvPr id="7" name="Прямоугольник 6"/>
            <p:cNvSpPr/>
            <p:nvPr/>
          </p:nvSpPr>
          <p:spPr>
            <a:xfrm>
              <a:off x="179531" y="1772962"/>
              <a:ext cx="1512884" cy="4393025"/>
            </a:xfrm>
            <a:prstGeom prst="rect">
              <a:avLst/>
            </a:prstGeom>
            <a:solidFill>
              <a:srgbClr val="00B050">
                <a:alpha val="49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Прямоугольник 7"/>
            <p:cNvSpPr/>
            <p:nvPr/>
          </p:nvSpPr>
          <p:spPr>
            <a:xfrm>
              <a:off x="2700475" y="1196645"/>
              <a:ext cx="287336" cy="5023323"/>
            </a:xfrm>
            <a:prstGeom prst="rect">
              <a:avLst/>
            </a:prstGeom>
            <a:solidFill>
              <a:srgbClr val="FF0000">
                <a:alpha val="49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9" name="Прямоугольник 8"/>
            <p:cNvSpPr/>
            <p:nvPr/>
          </p:nvSpPr>
          <p:spPr>
            <a:xfrm>
              <a:off x="4427672" y="2276247"/>
              <a:ext cx="215900" cy="3943721"/>
            </a:xfrm>
            <a:prstGeom prst="rect">
              <a:avLst/>
            </a:prstGeom>
            <a:solidFill>
              <a:srgbClr val="FF0000">
                <a:alpha val="49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 name="Прямоугольник 9"/>
            <p:cNvSpPr/>
            <p:nvPr/>
          </p:nvSpPr>
          <p:spPr>
            <a:xfrm>
              <a:off x="5378582" y="5157831"/>
              <a:ext cx="273049" cy="1047849"/>
            </a:xfrm>
            <a:prstGeom prst="rect">
              <a:avLst/>
            </a:prstGeom>
            <a:solidFill>
              <a:srgbClr val="FF0000">
                <a:alpha val="49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Прямоугольник 10"/>
            <p:cNvSpPr/>
            <p:nvPr/>
          </p:nvSpPr>
          <p:spPr>
            <a:xfrm>
              <a:off x="6227893" y="2306413"/>
              <a:ext cx="215900" cy="3870689"/>
            </a:xfrm>
            <a:prstGeom prst="rect">
              <a:avLst/>
            </a:prstGeom>
            <a:solidFill>
              <a:srgbClr val="FF0000">
                <a:alpha val="49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Прямоугольник 11"/>
            <p:cNvSpPr/>
            <p:nvPr/>
          </p:nvSpPr>
          <p:spPr>
            <a:xfrm>
              <a:off x="7020053" y="5157831"/>
              <a:ext cx="273049" cy="1047849"/>
            </a:xfrm>
            <a:prstGeom prst="rect">
              <a:avLst/>
            </a:prstGeom>
            <a:solidFill>
              <a:srgbClr val="FF0000">
                <a:alpha val="49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Прямоугольник 12"/>
            <p:cNvSpPr/>
            <p:nvPr/>
          </p:nvSpPr>
          <p:spPr>
            <a:xfrm>
              <a:off x="7740777" y="1484010"/>
              <a:ext cx="215900" cy="4701029"/>
            </a:xfrm>
            <a:prstGeom prst="rect">
              <a:avLst/>
            </a:prstGeom>
            <a:solidFill>
              <a:srgbClr val="FFFF00">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Прямоугольник 13"/>
            <p:cNvSpPr/>
            <p:nvPr/>
          </p:nvSpPr>
          <p:spPr>
            <a:xfrm>
              <a:off x="3564073" y="3141516"/>
              <a:ext cx="215900" cy="3051462"/>
            </a:xfrm>
            <a:prstGeom prst="rect">
              <a:avLst/>
            </a:prstGeom>
            <a:solidFill>
              <a:schemeClr val="tx2">
                <a:lumMod val="60000"/>
                <a:lumOff val="40000"/>
                <a:alpha val="2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Прямоугольник 14"/>
            <p:cNvSpPr/>
            <p:nvPr/>
          </p:nvSpPr>
          <p:spPr>
            <a:xfrm>
              <a:off x="3995872" y="3141516"/>
              <a:ext cx="360361" cy="3051462"/>
            </a:xfrm>
            <a:prstGeom prst="rect">
              <a:avLst/>
            </a:prstGeom>
            <a:solidFill>
              <a:schemeClr val="tx2">
                <a:lumMod val="60000"/>
                <a:lumOff val="40000"/>
                <a:alpha val="2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6" name="Прямоугольник 15"/>
            <p:cNvSpPr/>
            <p:nvPr/>
          </p:nvSpPr>
          <p:spPr>
            <a:xfrm>
              <a:off x="4716596" y="2738253"/>
              <a:ext cx="215900" cy="3456312"/>
            </a:xfrm>
            <a:prstGeom prst="rect">
              <a:avLst/>
            </a:prstGeom>
            <a:solidFill>
              <a:schemeClr val="tx2">
                <a:lumMod val="60000"/>
                <a:lumOff val="40000"/>
                <a:alpha val="2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 name="Прямоугольник 16"/>
            <p:cNvSpPr/>
            <p:nvPr/>
          </p:nvSpPr>
          <p:spPr>
            <a:xfrm>
              <a:off x="7380415" y="2738253"/>
              <a:ext cx="360361" cy="3456312"/>
            </a:xfrm>
            <a:prstGeom prst="rect">
              <a:avLst/>
            </a:prstGeom>
            <a:solidFill>
              <a:schemeClr val="tx2">
                <a:lumMod val="60000"/>
                <a:lumOff val="40000"/>
                <a:alpha val="2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7" name="Прямоугольник 26"/>
            <p:cNvSpPr/>
            <p:nvPr/>
          </p:nvSpPr>
          <p:spPr>
            <a:xfrm>
              <a:off x="7001020" y="928315"/>
              <a:ext cx="215900" cy="250849"/>
            </a:xfrm>
            <a:prstGeom prst="rect">
              <a:avLst/>
            </a:prstGeom>
            <a:solidFill>
              <a:srgbClr val="FFFF00">
                <a:alpha val="49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8" name="Прямоугольник 27"/>
            <p:cNvSpPr/>
            <p:nvPr/>
          </p:nvSpPr>
          <p:spPr>
            <a:xfrm>
              <a:off x="4715008" y="1745972"/>
              <a:ext cx="215900" cy="250849"/>
            </a:xfrm>
            <a:prstGeom prst="rect">
              <a:avLst/>
            </a:prstGeom>
            <a:solidFill>
              <a:schemeClr val="tx2">
                <a:lumMod val="60000"/>
                <a:lumOff val="40000"/>
                <a:alpha val="49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9" name="Прямоугольник 28"/>
            <p:cNvSpPr/>
            <p:nvPr/>
          </p:nvSpPr>
          <p:spPr>
            <a:xfrm>
              <a:off x="4715008" y="866414"/>
              <a:ext cx="215900" cy="250849"/>
            </a:xfrm>
            <a:prstGeom prst="rect">
              <a:avLst/>
            </a:prstGeom>
            <a:solidFill>
              <a:srgbClr val="00B050">
                <a:alpha val="49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0" name="Прямоугольник 29"/>
            <p:cNvSpPr/>
            <p:nvPr/>
          </p:nvSpPr>
          <p:spPr>
            <a:xfrm>
              <a:off x="4715008" y="1306194"/>
              <a:ext cx="215900" cy="250849"/>
            </a:xfrm>
            <a:prstGeom prst="rect">
              <a:avLst/>
            </a:prstGeom>
            <a:solidFill>
              <a:srgbClr val="FF0000">
                <a:alpha val="49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9477" name="TextBox 30"/>
            <p:cNvSpPr txBox="1">
              <a:spLocks noChangeArrowheads="1"/>
            </p:cNvSpPr>
            <p:nvPr/>
          </p:nvSpPr>
          <p:spPr bwMode="auto">
            <a:xfrm>
              <a:off x="5117157" y="821960"/>
              <a:ext cx="1515722" cy="377386"/>
            </a:xfrm>
            <a:prstGeom prst="rect">
              <a:avLst/>
            </a:prstGeom>
            <a:noFill/>
            <a:ln w="9525">
              <a:noFill/>
              <a:miter lim="800000"/>
              <a:headEnd/>
              <a:tailEnd/>
            </a:ln>
          </p:spPr>
          <p:txBody>
            <a:bodyPr wrap="square">
              <a:spAutoFit/>
            </a:bodyPr>
            <a:lstStyle/>
            <a:p>
              <a:pPr algn="ctr"/>
              <a:r>
                <a:rPr lang="en-US" b="1" dirty="0" smtClean="0">
                  <a:solidFill>
                    <a:schemeClr val="tx2">
                      <a:lumMod val="50000"/>
                    </a:schemeClr>
                  </a:solidFill>
                  <a:latin typeface="Times New Roman" pitchFamily="18" charset="0"/>
                  <a:cs typeface="Times New Roman" pitchFamily="18" charset="0"/>
                </a:rPr>
                <a:t>amino acids</a:t>
              </a:r>
              <a:endParaRPr lang="ru-RU" b="1" dirty="0">
                <a:solidFill>
                  <a:schemeClr val="tx2">
                    <a:lumMod val="50000"/>
                  </a:schemeClr>
                </a:solidFill>
                <a:latin typeface="Times New Roman" pitchFamily="18" charset="0"/>
                <a:cs typeface="Times New Roman" pitchFamily="18" charset="0"/>
              </a:endParaRPr>
            </a:p>
          </p:txBody>
        </p:sp>
        <p:sp>
          <p:nvSpPr>
            <p:cNvPr id="19478" name="TextBox 31"/>
            <p:cNvSpPr txBox="1">
              <a:spLocks noChangeArrowheads="1"/>
            </p:cNvSpPr>
            <p:nvPr/>
          </p:nvSpPr>
          <p:spPr bwMode="auto">
            <a:xfrm>
              <a:off x="5155262" y="1243054"/>
              <a:ext cx="1638099" cy="377386"/>
            </a:xfrm>
            <a:prstGeom prst="rect">
              <a:avLst/>
            </a:prstGeom>
            <a:noFill/>
            <a:ln w="9525">
              <a:noFill/>
              <a:miter lim="800000"/>
              <a:headEnd/>
              <a:tailEnd/>
            </a:ln>
          </p:spPr>
          <p:txBody>
            <a:bodyPr wrap="none">
              <a:spAutoFit/>
            </a:bodyPr>
            <a:lstStyle/>
            <a:p>
              <a:pPr algn="ctr"/>
              <a:r>
                <a:rPr lang="en-US" b="1" dirty="0" smtClean="0">
                  <a:latin typeface="Times New Roman" pitchFamily="18" charset="0"/>
                  <a:cs typeface="Times New Roman" pitchFamily="18" charset="0"/>
                </a:rPr>
                <a:t>sugar alcohols</a:t>
              </a:r>
              <a:endParaRPr lang="ru-RU" b="1" dirty="0">
                <a:latin typeface="Times New Roman" pitchFamily="18" charset="0"/>
                <a:cs typeface="Times New Roman" pitchFamily="18" charset="0"/>
              </a:endParaRPr>
            </a:p>
          </p:txBody>
        </p:sp>
        <p:sp>
          <p:nvSpPr>
            <p:cNvPr id="19479" name="TextBox 32"/>
            <p:cNvSpPr txBox="1">
              <a:spLocks noChangeArrowheads="1"/>
            </p:cNvSpPr>
            <p:nvPr/>
          </p:nvSpPr>
          <p:spPr bwMode="auto">
            <a:xfrm>
              <a:off x="5030634" y="1642763"/>
              <a:ext cx="1773742" cy="369367"/>
            </a:xfrm>
            <a:prstGeom prst="rect">
              <a:avLst/>
            </a:prstGeom>
            <a:noFill/>
            <a:ln w="9525">
              <a:noFill/>
              <a:miter lim="800000"/>
              <a:headEnd/>
              <a:tailEnd/>
            </a:ln>
          </p:spPr>
          <p:txBody>
            <a:bodyPr wrap="square">
              <a:spAutoFit/>
            </a:bodyPr>
            <a:lstStyle/>
            <a:p>
              <a:pPr algn="ctr"/>
              <a:r>
                <a:rPr lang="en-US" b="1" dirty="0" smtClean="0">
                  <a:solidFill>
                    <a:schemeClr val="tx2">
                      <a:lumMod val="50000"/>
                    </a:schemeClr>
                  </a:solidFill>
                  <a:latin typeface="Times New Roman" pitchFamily="18" charset="0"/>
                  <a:cs typeface="Times New Roman" pitchFamily="18" charset="0"/>
                </a:rPr>
                <a:t>carbohydrates</a:t>
              </a:r>
              <a:endParaRPr lang="ru-RU" b="1" dirty="0">
                <a:solidFill>
                  <a:schemeClr val="tx2">
                    <a:lumMod val="50000"/>
                  </a:schemeClr>
                </a:solidFill>
                <a:latin typeface="Times New Roman" pitchFamily="18" charset="0"/>
                <a:cs typeface="Times New Roman" pitchFamily="18" charset="0"/>
              </a:endParaRPr>
            </a:p>
          </p:txBody>
        </p:sp>
        <p:sp>
          <p:nvSpPr>
            <p:cNvPr id="19480" name="TextBox 33"/>
            <p:cNvSpPr txBox="1">
              <a:spLocks noChangeArrowheads="1"/>
            </p:cNvSpPr>
            <p:nvPr/>
          </p:nvSpPr>
          <p:spPr bwMode="auto">
            <a:xfrm>
              <a:off x="6786707" y="785426"/>
              <a:ext cx="2609829" cy="660426"/>
            </a:xfrm>
            <a:prstGeom prst="rect">
              <a:avLst/>
            </a:prstGeom>
            <a:noFill/>
            <a:ln w="9525">
              <a:noFill/>
              <a:miter lim="800000"/>
              <a:headEnd/>
              <a:tailEnd/>
            </a:ln>
          </p:spPr>
          <p:txBody>
            <a:bodyPr wrap="square">
              <a:spAutoFit/>
            </a:bodyPr>
            <a:lstStyle/>
            <a:p>
              <a:pPr algn="ctr"/>
              <a:r>
                <a:rPr lang="en-US" b="1" dirty="0" smtClean="0">
                  <a:latin typeface="Times New Roman" pitchFamily="18" charset="0"/>
                  <a:cs typeface="Times New Roman" pitchFamily="18" charset="0"/>
                </a:rPr>
                <a:t>glycosides </a:t>
              </a:r>
              <a:endParaRPr lang="ru-RU" b="1" dirty="0" smtClean="0">
                <a:latin typeface="Times New Roman" pitchFamily="18" charset="0"/>
                <a:cs typeface="Times New Roman" pitchFamily="18" charset="0"/>
              </a:endParaRPr>
            </a:p>
            <a:p>
              <a:pPr algn="ctr"/>
              <a:r>
                <a:rPr lang="ru-RU"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of sugar alcohols</a:t>
              </a:r>
              <a:endParaRPr lang="ru-RU" b="1" dirty="0">
                <a:latin typeface="Times New Roman" pitchFamily="18" charset="0"/>
                <a:cs typeface="Times New Roman" pitchFamily="18" charset="0"/>
              </a:endParaRPr>
            </a:p>
          </p:txBody>
        </p:sp>
      </p:grpSp>
      <p:sp>
        <p:nvSpPr>
          <p:cNvPr id="19459" name="Прямоугольник 35"/>
          <p:cNvSpPr>
            <a:spLocks noChangeArrowheads="1"/>
          </p:cNvSpPr>
          <p:nvPr/>
        </p:nvSpPr>
        <p:spPr bwMode="auto">
          <a:xfrm>
            <a:off x="323850" y="188913"/>
            <a:ext cx="8461375" cy="708025"/>
          </a:xfrm>
          <a:prstGeom prst="rect">
            <a:avLst/>
          </a:prstGeom>
          <a:noFill/>
          <a:ln w="9525">
            <a:noFill/>
            <a:miter lim="800000"/>
            <a:headEnd/>
            <a:tailEnd/>
          </a:ln>
        </p:spPr>
        <p:txBody>
          <a:bodyPr>
            <a:spAutoFit/>
          </a:bodyPr>
          <a:lstStyle/>
          <a:p>
            <a:pPr algn="ctr"/>
            <a:r>
              <a:rPr lang="en-US" sz="2000" b="1" dirty="0" smtClean="0">
                <a:solidFill>
                  <a:schemeClr val="tx2">
                    <a:lumMod val="50000"/>
                  </a:schemeClr>
                </a:solidFill>
                <a:latin typeface="Times New Roman" pitchFamily="18" charset="0"/>
                <a:cs typeface="Times New Roman" pitchFamily="18" charset="0"/>
              </a:rPr>
              <a:t>Chromatogram of </a:t>
            </a:r>
            <a:r>
              <a:rPr lang="en-US" sz="2000" b="1" dirty="0" err="1" smtClean="0">
                <a:solidFill>
                  <a:schemeClr val="tx2">
                    <a:lumMod val="50000"/>
                  </a:schemeClr>
                </a:solidFill>
                <a:latin typeface="Times New Roman" pitchFamily="18" charset="0"/>
                <a:cs typeface="Times New Roman" pitchFamily="18" charset="0"/>
              </a:rPr>
              <a:t>trimethylsilyl</a:t>
            </a:r>
            <a:r>
              <a:rPr lang="en-US" sz="2000" b="1" dirty="0" smtClean="0">
                <a:solidFill>
                  <a:schemeClr val="tx2">
                    <a:lumMod val="50000"/>
                  </a:schemeClr>
                </a:solidFill>
                <a:latin typeface="Times New Roman" pitchFamily="18" charset="0"/>
                <a:cs typeface="Times New Roman" pitchFamily="18" charset="0"/>
              </a:rPr>
              <a:t> derivatives of amino acids, carbohydrates and polyols isolated from </a:t>
            </a:r>
            <a:r>
              <a:rPr lang="en-US" sz="2000" b="1" i="1" dirty="0" err="1" smtClean="0">
                <a:solidFill>
                  <a:schemeClr val="tx2">
                    <a:lumMod val="50000"/>
                  </a:schemeClr>
                </a:solidFill>
                <a:latin typeface="Times New Roman" pitchFamily="18" charset="0"/>
                <a:cs typeface="Times New Roman" pitchFamily="18" charset="0"/>
              </a:rPr>
              <a:t>Peltigera</a:t>
            </a:r>
            <a:r>
              <a:rPr lang="en-US" sz="2000" b="1" i="1" dirty="0" smtClean="0">
                <a:solidFill>
                  <a:schemeClr val="tx2">
                    <a:lumMod val="50000"/>
                  </a:schemeClr>
                </a:solidFill>
                <a:latin typeface="Times New Roman" pitchFamily="18" charset="0"/>
                <a:cs typeface="Times New Roman" pitchFamily="18" charset="0"/>
              </a:rPr>
              <a:t> </a:t>
            </a:r>
            <a:r>
              <a:rPr lang="en-US" sz="2000" b="1" i="1" dirty="0" err="1">
                <a:solidFill>
                  <a:schemeClr val="tx2">
                    <a:lumMod val="50000"/>
                  </a:schemeClr>
                </a:solidFill>
                <a:latin typeface="Times New Roman" pitchFamily="18" charset="0"/>
                <a:cs typeface="Times New Roman" pitchFamily="18" charset="0"/>
              </a:rPr>
              <a:t>canina</a:t>
            </a:r>
            <a:endParaRPr lang="ru-RU" sz="2000" b="1" i="1" dirty="0">
              <a:solidFill>
                <a:schemeClr val="tx2">
                  <a:lumMod val="50000"/>
                </a:schemeClr>
              </a:solidFill>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4"/>
          <p:cNvGraphicFramePr>
            <a:graphicFrameLocks noChangeAspect="1"/>
          </p:cNvGraphicFramePr>
          <p:nvPr/>
        </p:nvGraphicFramePr>
        <p:xfrm>
          <a:off x="4572000" y="1785926"/>
          <a:ext cx="4377763" cy="4643470"/>
        </p:xfrm>
        <a:graphic>
          <a:graphicData uri="http://schemas.openxmlformats.org/drawingml/2006/chart">
            <c:chart xmlns:c="http://schemas.openxmlformats.org/drawingml/2006/chart" xmlns:r="http://schemas.openxmlformats.org/officeDocument/2006/relationships" r:id="rId2"/>
          </a:graphicData>
        </a:graphic>
      </p:graphicFrame>
      <p:sp>
        <p:nvSpPr>
          <p:cNvPr id="24580" name="Прямоугольник 3"/>
          <p:cNvSpPr>
            <a:spLocks noChangeArrowheads="1"/>
          </p:cNvSpPr>
          <p:nvPr/>
        </p:nvSpPr>
        <p:spPr bwMode="auto">
          <a:xfrm>
            <a:off x="142875" y="85724"/>
            <a:ext cx="8858250" cy="1200329"/>
          </a:xfrm>
          <a:prstGeom prst="rect">
            <a:avLst/>
          </a:prstGeom>
          <a:noFill/>
          <a:ln w="9525">
            <a:noFill/>
            <a:miter lim="800000"/>
            <a:headEnd/>
            <a:tailEnd/>
          </a:ln>
        </p:spPr>
        <p:txBody>
          <a:bodyPr wrap="square">
            <a:spAutoFit/>
          </a:bodyPr>
          <a:lstStyle/>
          <a:p>
            <a:pPr algn="ctr"/>
            <a:r>
              <a:rPr lang="en-US" sz="2400" b="1" dirty="0" smtClean="0">
                <a:latin typeface="Times New Roman" pitchFamily="18" charset="0"/>
                <a:cs typeface="Times New Roman" pitchFamily="18" charset="0"/>
              </a:rPr>
              <a:t>Low-temperature fluorescence spectra of the short term (10 min) and long term (24 h) hydrated </a:t>
            </a:r>
            <a:r>
              <a:rPr lang="en-US" sz="2400" b="1" dirty="0" err="1" smtClean="0">
                <a:latin typeface="Times New Roman" pitchFamily="18" charset="0"/>
                <a:cs typeface="Times New Roman" pitchFamily="18" charset="0"/>
              </a:rPr>
              <a:t>thalli</a:t>
            </a:r>
            <a:r>
              <a:rPr lang="en-US" sz="2400" b="1" dirty="0" smtClean="0">
                <a:latin typeface="Times New Roman" pitchFamily="18" charset="0"/>
                <a:cs typeface="Times New Roman" pitchFamily="18" charset="0"/>
              </a:rPr>
              <a:t>, which were in air-dry state </a:t>
            </a:r>
          </a:p>
          <a:p>
            <a:pPr algn="ctr"/>
            <a:r>
              <a:rPr lang="en-US" sz="2400" b="1" dirty="0" smtClean="0">
                <a:latin typeface="Times New Roman" pitchFamily="18" charset="0"/>
                <a:cs typeface="Times New Roman" pitchFamily="18" charset="0"/>
              </a:rPr>
              <a:t>during 60 days</a:t>
            </a:r>
            <a:endParaRPr lang="ru-RU" dirty="0">
              <a:latin typeface="Times New Roman" pitchFamily="18" charset="0"/>
              <a:cs typeface="Times New Roman" pitchFamily="18" charset="0"/>
            </a:endParaRPr>
          </a:p>
        </p:txBody>
      </p:sp>
      <p:grpSp>
        <p:nvGrpSpPr>
          <p:cNvPr id="12" name="Группа 11"/>
          <p:cNvGrpSpPr/>
          <p:nvPr/>
        </p:nvGrpSpPr>
        <p:grpSpPr>
          <a:xfrm>
            <a:off x="162921" y="1785926"/>
            <a:ext cx="4372269" cy="4643470"/>
            <a:chOff x="162921" y="1785926"/>
            <a:chExt cx="4372269" cy="4643470"/>
          </a:xfrm>
        </p:grpSpPr>
        <p:graphicFrame>
          <p:nvGraphicFramePr>
            <p:cNvPr id="2" name="Chart 1"/>
            <p:cNvGraphicFramePr>
              <a:graphicFrameLocks noChangeAspect="1"/>
            </p:cNvGraphicFramePr>
            <p:nvPr/>
          </p:nvGraphicFramePr>
          <p:xfrm>
            <a:off x="162921" y="1785926"/>
            <a:ext cx="4372269" cy="464347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1504534" y="3915804"/>
              <a:ext cx="648072" cy="369332"/>
            </a:xfrm>
            <a:prstGeom prst="rect">
              <a:avLst/>
            </a:prstGeom>
            <a:noFill/>
          </p:spPr>
          <p:txBody>
            <a:bodyPr wrap="square" rtlCol="0">
              <a:spAutoFit/>
            </a:bodyPr>
            <a:lstStyle/>
            <a:p>
              <a:r>
                <a:rPr lang="en-US" dirty="0" smtClean="0">
                  <a:latin typeface="Times New Roman" pitchFamily="18" charset="0"/>
                  <a:cs typeface="Times New Roman" pitchFamily="18" charset="0"/>
                </a:rPr>
                <a:t>PSII</a:t>
              </a:r>
              <a:endParaRPr lang="ru-RU" dirty="0">
                <a:latin typeface="Times New Roman" pitchFamily="18" charset="0"/>
                <a:cs typeface="Times New Roman" pitchFamily="18" charset="0"/>
              </a:endParaRPr>
            </a:p>
          </p:txBody>
        </p:sp>
        <p:sp>
          <p:nvSpPr>
            <p:cNvPr id="11" name="TextBox 10"/>
            <p:cNvSpPr txBox="1"/>
            <p:nvPr/>
          </p:nvSpPr>
          <p:spPr>
            <a:xfrm>
              <a:off x="2475142" y="2708920"/>
              <a:ext cx="648072" cy="369332"/>
            </a:xfrm>
            <a:prstGeom prst="rect">
              <a:avLst/>
            </a:prstGeom>
            <a:noFill/>
          </p:spPr>
          <p:txBody>
            <a:bodyPr wrap="square" rtlCol="0">
              <a:spAutoFit/>
            </a:bodyPr>
            <a:lstStyle/>
            <a:p>
              <a:r>
                <a:rPr lang="en-US" dirty="0" smtClean="0">
                  <a:latin typeface="Times New Roman" pitchFamily="18" charset="0"/>
                  <a:cs typeface="Times New Roman" pitchFamily="18" charset="0"/>
                </a:rPr>
                <a:t>PSI</a:t>
              </a:r>
              <a:endParaRPr lang="ru-RU" dirty="0">
                <a:latin typeface="Times New Roman" pitchFamily="18" charset="0"/>
                <a:cs typeface="Times New Roman" pitchFamily="18" charset="0"/>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2"/>
          <p:cNvGrpSpPr>
            <a:grpSpLocks/>
          </p:cNvGrpSpPr>
          <p:nvPr/>
        </p:nvGrpSpPr>
        <p:grpSpPr bwMode="auto">
          <a:xfrm>
            <a:off x="0" y="74613"/>
            <a:ext cx="9144000" cy="6727825"/>
            <a:chOff x="0" y="74613"/>
            <a:chExt cx="9144000" cy="6727825"/>
          </a:xfrm>
        </p:grpSpPr>
        <p:grpSp>
          <p:nvGrpSpPr>
            <p:cNvPr id="3" name="Группа 25"/>
            <p:cNvGrpSpPr>
              <a:grpSpLocks/>
            </p:cNvGrpSpPr>
            <p:nvPr/>
          </p:nvGrpSpPr>
          <p:grpSpPr bwMode="auto">
            <a:xfrm>
              <a:off x="130175" y="620713"/>
              <a:ext cx="8915400" cy="6181725"/>
              <a:chOff x="14482" y="620669"/>
              <a:chExt cx="8129418" cy="6181563"/>
            </a:xfrm>
          </p:grpSpPr>
          <p:pic>
            <p:nvPicPr>
              <p:cNvPr id="4102" name="Picture 2"/>
              <p:cNvPicPr>
                <a:picLocks noChangeAspect="1" noChangeArrowheads="1"/>
              </p:cNvPicPr>
              <p:nvPr/>
            </p:nvPicPr>
            <p:blipFill>
              <a:blip r:embed="rId3" cstate="print">
                <a:lum bright="-10000" contrast="30000"/>
              </a:blip>
              <a:srcRect l="2769" t="4921" r="3738" b="2559"/>
              <a:stretch>
                <a:fillRect/>
              </a:stretch>
            </p:blipFill>
            <p:spPr bwMode="auto">
              <a:xfrm>
                <a:off x="14482" y="642918"/>
                <a:ext cx="8129418" cy="6159314"/>
              </a:xfrm>
              <a:prstGeom prst="rect">
                <a:avLst/>
              </a:prstGeom>
              <a:noFill/>
              <a:ln w="9525">
                <a:noFill/>
                <a:miter lim="800000"/>
                <a:headEnd/>
                <a:tailEnd/>
              </a:ln>
            </p:spPr>
          </p:pic>
          <p:sp>
            <p:nvSpPr>
              <p:cNvPr id="18" name="Овал 17"/>
              <p:cNvSpPr/>
              <p:nvPr/>
            </p:nvSpPr>
            <p:spPr>
              <a:xfrm rot="21049825">
                <a:off x="6172342" y="2620867"/>
                <a:ext cx="1085659" cy="8080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9" name="Овал 18"/>
              <p:cNvSpPr/>
              <p:nvPr/>
            </p:nvSpPr>
            <p:spPr>
              <a:xfrm rot="202453">
                <a:off x="4514903" y="1519170"/>
                <a:ext cx="884450" cy="6254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0" name="Овал 19"/>
              <p:cNvSpPr/>
              <p:nvPr/>
            </p:nvSpPr>
            <p:spPr>
              <a:xfrm rot="21254977">
                <a:off x="4132751" y="914348"/>
                <a:ext cx="440054" cy="2508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cxnSp>
            <p:nvCxnSpPr>
              <p:cNvPr id="21" name="Прямая со стрелкой 20"/>
              <p:cNvCxnSpPr>
                <a:stCxn id="18" idx="0"/>
                <a:endCxn id="4109" idx="1"/>
              </p:cNvCxnSpPr>
              <p:nvPr/>
            </p:nvCxnSpPr>
            <p:spPr>
              <a:xfrm flipV="1">
                <a:off x="6655823" y="1160405"/>
                <a:ext cx="421236" cy="1465224"/>
              </a:xfrm>
              <a:prstGeom prst="straightConnector1">
                <a:avLst/>
              </a:prstGeom>
              <a:ln w="381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a:stCxn id="19" idx="6"/>
              </p:cNvCxnSpPr>
              <p:nvPr/>
            </p:nvCxnSpPr>
            <p:spPr>
              <a:xfrm flipV="1">
                <a:off x="5397906" y="1160405"/>
                <a:ext cx="1679153" cy="700069"/>
              </a:xfrm>
              <a:prstGeom prst="straightConnector1">
                <a:avLst/>
              </a:prstGeom>
              <a:ln w="381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a:stCxn id="20" idx="6"/>
              </p:cNvCxnSpPr>
              <p:nvPr/>
            </p:nvCxnSpPr>
            <p:spPr>
              <a:xfrm>
                <a:off x="4571357" y="1015946"/>
                <a:ext cx="2505702" cy="144459"/>
              </a:xfrm>
              <a:prstGeom prst="straightConnector1">
                <a:avLst/>
              </a:prstGeom>
              <a:ln w="381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4109" name="Picture 3"/>
              <p:cNvPicPr>
                <a:picLocks noChangeAspect="1" noChangeArrowheads="1"/>
              </p:cNvPicPr>
              <p:nvPr/>
            </p:nvPicPr>
            <p:blipFill>
              <a:blip r:embed="rId4" cstate="print">
                <a:lum bright="-10000" contrast="30000"/>
              </a:blip>
              <a:srcRect l="10793" t="24725" r="8273" b="9340"/>
              <a:stretch>
                <a:fillRect/>
              </a:stretch>
            </p:blipFill>
            <p:spPr bwMode="auto">
              <a:xfrm>
                <a:off x="7077522" y="908692"/>
                <a:ext cx="945075" cy="504041"/>
              </a:xfrm>
              <a:prstGeom prst="rect">
                <a:avLst/>
              </a:prstGeom>
              <a:noFill/>
              <a:ln w="9525">
                <a:noFill/>
                <a:miter lim="800000"/>
                <a:headEnd/>
                <a:tailEnd/>
              </a:ln>
            </p:spPr>
          </p:pic>
          <p:sp>
            <p:nvSpPr>
              <p:cNvPr id="26" name="TextBox 25"/>
              <p:cNvSpPr txBox="1"/>
              <p:nvPr/>
            </p:nvSpPr>
            <p:spPr>
              <a:xfrm>
                <a:off x="7019157" y="620669"/>
                <a:ext cx="998807" cy="307967"/>
              </a:xfrm>
              <a:prstGeom prst="rect">
                <a:avLst/>
              </a:prstGeom>
              <a:noFill/>
            </p:spPr>
            <p:txBody>
              <a:bodyPr>
                <a:spAutoFit/>
              </a:bodyPr>
              <a:lstStyle/>
              <a:p>
                <a:pPr algn="ctr" fontAlgn="auto">
                  <a:spcBef>
                    <a:spcPts val="0"/>
                  </a:spcBef>
                  <a:spcAft>
                    <a:spcPts val="0"/>
                  </a:spcAft>
                  <a:defRPr/>
                </a:pPr>
                <a:r>
                  <a:rPr lang="en-US" sz="1400" b="1" dirty="0">
                    <a:solidFill>
                      <a:schemeClr val="tx2">
                        <a:lumMod val="50000"/>
                      </a:schemeClr>
                    </a:solidFill>
                    <a:latin typeface="Times New Roman" pitchFamily="18" charset="0"/>
                    <a:cs typeface="Times New Roman" pitchFamily="18" charset="0"/>
                  </a:rPr>
                  <a:t>Lichens</a:t>
                </a:r>
                <a:endParaRPr lang="ru-RU" sz="1400" b="1" dirty="0">
                  <a:solidFill>
                    <a:schemeClr val="tx2">
                      <a:lumMod val="50000"/>
                    </a:schemeClr>
                  </a:solidFill>
                  <a:latin typeface="Times New Roman" pitchFamily="18" charset="0"/>
                  <a:cs typeface="Times New Roman" pitchFamily="18" charset="0"/>
                </a:endParaRPr>
              </a:p>
            </p:txBody>
          </p:sp>
        </p:grpSp>
        <p:sp>
          <p:nvSpPr>
            <p:cNvPr id="4100" name="TextBox 32"/>
            <p:cNvSpPr txBox="1">
              <a:spLocks noChangeArrowheads="1"/>
            </p:cNvSpPr>
            <p:nvPr/>
          </p:nvSpPr>
          <p:spPr bwMode="auto">
            <a:xfrm>
              <a:off x="0" y="74613"/>
              <a:ext cx="9144000" cy="492443"/>
            </a:xfrm>
            <a:prstGeom prst="rect">
              <a:avLst/>
            </a:prstGeom>
            <a:noFill/>
            <a:ln w="9525">
              <a:noFill/>
              <a:miter lim="800000"/>
              <a:headEnd/>
              <a:tailEnd/>
            </a:ln>
          </p:spPr>
          <p:txBody>
            <a:bodyPr>
              <a:spAutoFit/>
            </a:bodyPr>
            <a:lstStyle/>
            <a:p>
              <a:pPr algn="ctr"/>
              <a:r>
                <a:rPr lang="en-US" sz="2600" b="1" dirty="0" smtClean="0">
                  <a:latin typeface="Times New Roman" pitchFamily="18" charset="0"/>
                  <a:cs typeface="Times New Roman" pitchFamily="18" charset="0"/>
                </a:rPr>
                <a:t>Lichens are ancient symbiotic organisms</a:t>
              </a:r>
              <a:endParaRPr lang="ru-RU" sz="2600" b="1" dirty="0">
                <a:latin typeface="Times New Roman" pitchFamily="18" charset="0"/>
                <a:cs typeface="Times New Roman" pitchFamily="18" charset="0"/>
              </a:endParaRPr>
            </a:p>
          </p:txBody>
        </p:sp>
        <p:sp>
          <p:nvSpPr>
            <p:cNvPr id="4101" name="TextBox 23"/>
            <p:cNvSpPr txBox="1">
              <a:spLocks noChangeArrowheads="1"/>
            </p:cNvSpPr>
            <p:nvPr/>
          </p:nvSpPr>
          <p:spPr bwMode="auto">
            <a:xfrm>
              <a:off x="7704138" y="1476375"/>
              <a:ext cx="1331912" cy="584200"/>
            </a:xfrm>
            <a:prstGeom prst="rect">
              <a:avLst/>
            </a:prstGeom>
            <a:noFill/>
            <a:ln w="9525">
              <a:noFill/>
              <a:miter lim="800000"/>
              <a:headEnd/>
              <a:tailEnd/>
            </a:ln>
          </p:spPr>
          <p:txBody>
            <a:bodyPr>
              <a:spAutoFit/>
            </a:bodyPr>
            <a:lstStyle/>
            <a:p>
              <a:pPr algn="ctr"/>
              <a:r>
                <a:rPr lang="ru-RU" sz="1600" b="1" dirty="0">
                  <a:solidFill>
                    <a:srgbClr val="002060"/>
                  </a:solidFill>
                  <a:latin typeface="Times New Roman" pitchFamily="18" charset="0"/>
                  <a:cs typeface="Times New Roman" pitchFamily="18" charset="0"/>
                </a:rPr>
                <a:t>≈ 400 </a:t>
              </a:r>
              <a:r>
                <a:rPr lang="en-US" sz="1600" b="1" dirty="0" smtClean="0">
                  <a:solidFill>
                    <a:srgbClr val="002060"/>
                  </a:solidFill>
                  <a:latin typeface="Times New Roman" pitchFamily="18" charset="0"/>
                  <a:cs typeface="Times New Roman" pitchFamily="18" charset="0"/>
                </a:rPr>
                <a:t>million years ago</a:t>
              </a:r>
              <a:endParaRPr lang="ru-RU" sz="1600" b="1" dirty="0">
                <a:solidFill>
                  <a:srgbClr val="002060"/>
                </a:solidFill>
                <a:latin typeface="Times New Roman" pitchFamily="18" charset="0"/>
                <a:cs typeface="Times New Roman" pitchFamily="18" charset="0"/>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a:grpSpLocks/>
          </p:cNvGrpSpPr>
          <p:nvPr/>
        </p:nvGrpSpPr>
        <p:grpSpPr bwMode="auto">
          <a:xfrm>
            <a:off x="323850" y="1196975"/>
            <a:ext cx="6048349" cy="5348312"/>
            <a:chOff x="323528" y="404664"/>
            <a:chExt cx="6387731" cy="5348694"/>
          </a:xfrm>
        </p:grpSpPr>
        <p:pic>
          <p:nvPicPr>
            <p:cNvPr id="18436" name="Picture 4"/>
            <p:cNvPicPr>
              <a:picLocks noChangeAspect="1" noChangeArrowheads="1"/>
            </p:cNvPicPr>
            <p:nvPr/>
          </p:nvPicPr>
          <p:blipFill>
            <a:blip r:embed="rId2" cstate="print">
              <a:lum contrast="40000"/>
            </a:blip>
            <a:srcRect l="4295" t="5727" r="26978" b="14091"/>
            <a:stretch>
              <a:fillRect/>
            </a:stretch>
          </p:blipFill>
          <p:spPr bwMode="auto">
            <a:xfrm>
              <a:off x="323528" y="404664"/>
              <a:ext cx="6192688" cy="4536504"/>
            </a:xfrm>
            <a:prstGeom prst="rect">
              <a:avLst/>
            </a:prstGeom>
            <a:noFill/>
            <a:ln w="9525">
              <a:noFill/>
              <a:miter lim="800000"/>
              <a:headEnd/>
              <a:tailEnd/>
            </a:ln>
          </p:spPr>
        </p:pic>
        <p:sp>
          <p:nvSpPr>
            <p:cNvPr id="18438" name="Прямоугольник 17"/>
            <p:cNvSpPr>
              <a:spLocks noChangeArrowheads="1"/>
            </p:cNvSpPr>
            <p:nvPr/>
          </p:nvSpPr>
          <p:spPr bwMode="auto">
            <a:xfrm>
              <a:off x="779438" y="5034662"/>
              <a:ext cx="1867885" cy="338554"/>
            </a:xfrm>
            <a:prstGeom prst="rect">
              <a:avLst/>
            </a:prstGeom>
            <a:noFill/>
            <a:ln w="9525">
              <a:noFill/>
              <a:miter lim="800000"/>
              <a:headEnd/>
              <a:tailEnd/>
            </a:ln>
          </p:spPr>
          <p:txBody>
            <a:bodyPr>
              <a:spAutoFit/>
            </a:bodyPr>
            <a:lstStyle/>
            <a:p>
              <a:r>
                <a:rPr lang="en-US" sz="1600" b="1" dirty="0" err="1" smtClean="0">
                  <a:latin typeface="Times New Roman" pitchFamily="18" charset="0"/>
                  <a:cs typeface="Times New Roman" pitchFamily="18" charset="0"/>
                </a:rPr>
                <a:t>Antarctida</a:t>
              </a:r>
              <a:r>
                <a:rPr lang="ru-RU" sz="1600" b="1" dirty="0" smtClean="0">
                  <a:latin typeface="Times New Roman" pitchFamily="18" charset="0"/>
                  <a:cs typeface="Times New Roman" pitchFamily="18" charset="0"/>
                </a:rPr>
                <a:t> (</a:t>
              </a:r>
              <a:r>
                <a:rPr lang="en-US" sz="1600" b="1" dirty="0" smtClean="0">
                  <a:latin typeface="Times New Roman" pitchFamily="18" charset="0"/>
                  <a:cs typeface="Times New Roman" pitchFamily="18" charset="0"/>
                </a:rPr>
                <a:t>n=</a:t>
              </a:r>
              <a:r>
                <a:rPr lang="ru-RU" sz="1600" b="1" dirty="0" smtClean="0">
                  <a:latin typeface="Times New Roman" pitchFamily="18" charset="0"/>
                  <a:cs typeface="Times New Roman" pitchFamily="18" charset="0"/>
                </a:rPr>
                <a:t>7</a:t>
              </a:r>
              <a:r>
                <a:rPr lang="ru-RU" sz="1600" b="1" dirty="0">
                  <a:latin typeface="Times New Roman" pitchFamily="18" charset="0"/>
                  <a:cs typeface="Times New Roman" pitchFamily="18" charset="0"/>
                </a:rPr>
                <a:t>)</a:t>
              </a:r>
              <a:endParaRPr lang="ru-RU" sz="1600" b="1" baseline="30000" dirty="0">
                <a:latin typeface="Times New Roman" pitchFamily="18" charset="0"/>
                <a:cs typeface="Times New Roman" pitchFamily="18" charset="0"/>
              </a:endParaRPr>
            </a:p>
          </p:txBody>
        </p:sp>
        <p:sp>
          <p:nvSpPr>
            <p:cNvPr id="18439" name="Прямоугольник 17"/>
            <p:cNvSpPr>
              <a:spLocks noChangeArrowheads="1"/>
            </p:cNvSpPr>
            <p:nvPr/>
          </p:nvSpPr>
          <p:spPr bwMode="auto">
            <a:xfrm>
              <a:off x="2072303" y="5394702"/>
              <a:ext cx="2314393" cy="338578"/>
            </a:xfrm>
            <a:prstGeom prst="rect">
              <a:avLst/>
            </a:prstGeom>
            <a:noFill/>
            <a:ln w="9525">
              <a:noFill/>
              <a:miter lim="800000"/>
              <a:headEnd/>
              <a:tailEnd/>
            </a:ln>
          </p:spPr>
          <p:txBody>
            <a:bodyPr wrap="square">
              <a:spAutoFit/>
            </a:bodyPr>
            <a:lstStyle/>
            <a:p>
              <a:r>
                <a:rPr lang="en-US" sz="1600" b="1" dirty="0" smtClean="0">
                  <a:latin typeface="Times New Roman" pitchFamily="18" charset="0"/>
                  <a:cs typeface="Times New Roman" pitchFamily="18" charset="0"/>
                </a:rPr>
                <a:t>Kola peninsula </a:t>
              </a:r>
              <a:r>
                <a:rPr lang="ru-RU" sz="1600" b="1" dirty="0" smtClean="0">
                  <a:latin typeface="Times New Roman" pitchFamily="18" charset="0"/>
                  <a:cs typeface="Times New Roman" pitchFamily="18" charset="0"/>
                </a:rPr>
                <a:t>(</a:t>
              </a:r>
              <a:r>
                <a:rPr lang="en-US" sz="1600" b="1" dirty="0" smtClean="0">
                  <a:latin typeface="Times New Roman" pitchFamily="18" charset="0"/>
                  <a:cs typeface="Times New Roman" pitchFamily="18" charset="0"/>
                </a:rPr>
                <a:t>n</a:t>
              </a:r>
              <a:r>
                <a:rPr lang="ru-RU" sz="1600" b="1" dirty="0" smtClean="0">
                  <a:latin typeface="Times New Roman" pitchFamily="18" charset="0"/>
                  <a:cs typeface="Times New Roman" pitchFamily="18" charset="0"/>
                </a:rPr>
                <a:t>=10</a:t>
              </a:r>
              <a:r>
                <a:rPr lang="ru-RU" sz="1600" b="1" dirty="0">
                  <a:latin typeface="Times New Roman" pitchFamily="18" charset="0"/>
                  <a:cs typeface="Times New Roman" pitchFamily="18" charset="0"/>
                </a:rPr>
                <a:t>)</a:t>
              </a:r>
              <a:endParaRPr lang="ru-RU" sz="1600" b="1" baseline="30000" dirty="0">
                <a:latin typeface="Times New Roman" pitchFamily="18" charset="0"/>
                <a:cs typeface="Times New Roman" pitchFamily="18" charset="0"/>
              </a:endParaRPr>
            </a:p>
          </p:txBody>
        </p:sp>
        <p:sp>
          <p:nvSpPr>
            <p:cNvPr id="18440" name="Прямоугольник 17"/>
            <p:cNvSpPr>
              <a:spLocks noChangeArrowheads="1"/>
            </p:cNvSpPr>
            <p:nvPr/>
          </p:nvSpPr>
          <p:spPr bwMode="auto">
            <a:xfrm>
              <a:off x="3256529" y="5034662"/>
              <a:ext cx="2035409" cy="338578"/>
            </a:xfrm>
            <a:prstGeom prst="rect">
              <a:avLst/>
            </a:prstGeom>
            <a:noFill/>
            <a:ln w="9525">
              <a:noFill/>
              <a:miter lim="800000"/>
              <a:headEnd/>
              <a:tailEnd/>
            </a:ln>
          </p:spPr>
          <p:txBody>
            <a:bodyPr>
              <a:spAutoFit/>
            </a:bodyPr>
            <a:lstStyle/>
            <a:p>
              <a:r>
                <a:rPr lang="en-US" sz="1600" b="1" dirty="0" err="1" smtClean="0">
                  <a:latin typeface="Times New Roman" pitchFamily="18" charset="0"/>
                  <a:cs typeface="Times New Roman" pitchFamily="18" charset="0"/>
                </a:rPr>
                <a:t>Tajga</a:t>
              </a:r>
              <a:r>
                <a:rPr lang="en-US" sz="1600" b="1" dirty="0" smtClean="0">
                  <a:latin typeface="Times New Roman" pitchFamily="18" charset="0"/>
                  <a:cs typeface="Times New Roman" pitchFamily="18" charset="0"/>
                </a:rPr>
                <a:t> zone </a:t>
              </a:r>
              <a:r>
                <a:rPr lang="ru-RU" sz="1600" b="1" dirty="0" smtClean="0">
                  <a:latin typeface="Times New Roman" pitchFamily="18" charset="0"/>
                  <a:cs typeface="Times New Roman" pitchFamily="18" charset="0"/>
                </a:rPr>
                <a:t>(</a:t>
              </a:r>
              <a:r>
                <a:rPr lang="en-US" sz="1600" b="1" dirty="0" smtClean="0">
                  <a:latin typeface="Times New Roman" pitchFamily="18" charset="0"/>
                  <a:cs typeface="Times New Roman" pitchFamily="18" charset="0"/>
                </a:rPr>
                <a:t>n=</a:t>
              </a:r>
              <a:r>
                <a:rPr lang="ru-RU" sz="1600" b="1" dirty="0" smtClean="0">
                  <a:latin typeface="Times New Roman" pitchFamily="18" charset="0"/>
                  <a:cs typeface="Times New Roman" pitchFamily="18" charset="0"/>
                </a:rPr>
                <a:t>26</a:t>
              </a:r>
              <a:r>
                <a:rPr lang="ru-RU" sz="1600" b="1" dirty="0">
                  <a:latin typeface="Times New Roman" pitchFamily="18" charset="0"/>
                  <a:cs typeface="Times New Roman" pitchFamily="18" charset="0"/>
                </a:rPr>
                <a:t>)</a:t>
              </a:r>
              <a:endParaRPr lang="ru-RU" sz="1600" b="1" baseline="30000" dirty="0">
                <a:latin typeface="Times New Roman" pitchFamily="18" charset="0"/>
                <a:cs typeface="Times New Roman" pitchFamily="18" charset="0"/>
              </a:endParaRPr>
            </a:p>
          </p:txBody>
        </p:sp>
        <p:sp>
          <p:nvSpPr>
            <p:cNvPr id="18441" name="Прямоугольник 17"/>
            <p:cNvSpPr>
              <a:spLocks noChangeArrowheads="1"/>
            </p:cNvSpPr>
            <p:nvPr/>
          </p:nvSpPr>
          <p:spPr bwMode="auto">
            <a:xfrm>
              <a:off x="4816304" y="5414780"/>
              <a:ext cx="1894955" cy="338578"/>
            </a:xfrm>
            <a:prstGeom prst="rect">
              <a:avLst/>
            </a:prstGeom>
            <a:noFill/>
            <a:ln w="9525">
              <a:noFill/>
              <a:miter lim="800000"/>
              <a:headEnd/>
              <a:tailEnd/>
            </a:ln>
          </p:spPr>
          <p:txBody>
            <a:bodyPr wrap="square">
              <a:spAutoFit/>
            </a:bodyPr>
            <a:lstStyle/>
            <a:p>
              <a:r>
                <a:rPr lang="en-US" sz="1600" b="1" dirty="0" smtClean="0">
                  <a:latin typeface="Times New Roman" pitchFamily="18" charset="0"/>
                  <a:cs typeface="Times New Roman" pitchFamily="18" charset="0"/>
                </a:rPr>
                <a:t>Lake </a:t>
              </a:r>
              <a:r>
                <a:rPr lang="en-US" sz="1600" b="1" dirty="0" err="1" smtClean="0">
                  <a:latin typeface="Times New Roman" pitchFamily="18" charset="0"/>
                  <a:cs typeface="Times New Roman" pitchFamily="18" charset="0"/>
                </a:rPr>
                <a:t>El'ton</a:t>
              </a:r>
              <a:r>
                <a:rPr lang="en-US" sz="1600" b="1" dirty="0" smtClean="0">
                  <a:latin typeface="Times New Roman" pitchFamily="18" charset="0"/>
                  <a:cs typeface="Times New Roman" pitchFamily="18" charset="0"/>
                </a:rPr>
                <a:t> </a:t>
              </a:r>
              <a:r>
                <a:rPr lang="ru-RU" sz="1600" b="1" dirty="0" smtClean="0">
                  <a:latin typeface="Times New Roman" pitchFamily="18" charset="0"/>
                  <a:cs typeface="Times New Roman" pitchFamily="18" charset="0"/>
                </a:rPr>
                <a:t>(</a:t>
              </a:r>
              <a:r>
                <a:rPr lang="en-US" sz="1600" b="1" dirty="0" smtClean="0">
                  <a:latin typeface="Times New Roman" pitchFamily="18" charset="0"/>
                  <a:cs typeface="Times New Roman" pitchFamily="18" charset="0"/>
                </a:rPr>
                <a:t>n=3)</a:t>
              </a:r>
              <a:endParaRPr lang="ru-RU" sz="1600" b="1" baseline="30000" dirty="0">
                <a:latin typeface="Times New Roman" pitchFamily="18" charset="0"/>
                <a:cs typeface="Times New Roman" pitchFamily="18" charset="0"/>
              </a:endParaRPr>
            </a:p>
          </p:txBody>
        </p:sp>
      </p:grpSp>
      <p:sp>
        <p:nvSpPr>
          <p:cNvPr id="4099" name="Прямоугольник 17"/>
          <p:cNvSpPr>
            <a:spLocks noChangeArrowheads="1"/>
          </p:cNvSpPr>
          <p:nvPr/>
        </p:nvSpPr>
        <p:spPr bwMode="auto">
          <a:xfrm>
            <a:off x="323850" y="260350"/>
            <a:ext cx="8424863" cy="461665"/>
          </a:xfrm>
          <a:prstGeom prst="rect">
            <a:avLst/>
          </a:prstGeom>
          <a:noFill/>
          <a:ln w="9525">
            <a:noFill/>
            <a:miter lim="800000"/>
            <a:headEnd/>
            <a:tailEnd/>
          </a:ln>
        </p:spPr>
        <p:txBody>
          <a:bodyPr>
            <a:spAutoFit/>
          </a:bodyPr>
          <a:lstStyle/>
          <a:p>
            <a:pPr algn="ctr">
              <a:defRPr/>
            </a:pPr>
            <a:r>
              <a:rPr lang="en-US" sz="2400" b="1" dirty="0" smtClean="0">
                <a:solidFill>
                  <a:schemeClr val="tx2">
                    <a:lumMod val="50000"/>
                  </a:schemeClr>
                </a:solidFill>
                <a:latin typeface="Times New Roman" pitchFamily="18" charset="0"/>
                <a:cs typeface="Times New Roman" pitchFamily="18" charset="0"/>
              </a:rPr>
              <a:t>Content of </a:t>
            </a:r>
            <a:r>
              <a:rPr lang="ru-RU" sz="2400" b="1" dirty="0" smtClean="0">
                <a:solidFill>
                  <a:schemeClr val="bg2">
                    <a:lumMod val="10000"/>
                  </a:schemeClr>
                </a:solidFill>
                <a:latin typeface="Times New Roman" pitchFamily="18" charset="0"/>
                <a:cs typeface="Times New Roman" pitchFamily="18" charset="0"/>
              </a:rPr>
              <a:t>δ</a:t>
            </a:r>
            <a:r>
              <a:rPr lang="ru-RU" sz="2400" b="1" baseline="30000" dirty="0" smtClean="0">
                <a:solidFill>
                  <a:schemeClr val="bg2">
                    <a:lumMod val="10000"/>
                  </a:schemeClr>
                </a:solidFill>
                <a:latin typeface="Times New Roman" pitchFamily="18" charset="0"/>
                <a:cs typeface="Times New Roman" pitchFamily="18" charset="0"/>
              </a:rPr>
              <a:t>13</a:t>
            </a:r>
            <a:r>
              <a:rPr lang="ru-RU" sz="2400" b="1" dirty="0" smtClean="0">
                <a:solidFill>
                  <a:schemeClr val="bg2">
                    <a:lumMod val="10000"/>
                  </a:schemeClr>
                </a:solidFill>
                <a:latin typeface="Times New Roman" pitchFamily="18" charset="0"/>
                <a:cs typeface="Times New Roman" pitchFamily="18" charset="0"/>
              </a:rPr>
              <a:t>С</a:t>
            </a:r>
            <a:r>
              <a:rPr lang="en-US" sz="2400" b="1" dirty="0" smtClean="0">
                <a:solidFill>
                  <a:schemeClr val="bg2">
                    <a:lumMod val="10000"/>
                  </a:schemeClr>
                </a:solidFill>
                <a:latin typeface="Times New Roman" pitchFamily="18" charset="0"/>
                <a:cs typeface="Times New Roman" pitchFamily="18" charset="0"/>
              </a:rPr>
              <a:t> (</a:t>
            </a:r>
            <a:r>
              <a:rPr lang="ru-RU" sz="2400" b="1" dirty="0" smtClean="0">
                <a:solidFill>
                  <a:schemeClr val="bg2">
                    <a:lumMod val="10000"/>
                  </a:schemeClr>
                </a:solidFill>
                <a:latin typeface="Times New Roman" pitchFamily="18" charset="0"/>
                <a:cs typeface="Times New Roman" pitchFamily="18" charset="0"/>
              </a:rPr>
              <a:t> ‰ </a:t>
            </a:r>
            <a:r>
              <a:rPr lang="en-US" sz="2400" b="1" dirty="0" smtClean="0">
                <a:solidFill>
                  <a:schemeClr val="bg2">
                    <a:lumMod val="10000"/>
                  </a:schemeClr>
                </a:solidFill>
                <a:latin typeface="Times New Roman" pitchFamily="18" charset="0"/>
                <a:cs typeface="Times New Roman" pitchFamily="18" charset="0"/>
              </a:rPr>
              <a:t>)  in lichens from different regions</a:t>
            </a:r>
            <a:endParaRPr lang="ru-RU" sz="2400" b="1" dirty="0">
              <a:solidFill>
                <a:schemeClr val="tx2">
                  <a:lumMod val="50000"/>
                </a:schemeClr>
              </a:solidFill>
              <a:latin typeface="Times New Roman" pitchFamily="18" charset="0"/>
              <a:cs typeface="Times New Roman" pitchFamily="18" charset="0"/>
            </a:endParaRPr>
          </a:p>
        </p:txBody>
      </p:sp>
      <p:sp>
        <p:nvSpPr>
          <p:cNvPr id="10" name="Прямоугольник 9"/>
          <p:cNvSpPr/>
          <p:nvPr/>
        </p:nvSpPr>
        <p:spPr>
          <a:xfrm>
            <a:off x="6407696" y="1484784"/>
            <a:ext cx="2628800" cy="4226798"/>
          </a:xfrm>
          <a:prstGeom prst="rect">
            <a:avLst/>
          </a:prstGeom>
        </p:spPr>
        <p:txBody>
          <a:bodyPr wrap="square">
            <a:spAutoFit/>
          </a:bodyPr>
          <a:lstStyle/>
          <a:p>
            <a:r>
              <a:rPr lang="en-US" b="1" baseline="30000" dirty="0" smtClean="0">
                <a:latin typeface="Times New Roman" pitchFamily="18" charset="0"/>
                <a:cs typeface="Times New Roman" pitchFamily="18" charset="0"/>
              </a:rPr>
              <a:t>The magnitude of isotopic discrimination of  carbon   (δ13С, ‰) in biomass is a species-specific parameter.  </a:t>
            </a:r>
          </a:p>
          <a:p>
            <a:endParaRPr lang="en-US" b="1" baseline="30000" dirty="0" smtClean="0">
              <a:latin typeface="Times New Roman" pitchFamily="18" charset="0"/>
              <a:cs typeface="Times New Roman" pitchFamily="18" charset="0"/>
            </a:endParaRPr>
          </a:p>
          <a:p>
            <a:r>
              <a:rPr lang="en-US" b="1" baseline="30000" dirty="0" smtClean="0">
                <a:latin typeface="Times New Roman" pitchFamily="18" charset="0"/>
                <a:cs typeface="Times New Roman" pitchFamily="18" charset="0"/>
              </a:rPr>
              <a:t>The δ13С value depends on:</a:t>
            </a:r>
          </a:p>
          <a:p>
            <a:pPr marL="285750" indent="-285750">
              <a:buFontTx/>
              <a:buChar char="-"/>
            </a:pPr>
            <a:r>
              <a:rPr lang="en-US" b="1" baseline="30000" dirty="0" smtClean="0">
                <a:latin typeface="Times New Roman" pitchFamily="18" charset="0"/>
                <a:cs typeface="Times New Roman" pitchFamily="18" charset="0"/>
              </a:rPr>
              <a:t>resistances </a:t>
            </a:r>
            <a:r>
              <a:rPr lang="en-US" b="1" baseline="30000" dirty="0">
                <a:latin typeface="Times New Roman" pitchFamily="18" charset="0"/>
                <a:cs typeface="Times New Roman" pitchFamily="18" charset="0"/>
              </a:rPr>
              <a:t>of</a:t>
            </a:r>
            <a:r>
              <a:rPr lang="en-US" b="1" dirty="0">
                <a:latin typeface="Times New Roman" pitchFamily="18" charset="0"/>
                <a:cs typeface="Times New Roman" pitchFamily="18" charset="0"/>
              </a:rPr>
              <a:t> </a:t>
            </a:r>
            <a:r>
              <a:rPr lang="en-US" b="1" baseline="30000" dirty="0">
                <a:latin typeface="Times New Roman" pitchFamily="18" charset="0"/>
                <a:cs typeface="Times New Roman" pitchFamily="18" charset="0"/>
              </a:rPr>
              <a:t>the CO</a:t>
            </a:r>
            <a:r>
              <a:rPr lang="en-US" sz="1600" b="1" baseline="30000" dirty="0">
                <a:latin typeface="Times New Roman" pitchFamily="18" charset="0"/>
                <a:cs typeface="Times New Roman" pitchFamily="18" charset="0"/>
              </a:rPr>
              <a:t>2</a:t>
            </a:r>
            <a:r>
              <a:rPr lang="en-US" b="1" baseline="30000" dirty="0">
                <a:latin typeface="Times New Roman" pitchFamily="18" charset="0"/>
                <a:cs typeface="Times New Roman" pitchFamily="18" charset="0"/>
              </a:rPr>
              <a:t> diffusion on way to </a:t>
            </a:r>
            <a:r>
              <a:rPr lang="en-US" b="1" baseline="30000" dirty="0" err="1">
                <a:latin typeface="Times New Roman" pitchFamily="18" charset="0"/>
                <a:cs typeface="Times New Roman" pitchFamily="18" charset="0"/>
              </a:rPr>
              <a:t>carboxylation</a:t>
            </a:r>
            <a:r>
              <a:rPr lang="en-US" b="1" baseline="30000" dirty="0">
                <a:latin typeface="Times New Roman" pitchFamily="18" charset="0"/>
                <a:cs typeface="Times New Roman" pitchFamily="18" charset="0"/>
              </a:rPr>
              <a:t> </a:t>
            </a:r>
            <a:r>
              <a:rPr lang="en-US" b="1" baseline="30000" dirty="0" smtClean="0">
                <a:latin typeface="Times New Roman" pitchFamily="18" charset="0"/>
                <a:cs typeface="Times New Roman" pitchFamily="18" charset="0"/>
              </a:rPr>
              <a:t>centers,</a:t>
            </a:r>
            <a:endParaRPr lang="en-US" b="1" baseline="30000" dirty="0" smtClean="0">
              <a:latin typeface="Times New Roman" pitchFamily="18" charset="0"/>
              <a:cs typeface="Times New Roman" pitchFamily="18" charset="0"/>
            </a:endParaRPr>
          </a:p>
          <a:p>
            <a:pPr marL="285750" indent="-285750">
              <a:buFontTx/>
              <a:buChar char="-"/>
            </a:pPr>
            <a:r>
              <a:rPr lang="en-US" b="1" baseline="30000" dirty="0">
                <a:latin typeface="Times New Roman" pitchFamily="18" charset="0"/>
                <a:cs typeface="Times New Roman" pitchFamily="18" charset="0"/>
              </a:rPr>
              <a:t>the presence of CO</a:t>
            </a:r>
            <a:r>
              <a:rPr lang="en-US" sz="1400" b="1" baseline="30000" dirty="0">
                <a:latin typeface="Times New Roman" pitchFamily="18" charset="0"/>
                <a:cs typeface="Times New Roman" pitchFamily="18" charset="0"/>
              </a:rPr>
              <a:t>2</a:t>
            </a:r>
            <a:r>
              <a:rPr lang="en-US" b="1" baseline="30000" dirty="0">
                <a:latin typeface="Times New Roman" pitchFamily="18" charset="0"/>
                <a:cs typeface="Times New Roman" pitchFamily="18" charset="0"/>
              </a:rPr>
              <a:t>-concentrating mechanism in </a:t>
            </a:r>
            <a:r>
              <a:rPr lang="en-US" b="1" baseline="30000" dirty="0" err="1" smtClean="0">
                <a:latin typeface="Times New Roman" pitchFamily="18" charset="0"/>
                <a:cs typeface="Times New Roman" pitchFamily="18" charset="0"/>
              </a:rPr>
              <a:t>photobiont</a:t>
            </a:r>
            <a:r>
              <a:rPr lang="en-US" b="1" baseline="30000" dirty="0" smtClean="0">
                <a:latin typeface="Times New Roman" pitchFamily="18" charset="0"/>
                <a:cs typeface="Times New Roman" pitchFamily="18" charset="0"/>
              </a:rPr>
              <a:t>,</a:t>
            </a:r>
            <a:endParaRPr lang="en-US" b="1" baseline="30000" dirty="0" smtClean="0">
              <a:latin typeface="Times New Roman" pitchFamily="18" charset="0"/>
              <a:cs typeface="Times New Roman" pitchFamily="18" charset="0"/>
            </a:endParaRPr>
          </a:p>
          <a:p>
            <a:pPr marL="285750" indent="-285750">
              <a:buFontTx/>
              <a:buChar char="-"/>
            </a:pPr>
            <a:r>
              <a:rPr lang="en-US" sz="1600" b="1" baseline="30000" dirty="0">
                <a:latin typeface="Times New Roman" pitchFamily="18" charset="0"/>
                <a:cs typeface="Times New Roman" pitchFamily="18" charset="0"/>
              </a:rPr>
              <a:t>CO</a:t>
            </a:r>
            <a:r>
              <a:rPr lang="en-US" sz="1200" b="1" baseline="30000" dirty="0">
                <a:latin typeface="Times New Roman" pitchFamily="18" charset="0"/>
                <a:cs typeface="Times New Roman" pitchFamily="18" charset="0"/>
              </a:rPr>
              <a:t>2</a:t>
            </a:r>
            <a:r>
              <a:rPr lang="en-US" sz="1600" b="1" baseline="30000" dirty="0">
                <a:latin typeface="Times New Roman" pitchFamily="18" charset="0"/>
                <a:cs typeface="Times New Roman" pitchFamily="18" charset="0"/>
              </a:rPr>
              <a:t> </a:t>
            </a:r>
            <a:r>
              <a:rPr lang="en-US" b="1" baseline="30000" dirty="0" smtClean="0">
                <a:latin typeface="Times New Roman" pitchFamily="18" charset="0"/>
                <a:cs typeface="Times New Roman" pitchFamily="18" charset="0"/>
              </a:rPr>
              <a:t>source,</a:t>
            </a:r>
            <a:endParaRPr lang="en-US" b="1" baseline="30000" dirty="0" smtClean="0">
              <a:latin typeface="Times New Roman" pitchFamily="18" charset="0"/>
              <a:cs typeface="Times New Roman" pitchFamily="18" charset="0"/>
            </a:endParaRPr>
          </a:p>
          <a:p>
            <a:pPr marL="285750" indent="-285750">
              <a:buFontTx/>
              <a:buChar char="-"/>
            </a:pPr>
            <a:r>
              <a:rPr lang="en-US" b="1" baseline="30000" dirty="0">
                <a:latin typeface="Times New Roman" pitchFamily="18" charset="0"/>
                <a:cs typeface="Times New Roman" pitchFamily="18" charset="0"/>
              </a:rPr>
              <a:t>environmental </a:t>
            </a:r>
            <a:r>
              <a:rPr lang="en-US" b="1" baseline="30000" dirty="0" smtClean="0">
                <a:latin typeface="Times New Roman" pitchFamily="18" charset="0"/>
                <a:cs typeface="Times New Roman" pitchFamily="18" charset="0"/>
              </a:rPr>
              <a:t>conditions.</a:t>
            </a:r>
            <a:endParaRPr lang="en-US" b="1" baseline="30000" dirty="0" smtClean="0">
              <a:latin typeface="Times New Roman" pitchFamily="18" charset="0"/>
              <a:cs typeface="Times New Roman" pitchFamily="18" charset="0"/>
            </a:endParaRPr>
          </a:p>
          <a:p>
            <a:endParaRPr lang="en-US" b="1" baseline="30000" dirty="0" smtClean="0">
              <a:latin typeface="Times New Roman" pitchFamily="18" charset="0"/>
              <a:cs typeface="Times New Roman" pitchFamily="18" charset="0"/>
            </a:endParaRPr>
          </a:p>
          <a:p>
            <a:r>
              <a:rPr lang="en-US" b="1" baseline="30000" dirty="0" smtClean="0">
                <a:latin typeface="Times New Roman" pitchFamily="18" charset="0"/>
                <a:cs typeface="Times New Roman" pitchFamily="18" charset="0"/>
              </a:rPr>
              <a:t>Low light intensity affects  photosynthesis and reduces δ13С ( it becomes more negative). The lack of moisture inhibits the assimilation and leads to increased δ13С.</a:t>
            </a:r>
          </a:p>
          <a:p>
            <a:r>
              <a:rPr lang="en-US" b="1" baseline="30000" dirty="0" smtClean="0">
                <a:latin typeface="Times New Roman" pitchFamily="18" charset="0"/>
                <a:cs typeface="Times New Roman" pitchFamily="18" charset="0"/>
              </a:rPr>
              <a:t>The </a:t>
            </a:r>
            <a:r>
              <a:rPr lang="en-US" b="1" baseline="30000" dirty="0">
                <a:latin typeface="Times New Roman" pitchFamily="18" charset="0"/>
                <a:cs typeface="Times New Roman" pitchFamily="18" charset="0"/>
              </a:rPr>
              <a:t>mean δ13C </a:t>
            </a:r>
            <a:r>
              <a:rPr lang="en-US" b="1" baseline="30000" dirty="0" smtClean="0">
                <a:latin typeface="Times New Roman" pitchFamily="18" charset="0"/>
                <a:cs typeface="Times New Roman" pitchFamily="18" charset="0"/>
              </a:rPr>
              <a:t>value in lichens of the taiga zone was about  -28‰.</a:t>
            </a:r>
          </a:p>
          <a:p>
            <a:endParaRPr lang="en-US" sz="1600" b="1" baseline="30000" dirty="0" smtClean="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936104"/>
          </a:xfrm>
        </p:spPr>
        <p:txBody>
          <a:bodyPr/>
          <a:lstStyle/>
          <a:p>
            <a:pPr algn="ctr"/>
            <a:r>
              <a:rPr lang="en-US" sz="2000" b="1" dirty="0" smtClean="0">
                <a:solidFill>
                  <a:schemeClr val="tx2">
                    <a:lumMod val="50000"/>
                  </a:schemeClr>
                </a:solidFill>
                <a:latin typeface="Times New Roman" pitchFamily="18" charset="0"/>
                <a:cs typeface="Times New Roman" pitchFamily="18" charset="0"/>
              </a:rPr>
              <a:t>Response of net –photosynthesis and dark respiration  of </a:t>
            </a:r>
            <a:r>
              <a:rPr lang="en-US" sz="2000" b="1" i="1" dirty="0" err="1" smtClean="0">
                <a:solidFill>
                  <a:schemeClr val="tx2">
                    <a:lumMod val="50000"/>
                  </a:schemeClr>
                </a:solidFill>
                <a:latin typeface="Times New Roman" pitchFamily="18" charset="0"/>
                <a:cs typeface="Times New Roman" pitchFamily="18" charset="0"/>
              </a:rPr>
              <a:t>Peltigera</a:t>
            </a:r>
            <a:r>
              <a:rPr lang="en-US" sz="2000" b="1" i="1" dirty="0" smtClean="0">
                <a:solidFill>
                  <a:schemeClr val="tx2">
                    <a:lumMod val="50000"/>
                  </a:schemeClr>
                </a:solidFill>
                <a:latin typeface="Times New Roman" pitchFamily="18" charset="0"/>
                <a:cs typeface="Times New Roman" pitchFamily="18" charset="0"/>
              </a:rPr>
              <a:t> </a:t>
            </a:r>
            <a:r>
              <a:rPr lang="en-US" sz="2000" b="1" i="1" dirty="0" err="1" smtClean="0">
                <a:solidFill>
                  <a:schemeClr val="tx2">
                    <a:lumMod val="50000"/>
                  </a:schemeClr>
                </a:solidFill>
                <a:latin typeface="Times New Roman" pitchFamily="18" charset="0"/>
                <a:cs typeface="Times New Roman" pitchFamily="18" charset="0"/>
              </a:rPr>
              <a:t>aphthosa</a:t>
            </a:r>
            <a:r>
              <a:rPr lang="en-US" sz="2000" b="1" dirty="0" smtClean="0">
                <a:solidFill>
                  <a:schemeClr val="tx2">
                    <a:lumMod val="50000"/>
                  </a:schemeClr>
                </a:solidFill>
                <a:latin typeface="Times New Roman" pitchFamily="18" charset="0"/>
                <a:cs typeface="Times New Roman" pitchFamily="18" charset="0"/>
              </a:rPr>
              <a:t>, </a:t>
            </a:r>
            <a:r>
              <a:rPr lang="en-US" sz="2000" b="1" i="1" dirty="0" smtClean="0">
                <a:solidFill>
                  <a:schemeClr val="tx2">
                    <a:lumMod val="50000"/>
                  </a:schemeClr>
                </a:solidFill>
                <a:latin typeface="Times New Roman" pitchFamily="18" charset="0"/>
                <a:cs typeface="Times New Roman" pitchFamily="18" charset="0"/>
              </a:rPr>
              <a:t>P. </a:t>
            </a:r>
            <a:r>
              <a:rPr lang="en-US" sz="2000" b="1" i="1" dirty="0" err="1" smtClean="0">
                <a:solidFill>
                  <a:schemeClr val="tx2">
                    <a:lumMod val="50000"/>
                  </a:schemeClr>
                </a:solidFill>
                <a:latin typeface="Times New Roman" pitchFamily="18" charset="0"/>
                <a:cs typeface="Times New Roman" pitchFamily="18" charset="0"/>
              </a:rPr>
              <a:t>rufescens</a:t>
            </a:r>
            <a:r>
              <a:rPr lang="en-US" sz="2000" b="1" i="1" dirty="0" smtClean="0">
                <a:solidFill>
                  <a:schemeClr val="tx2">
                    <a:lumMod val="50000"/>
                  </a:schemeClr>
                </a:solidFill>
                <a:latin typeface="Times New Roman" pitchFamily="18" charset="0"/>
                <a:cs typeface="Times New Roman" pitchFamily="18" charset="0"/>
              </a:rPr>
              <a:t> </a:t>
            </a:r>
            <a:r>
              <a:rPr lang="en-US" sz="2000" b="1" dirty="0" smtClean="0">
                <a:solidFill>
                  <a:schemeClr val="tx2">
                    <a:lumMod val="50000"/>
                  </a:schemeClr>
                </a:solidFill>
                <a:latin typeface="Times New Roman" pitchFamily="18" charset="0"/>
                <a:cs typeface="Times New Roman" pitchFamily="18" charset="0"/>
              </a:rPr>
              <a:t>and </a:t>
            </a:r>
            <a:r>
              <a:rPr lang="en-US" sz="2000" b="1" i="1" dirty="0" err="1" smtClean="0">
                <a:solidFill>
                  <a:schemeClr val="tx2">
                    <a:lumMod val="50000"/>
                  </a:schemeClr>
                </a:solidFill>
                <a:latin typeface="Times New Roman" pitchFamily="18" charset="0"/>
                <a:cs typeface="Times New Roman" pitchFamily="18" charset="0"/>
              </a:rPr>
              <a:t>Cladonia</a:t>
            </a:r>
            <a:r>
              <a:rPr lang="en-US" sz="2000" b="1" i="1" dirty="0" smtClean="0">
                <a:solidFill>
                  <a:schemeClr val="tx2">
                    <a:lumMod val="50000"/>
                  </a:schemeClr>
                </a:solidFill>
                <a:latin typeface="Times New Roman" pitchFamily="18" charset="0"/>
                <a:cs typeface="Times New Roman" pitchFamily="18" charset="0"/>
              </a:rPr>
              <a:t> </a:t>
            </a:r>
            <a:r>
              <a:rPr lang="en-US" sz="2000" b="1" i="1" dirty="0" err="1" smtClean="0">
                <a:solidFill>
                  <a:schemeClr val="tx2">
                    <a:lumMod val="50000"/>
                  </a:schemeClr>
                </a:solidFill>
                <a:latin typeface="Times New Roman" pitchFamily="18" charset="0"/>
                <a:cs typeface="Times New Roman" pitchFamily="18" charset="0"/>
              </a:rPr>
              <a:t>stellaris</a:t>
            </a:r>
            <a:r>
              <a:rPr lang="en-US" sz="2000" b="1" i="1" dirty="0" smtClean="0">
                <a:solidFill>
                  <a:schemeClr val="tx2">
                    <a:lumMod val="50000"/>
                  </a:schemeClr>
                </a:solidFill>
                <a:latin typeface="Times New Roman" pitchFamily="18" charset="0"/>
                <a:cs typeface="Times New Roman" pitchFamily="18" charset="0"/>
              </a:rPr>
              <a:t>  </a:t>
            </a:r>
            <a:r>
              <a:rPr lang="en-US" sz="2000" b="1" dirty="0" smtClean="0">
                <a:solidFill>
                  <a:schemeClr val="tx2">
                    <a:lumMod val="50000"/>
                  </a:schemeClr>
                </a:solidFill>
                <a:latin typeface="Times New Roman" pitchFamily="18" charset="0"/>
                <a:cs typeface="Times New Roman" pitchFamily="18" charset="0"/>
              </a:rPr>
              <a:t>to thalli  temperature </a:t>
            </a:r>
            <a:br>
              <a:rPr lang="en-US" sz="2000" b="1" dirty="0" smtClean="0">
                <a:solidFill>
                  <a:schemeClr val="tx2">
                    <a:lumMod val="50000"/>
                  </a:schemeClr>
                </a:solidFill>
                <a:latin typeface="Times New Roman" pitchFamily="18" charset="0"/>
                <a:cs typeface="Times New Roman" pitchFamily="18" charset="0"/>
              </a:rPr>
            </a:br>
            <a:r>
              <a:rPr lang="en-US" sz="2000" b="1" i="1" dirty="0" smtClean="0">
                <a:solidFill>
                  <a:schemeClr val="tx2">
                    <a:lumMod val="50000"/>
                  </a:schemeClr>
                </a:solidFill>
                <a:latin typeface="Times New Roman" pitchFamily="18" charset="0"/>
                <a:cs typeface="Times New Roman" pitchFamily="18" charset="0"/>
              </a:rPr>
              <a:t>(</a:t>
            </a:r>
            <a:r>
              <a:rPr lang="en-US" sz="1600" b="1" i="1" dirty="0" smtClean="0">
                <a:solidFill>
                  <a:schemeClr val="tx2">
                    <a:lumMod val="50000"/>
                  </a:schemeClr>
                </a:solidFill>
                <a:latin typeface="Times New Roman" pitchFamily="18" charset="0"/>
                <a:cs typeface="Times New Roman" pitchFamily="18" charset="0"/>
              </a:rPr>
              <a:t>data were generated under laboratory conditions)</a:t>
            </a:r>
            <a:endParaRPr lang="ru-RU" sz="2000" b="1" i="1" dirty="0">
              <a:solidFill>
                <a:schemeClr val="tx2">
                  <a:lumMod val="50000"/>
                </a:schemeClr>
              </a:solidFill>
              <a:latin typeface="Times New Roman" pitchFamily="18" charset="0"/>
              <a:cs typeface="Times New Roman" pitchFamily="18" charset="0"/>
            </a:endParaRPr>
          </a:p>
        </p:txBody>
      </p:sp>
      <p:sp>
        <p:nvSpPr>
          <p:cNvPr id="4" name="Rectangle 506"/>
          <p:cNvSpPr>
            <a:spLocks noChangeArrowheads="1"/>
          </p:cNvSpPr>
          <p:nvPr/>
        </p:nvSpPr>
        <p:spPr bwMode="auto">
          <a:xfrm>
            <a:off x="6293693" y="1524000"/>
            <a:ext cx="1417055" cy="215444"/>
          </a:xfrm>
          <a:prstGeom prst="rect">
            <a:avLst/>
          </a:prstGeom>
          <a:noFill/>
          <a:ln w="9525">
            <a:noFill/>
            <a:miter lim="800000"/>
            <a:headEnd/>
            <a:tailEnd/>
          </a:ln>
        </p:spPr>
        <p:txBody>
          <a:bodyPr wrap="none" lIns="0" tIns="0" rIns="0" bIns="0">
            <a:spAutoFit/>
          </a:bodyPr>
          <a:lstStyle/>
          <a:p>
            <a:r>
              <a:rPr lang="ru-RU" sz="1400" b="1" i="1" dirty="0" err="1">
                <a:solidFill>
                  <a:schemeClr val="bg2">
                    <a:lumMod val="10000"/>
                  </a:schemeClr>
                </a:solidFill>
                <a:latin typeface="Times New Roman" pitchFamily="18" charset="0"/>
              </a:rPr>
              <a:t>Peltigera</a:t>
            </a:r>
            <a:r>
              <a:rPr lang="ru-RU" sz="1200" b="1" i="1" dirty="0">
                <a:solidFill>
                  <a:schemeClr val="bg2">
                    <a:lumMod val="10000"/>
                  </a:schemeClr>
                </a:solidFill>
                <a:latin typeface="Times New Roman" pitchFamily="18" charset="0"/>
              </a:rPr>
              <a:t> </a:t>
            </a:r>
            <a:r>
              <a:rPr lang="ru-RU" sz="1400" b="1" i="1" dirty="0" err="1">
                <a:solidFill>
                  <a:schemeClr val="bg2">
                    <a:lumMod val="10000"/>
                  </a:schemeClr>
                </a:solidFill>
                <a:latin typeface="Times New Roman" pitchFamily="18" charset="0"/>
              </a:rPr>
              <a:t>rufescens</a:t>
            </a:r>
            <a:endParaRPr lang="ru-RU" sz="1400" i="1" dirty="0">
              <a:solidFill>
                <a:schemeClr val="bg2">
                  <a:lumMod val="10000"/>
                </a:schemeClr>
              </a:solidFill>
              <a:latin typeface="Times New Roman" pitchFamily="18" charset="0"/>
            </a:endParaRPr>
          </a:p>
        </p:txBody>
      </p:sp>
      <p:sp>
        <p:nvSpPr>
          <p:cNvPr id="5" name="Line 750"/>
          <p:cNvSpPr>
            <a:spLocks noChangeShapeType="1"/>
          </p:cNvSpPr>
          <p:nvPr/>
        </p:nvSpPr>
        <p:spPr bwMode="auto">
          <a:xfrm>
            <a:off x="5814268" y="1778000"/>
            <a:ext cx="0" cy="2071688"/>
          </a:xfrm>
          <a:prstGeom prst="line">
            <a:avLst/>
          </a:prstGeom>
          <a:noFill/>
          <a:ln w="28575">
            <a:solidFill>
              <a:srgbClr val="000000"/>
            </a:solidFill>
            <a:round/>
            <a:headEnd/>
            <a:tailEnd/>
          </a:ln>
        </p:spPr>
        <p:txBody>
          <a:bodyPr/>
          <a:lstStyle/>
          <a:p>
            <a:endParaRPr lang="ru-RU"/>
          </a:p>
        </p:txBody>
      </p:sp>
      <p:sp>
        <p:nvSpPr>
          <p:cNvPr id="6" name="Line 751"/>
          <p:cNvSpPr>
            <a:spLocks noChangeShapeType="1"/>
          </p:cNvSpPr>
          <p:nvPr/>
        </p:nvSpPr>
        <p:spPr bwMode="auto">
          <a:xfrm>
            <a:off x="5766643" y="3849688"/>
            <a:ext cx="42863" cy="0"/>
          </a:xfrm>
          <a:prstGeom prst="line">
            <a:avLst/>
          </a:prstGeom>
          <a:noFill/>
          <a:ln w="28575">
            <a:solidFill>
              <a:srgbClr val="000000"/>
            </a:solidFill>
            <a:round/>
            <a:headEnd/>
            <a:tailEnd/>
          </a:ln>
        </p:spPr>
        <p:txBody>
          <a:bodyPr/>
          <a:lstStyle/>
          <a:p>
            <a:endParaRPr lang="ru-RU"/>
          </a:p>
        </p:txBody>
      </p:sp>
      <p:sp>
        <p:nvSpPr>
          <p:cNvPr id="7" name="Line 752"/>
          <p:cNvSpPr>
            <a:spLocks noChangeShapeType="1"/>
          </p:cNvSpPr>
          <p:nvPr/>
        </p:nvSpPr>
        <p:spPr bwMode="auto">
          <a:xfrm>
            <a:off x="5766643" y="3556000"/>
            <a:ext cx="42863" cy="0"/>
          </a:xfrm>
          <a:prstGeom prst="line">
            <a:avLst/>
          </a:prstGeom>
          <a:noFill/>
          <a:ln w="28575">
            <a:solidFill>
              <a:srgbClr val="000000"/>
            </a:solidFill>
            <a:round/>
            <a:headEnd/>
            <a:tailEnd/>
          </a:ln>
        </p:spPr>
        <p:txBody>
          <a:bodyPr/>
          <a:lstStyle/>
          <a:p>
            <a:endParaRPr lang="ru-RU"/>
          </a:p>
        </p:txBody>
      </p:sp>
      <p:sp>
        <p:nvSpPr>
          <p:cNvPr id="8" name="Line 753"/>
          <p:cNvSpPr>
            <a:spLocks noChangeShapeType="1"/>
          </p:cNvSpPr>
          <p:nvPr/>
        </p:nvSpPr>
        <p:spPr bwMode="auto">
          <a:xfrm>
            <a:off x="5766643" y="3257550"/>
            <a:ext cx="42863" cy="0"/>
          </a:xfrm>
          <a:prstGeom prst="line">
            <a:avLst/>
          </a:prstGeom>
          <a:noFill/>
          <a:ln w="28575">
            <a:solidFill>
              <a:srgbClr val="000000"/>
            </a:solidFill>
            <a:round/>
            <a:headEnd/>
            <a:tailEnd/>
          </a:ln>
        </p:spPr>
        <p:txBody>
          <a:bodyPr/>
          <a:lstStyle/>
          <a:p>
            <a:endParaRPr lang="ru-RU"/>
          </a:p>
        </p:txBody>
      </p:sp>
      <p:sp>
        <p:nvSpPr>
          <p:cNvPr id="9" name="Line 754"/>
          <p:cNvSpPr>
            <a:spLocks noChangeShapeType="1"/>
          </p:cNvSpPr>
          <p:nvPr/>
        </p:nvSpPr>
        <p:spPr bwMode="auto">
          <a:xfrm>
            <a:off x="5766643" y="2962275"/>
            <a:ext cx="42863" cy="0"/>
          </a:xfrm>
          <a:prstGeom prst="line">
            <a:avLst/>
          </a:prstGeom>
          <a:noFill/>
          <a:ln w="28575">
            <a:solidFill>
              <a:srgbClr val="000000"/>
            </a:solidFill>
            <a:round/>
            <a:headEnd/>
            <a:tailEnd/>
          </a:ln>
        </p:spPr>
        <p:txBody>
          <a:bodyPr/>
          <a:lstStyle/>
          <a:p>
            <a:endParaRPr lang="ru-RU"/>
          </a:p>
        </p:txBody>
      </p:sp>
      <p:sp>
        <p:nvSpPr>
          <p:cNvPr id="10" name="Line 755"/>
          <p:cNvSpPr>
            <a:spLocks noChangeShapeType="1"/>
          </p:cNvSpPr>
          <p:nvPr/>
        </p:nvSpPr>
        <p:spPr bwMode="auto">
          <a:xfrm>
            <a:off x="5766643" y="2662238"/>
            <a:ext cx="42863" cy="0"/>
          </a:xfrm>
          <a:prstGeom prst="line">
            <a:avLst/>
          </a:prstGeom>
          <a:noFill/>
          <a:ln w="28575">
            <a:solidFill>
              <a:srgbClr val="000000"/>
            </a:solidFill>
            <a:round/>
            <a:headEnd/>
            <a:tailEnd/>
          </a:ln>
        </p:spPr>
        <p:txBody>
          <a:bodyPr/>
          <a:lstStyle/>
          <a:p>
            <a:endParaRPr lang="ru-RU"/>
          </a:p>
        </p:txBody>
      </p:sp>
      <p:sp>
        <p:nvSpPr>
          <p:cNvPr id="11" name="Line 756"/>
          <p:cNvSpPr>
            <a:spLocks noChangeShapeType="1"/>
          </p:cNvSpPr>
          <p:nvPr/>
        </p:nvSpPr>
        <p:spPr bwMode="auto">
          <a:xfrm>
            <a:off x="5766643" y="2370138"/>
            <a:ext cx="42863" cy="0"/>
          </a:xfrm>
          <a:prstGeom prst="line">
            <a:avLst/>
          </a:prstGeom>
          <a:noFill/>
          <a:ln w="28575">
            <a:solidFill>
              <a:srgbClr val="000000"/>
            </a:solidFill>
            <a:round/>
            <a:headEnd/>
            <a:tailEnd/>
          </a:ln>
        </p:spPr>
        <p:txBody>
          <a:bodyPr/>
          <a:lstStyle/>
          <a:p>
            <a:endParaRPr lang="ru-RU"/>
          </a:p>
        </p:txBody>
      </p:sp>
      <p:sp>
        <p:nvSpPr>
          <p:cNvPr id="12" name="Line 757"/>
          <p:cNvSpPr>
            <a:spLocks noChangeShapeType="1"/>
          </p:cNvSpPr>
          <p:nvPr/>
        </p:nvSpPr>
        <p:spPr bwMode="auto">
          <a:xfrm>
            <a:off x="5766643" y="2071688"/>
            <a:ext cx="42863" cy="0"/>
          </a:xfrm>
          <a:prstGeom prst="line">
            <a:avLst/>
          </a:prstGeom>
          <a:noFill/>
          <a:ln w="28575">
            <a:solidFill>
              <a:srgbClr val="000000"/>
            </a:solidFill>
            <a:round/>
            <a:headEnd/>
            <a:tailEnd/>
          </a:ln>
        </p:spPr>
        <p:txBody>
          <a:bodyPr/>
          <a:lstStyle/>
          <a:p>
            <a:endParaRPr lang="ru-RU"/>
          </a:p>
        </p:txBody>
      </p:sp>
      <p:sp>
        <p:nvSpPr>
          <p:cNvPr id="13" name="Line 758"/>
          <p:cNvSpPr>
            <a:spLocks noChangeShapeType="1"/>
          </p:cNvSpPr>
          <p:nvPr/>
        </p:nvSpPr>
        <p:spPr bwMode="auto">
          <a:xfrm>
            <a:off x="5766643" y="1778000"/>
            <a:ext cx="42863" cy="0"/>
          </a:xfrm>
          <a:prstGeom prst="line">
            <a:avLst/>
          </a:prstGeom>
          <a:noFill/>
          <a:ln w="28575">
            <a:solidFill>
              <a:srgbClr val="000000"/>
            </a:solidFill>
            <a:round/>
            <a:headEnd/>
            <a:tailEnd/>
          </a:ln>
        </p:spPr>
        <p:txBody>
          <a:bodyPr/>
          <a:lstStyle/>
          <a:p>
            <a:endParaRPr lang="ru-RU"/>
          </a:p>
        </p:txBody>
      </p:sp>
      <p:sp>
        <p:nvSpPr>
          <p:cNvPr id="14" name="Line 759"/>
          <p:cNvSpPr>
            <a:spLocks noChangeShapeType="1"/>
          </p:cNvSpPr>
          <p:nvPr/>
        </p:nvSpPr>
        <p:spPr bwMode="auto">
          <a:xfrm>
            <a:off x="5823794" y="2962275"/>
            <a:ext cx="1957388" cy="0"/>
          </a:xfrm>
          <a:prstGeom prst="line">
            <a:avLst/>
          </a:prstGeom>
          <a:noFill/>
          <a:ln w="28575">
            <a:solidFill>
              <a:srgbClr val="000000"/>
            </a:solidFill>
            <a:round/>
            <a:headEnd/>
            <a:tailEnd/>
          </a:ln>
        </p:spPr>
        <p:txBody>
          <a:bodyPr/>
          <a:lstStyle/>
          <a:p>
            <a:endParaRPr lang="ru-RU"/>
          </a:p>
        </p:txBody>
      </p:sp>
      <p:sp>
        <p:nvSpPr>
          <p:cNvPr id="15" name="Line 761"/>
          <p:cNvSpPr>
            <a:spLocks noChangeShapeType="1"/>
          </p:cNvSpPr>
          <p:nvPr/>
        </p:nvSpPr>
        <p:spPr bwMode="auto">
          <a:xfrm flipV="1">
            <a:off x="6301631" y="2962275"/>
            <a:ext cx="0" cy="44450"/>
          </a:xfrm>
          <a:prstGeom prst="line">
            <a:avLst/>
          </a:prstGeom>
          <a:noFill/>
          <a:ln w="28575">
            <a:solidFill>
              <a:srgbClr val="000000"/>
            </a:solidFill>
            <a:round/>
            <a:headEnd/>
            <a:tailEnd/>
          </a:ln>
        </p:spPr>
        <p:txBody>
          <a:bodyPr/>
          <a:lstStyle/>
          <a:p>
            <a:endParaRPr lang="ru-RU"/>
          </a:p>
        </p:txBody>
      </p:sp>
      <p:sp>
        <p:nvSpPr>
          <p:cNvPr id="16" name="Line 762"/>
          <p:cNvSpPr>
            <a:spLocks noChangeShapeType="1"/>
          </p:cNvSpPr>
          <p:nvPr/>
        </p:nvSpPr>
        <p:spPr bwMode="auto">
          <a:xfrm flipV="1">
            <a:off x="6795343" y="2962275"/>
            <a:ext cx="0" cy="44450"/>
          </a:xfrm>
          <a:prstGeom prst="line">
            <a:avLst/>
          </a:prstGeom>
          <a:noFill/>
          <a:ln w="28575">
            <a:solidFill>
              <a:srgbClr val="000000"/>
            </a:solidFill>
            <a:round/>
            <a:headEnd/>
            <a:tailEnd/>
          </a:ln>
        </p:spPr>
        <p:txBody>
          <a:bodyPr/>
          <a:lstStyle/>
          <a:p>
            <a:endParaRPr lang="ru-RU"/>
          </a:p>
        </p:txBody>
      </p:sp>
      <p:sp>
        <p:nvSpPr>
          <p:cNvPr id="17" name="Line 763"/>
          <p:cNvSpPr>
            <a:spLocks noChangeShapeType="1"/>
          </p:cNvSpPr>
          <p:nvPr/>
        </p:nvSpPr>
        <p:spPr bwMode="auto">
          <a:xfrm flipV="1">
            <a:off x="7284293" y="2962275"/>
            <a:ext cx="0" cy="44450"/>
          </a:xfrm>
          <a:prstGeom prst="line">
            <a:avLst/>
          </a:prstGeom>
          <a:noFill/>
          <a:ln w="28575">
            <a:solidFill>
              <a:srgbClr val="000000"/>
            </a:solidFill>
            <a:round/>
            <a:headEnd/>
            <a:tailEnd/>
          </a:ln>
        </p:spPr>
        <p:txBody>
          <a:bodyPr/>
          <a:lstStyle/>
          <a:p>
            <a:endParaRPr lang="ru-RU"/>
          </a:p>
        </p:txBody>
      </p:sp>
      <p:sp>
        <p:nvSpPr>
          <p:cNvPr id="18" name="Line 764"/>
          <p:cNvSpPr>
            <a:spLocks noChangeShapeType="1"/>
          </p:cNvSpPr>
          <p:nvPr/>
        </p:nvSpPr>
        <p:spPr bwMode="auto">
          <a:xfrm flipV="1">
            <a:off x="7771656" y="2962275"/>
            <a:ext cx="0" cy="44450"/>
          </a:xfrm>
          <a:prstGeom prst="line">
            <a:avLst/>
          </a:prstGeom>
          <a:noFill/>
          <a:ln w="28575">
            <a:solidFill>
              <a:srgbClr val="000000"/>
            </a:solidFill>
            <a:round/>
            <a:headEnd/>
            <a:tailEnd/>
          </a:ln>
        </p:spPr>
        <p:txBody>
          <a:bodyPr/>
          <a:lstStyle/>
          <a:p>
            <a:endParaRPr lang="ru-RU"/>
          </a:p>
        </p:txBody>
      </p:sp>
      <p:sp>
        <p:nvSpPr>
          <p:cNvPr id="19" name="Line 765"/>
          <p:cNvSpPr>
            <a:spLocks noChangeShapeType="1"/>
          </p:cNvSpPr>
          <p:nvPr/>
        </p:nvSpPr>
        <p:spPr bwMode="auto">
          <a:xfrm flipV="1">
            <a:off x="6057156" y="3070225"/>
            <a:ext cx="0" cy="36513"/>
          </a:xfrm>
          <a:prstGeom prst="line">
            <a:avLst/>
          </a:prstGeom>
          <a:noFill/>
          <a:ln w="7938">
            <a:solidFill>
              <a:srgbClr val="000000"/>
            </a:solidFill>
            <a:round/>
            <a:headEnd/>
            <a:tailEnd/>
          </a:ln>
        </p:spPr>
        <p:txBody>
          <a:bodyPr/>
          <a:lstStyle/>
          <a:p>
            <a:endParaRPr lang="ru-RU"/>
          </a:p>
        </p:txBody>
      </p:sp>
      <p:sp>
        <p:nvSpPr>
          <p:cNvPr id="20" name="Line 766"/>
          <p:cNvSpPr>
            <a:spLocks noChangeShapeType="1"/>
          </p:cNvSpPr>
          <p:nvPr/>
        </p:nvSpPr>
        <p:spPr bwMode="auto">
          <a:xfrm>
            <a:off x="6039693" y="3070225"/>
            <a:ext cx="41275" cy="0"/>
          </a:xfrm>
          <a:prstGeom prst="line">
            <a:avLst/>
          </a:prstGeom>
          <a:noFill/>
          <a:ln w="7938">
            <a:solidFill>
              <a:srgbClr val="000000"/>
            </a:solidFill>
            <a:round/>
            <a:headEnd/>
            <a:tailEnd/>
          </a:ln>
        </p:spPr>
        <p:txBody>
          <a:bodyPr/>
          <a:lstStyle/>
          <a:p>
            <a:endParaRPr lang="ru-RU"/>
          </a:p>
        </p:txBody>
      </p:sp>
      <p:sp>
        <p:nvSpPr>
          <p:cNvPr id="21" name="Line 767"/>
          <p:cNvSpPr>
            <a:spLocks noChangeShapeType="1"/>
          </p:cNvSpPr>
          <p:nvPr/>
        </p:nvSpPr>
        <p:spPr bwMode="auto">
          <a:xfrm flipV="1">
            <a:off x="6301631" y="3117850"/>
            <a:ext cx="0" cy="19050"/>
          </a:xfrm>
          <a:prstGeom prst="line">
            <a:avLst/>
          </a:prstGeom>
          <a:noFill/>
          <a:ln w="7938">
            <a:solidFill>
              <a:srgbClr val="000000"/>
            </a:solidFill>
            <a:round/>
            <a:headEnd/>
            <a:tailEnd/>
          </a:ln>
        </p:spPr>
        <p:txBody>
          <a:bodyPr/>
          <a:lstStyle/>
          <a:p>
            <a:endParaRPr lang="ru-RU"/>
          </a:p>
        </p:txBody>
      </p:sp>
      <p:sp>
        <p:nvSpPr>
          <p:cNvPr id="22" name="Line 768"/>
          <p:cNvSpPr>
            <a:spLocks noChangeShapeType="1"/>
          </p:cNvSpPr>
          <p:nvPr/>
        </p:nvSpPr>
        <p:spPr bwMode="auto">
          <a:xfrm>
            <a:off x="6282581" y="3117850"/>
            <a:ext cx="44450" cy="0"/>
          </a:xfrm>
          <a:prstGeom prst="line">
            <a:avLst/>
          </a:prstGeom>
          <a:noFill/>
          <a:ln w="7938">
            <a:solidFill>
              <a:srgbClr val="000000"/>
            </a:solidFill>
            <a:round/>
            <a:headEnd/>
            <a:tailEnd/>
          </a:ln>
        </p:spPr>
        <p:txBody>
          <a:bodyPr/>
          <a:lstStyle/>
          <a:p>
            <a:endParaRPr lang="ru-RU"/>
          </a:p>
        </p:txBody>
      </p:sp>
      <p:sp>
        <p:nvSpPr>
          <p:cNvPr id="23" name="Line 769"/>
          <p:cNvSpPr>
            <a:spLocks noChangeShapeType="1"/>
          </p:cNvSpPr>
          <p:nvPr/>
        </p:nvSpPr>
        <p:spPr bwMode="auto">
          <a:xfrm flipV="1">
            <a:off x="6546106" y="3171825"/>
            <a:ext cx="0" cy="25400"/>
          </a:xfrm>
          <a:prstGeom prst="line">
            <a:avLst/>
          </a:prstGeom>
          <a:noFill/>
          <a:ln w="7938">
            <a:solidFill>
              <a:srgbClr val="000000"/>
            </a:solidFill>
            <a:round/>
            <a:headEnd/>
            <a:tailEnd/>
          </a:ln>
        </p:spPr>
        <p:txBody>
          <a:bodyPr/>
          <a:lstStyle/>
          <a:p>
            <a:endParaRPr lang="ru-RU"/>
          </a:p>
        </p:txBody>
      </p:sp>
      <p:sp>
        <p:nvSpPr>
          <p:cNvPr id="24" name="Line 770"/>
          <p:cNvSpPr>
            <a:spLocks noChangeShapeType="1"/>
          </p:cNvSpPr>
          <p:nvPr/>
        </p:nvSpPr>
        <p:spPr bwMode="auto">
          <a:xfrm>
            <a:off x="6527056" y="3171825"/>
            <a:ext cx="44450" cy="0"/>
          </a:xfrm>
          <a:prstGeom prst="line">
            <a:avLst/>
          </a:prstGeom>
          <a:noFill/>
          <a:ln w="7938">
            <a:solidFill>
              <a:srgbClr val="000000"/>
            </a:solidFill>
            <a:round/>
            <a:headEnd/>
            <a:tailEnd/>
          </a:ln>
        </p:spPr>
        <p:txBody>
          <a:bodyPr/>
          <a:lstStyle/>
          <a:p>
            <a:endParaRPr lang="ru-RU"/>
          </a:p>
        </p:txBody>
      </p:sp>
      <p:sp>
        <p:nvSpPr>
          <p:cNvPr id="25" name="Line 771"/>
          <p:cNvSpPr>
            <a:spLocks noChangeShapeType="1"/>
          </p:cNvSpPr>
          <p:nvPr/>
        </p:nvSpPr>
        <p:spPr bwMode="auto">
          <a:xfrm flipV="1">
            <a:off x="6795343" y="3238500"/>
            <a:ext cx="0" cy="161925"/>
          </a:xfrm>
          <a:prstGeom prst="line">
            <a:avLst/>
          </a:prstGeom>
          <a:noFill/>
          <a:ln w="7938">
            <a:solidFill>
              <a:srgbClr val="000000"/>
            </a:solidFill>
            <a:round/>
            <a:headEnd/>
            <a:tailEnd/>
          </a:ln>
        </p:spPr>
        <p:txBody>
          <a:bodyPr/>
          <a:lstStyle/>
          <a:p>
            <a:endParaRPr lang="ru-RU"/>
          </a:p>
        </p:txBody>
      </p:sp>
      <p:sp>
        <p:nvSpPr>
          <p:cNvPr id="26" name="Line 772"/>
          <p:cNvSpPr>
            <a:spLocks noChangeShapeType="1"/>
          </p:cNvSpPr>
          <p:nvPr/>
        </p:nvSpPr>
        <p:spPr bwMode="auto">
          <a:xfrm>
            <a:off x="6777881" y="3238500"/>
            <a:ext cx="41275" cy="0"/>
          </a:xfrm>
          <a:prstGeom prst="line">
            <a:avLst/>
          </a:prstGeom>
          <a:noFill/>
          <a:ln w="7938">
            <a:solidFill>
              <a:srgbClr val="000000"/>
            </a:solidFill>
            <a:round/>
            <a:headEnd/>
            <a:tailEnd/>
          </a:ln>
        </p:spPr>
        <p:txBody>
          <a:bodyPr/>
          <a:lstStyle/>
          <a:p>
            <a:endParaRPr lang="ru-RU"/>
          </a:p>
        </p:txBody>
      </p:sp>
      <p:sp>
        <p:nvSpPr>
          <p:cNvPr id="27" name="Line 773"/>
          <p:cNvSpPr>
            <a:spLocks noChangeShapeType="1"/>
          </p:cNvSpPr>
          <p:nvPr/>
        </p:nvSpPr>
        <p:spPr bwMode="auto">
          <a:xfrm flipV="1">
            <a:off x="7039818" y="3381375"/>
            <a:ext cx="0" cy="144463"/>
          </a:xfrm>
          <a:prstGeom prst="line">
            <a:avLst/>
          </a:prstGeom>
          <a:noFill/>
          <a:ln w="7938">
            <a:solidFill>
              <a:srgbClr val="000000"/>
            </a:solidFill>
            <a:round/>
            <a:headEnd/>
            <a:tailEnd/>
          </a:ln>
        </p:spPr>
        <p:txBody>
          <a:bodyPr/>
          <a:lstStyle/>
          <a:p>
            <a:endParaRPr lang="ru-RU"/>
          </a:p>
        </p:txBody>
      </p:sp>
      <p:sp>
        <p:nvSpPr>
          <p:cNvPr id="28" name="Line 774"/>
          <p:cNvSpPr>
            <a:spLocks noChangeShapeType="1"/>
          </p:cNvSpPr>
          <p:nvPr/>
        </p:nvSpPr>
        <p:spPr bwMode="auto">
          <a:xfrm>
            <a:off x="7020768" y="3381375"/>
            <a:ext cx="42863" cy="0"/>
          </a:xfrm>
          <a:prstGeom prst="line">
            <a:avLst/>
          </a:prstGeom>
          <a:noFill/>
          <a:ln w="7938">
            <a:solidFill>
              <a:srgbClr val="000000"/>
            </a:solidFill>
            <a:round/>
            <a:headEnd/>
            <a:tailEnd/>
          </a:ln>
        </p:spPr>
        <p:txBody>
          <a:bodyPr/>
          <a:lstStyle/>
          <a:p>
            <a:endParaRPr lang="ru-RU"/>
          </a:p>
        </p:txBody>
      </p:sp>
      <p:sp>
        <p:nvSpPr>
          <p:cNvPr id="29" name="Line 775"/>
          <p:cNvSpPr>
            <a:spLocks noChangeShapeType="1"/>
          </p:cNvSpPr>
          <p:nvPr/>
        </p:nvSpPr>
        <p:spPr bwMode="auto">
          <a:xfrm flipV="1">
            <a:off x="7284293" y="3387725"/>
            <a:ext cx="0" cy="114300"/>
          </a:xfrm>
          <a:prstGeom prst="line">
            <a:avLst/>
          </a:prstGeom>
          <a:noFill/>
          <a:ln w="7938">
            <a:solidFill>
              <a:srgbClr val="000000"/>
            </a:solidFill>
            <a:round/>
            <a:headEnd/>
            <a:tailEnd/>
          </a:ln>
        </p:spPr>
        <p:txBody>
          <a:bodyPr/>
          <a:lstStyle/>
          <a:p>
            <a:endParaRPr lang="ru-RU"/>
          </a:p>
        </p:txBody>
      </p:sp>
      <p:sp>
        <p:nvSpPr>
          <p:cNvPr id="30" name="Line 776"/>
          <p:cNvSpPr>
            <a:spLocks noChangeShapeType="1"/>
          </p:cNvSpPr>
          <p:nvPr/>
        </p:nvSpPr>
        <p:spPr bwMode="auto">
          <a:xfrm>
            <a:off x="7265243" y="3387725"/>
            <a:ext cx="42863" cy="0"/>
          </a:xfrm>
          <a:prstGeom prst="line">
            <a:avLst/>
          </a:prstGeom>
          <a:noFill/>
          <a:ln w="7938">
            <a:solidFill>
              <a:srgbClr val="000000"/>
            </a:solidFill>
            <a:round/>
            <a:headEnd/>
            <a:tailEnd/>
          </a:ln>
        </p:spPr>
        <p:txBody>
          <a:bodyPr/>
          <a:lstStyle/>
          <a:p>
            <a:endParaRPr lang="ru-RU"/>
          </a:p>
        </p:txBody>
      </p:sp>
      <p:sp>
        <p:nvSpPr>
          <p:cNvPr id="31" name="Line 777"/>
          <p:cNvSpPr>
            <a:spLocks noChangeShapeType="1"/>
          </p:cNvSpPr>
          <p:nvPr/>
        </p:nvSpPr>
        <p:spPr bwMode="auto">
          <a:xfrm flipV="1">
            <a:off x="7528768" y="3460750"/>
            <a:ext cx="0" cy="119063"/>
          </a:xfrm>
          <a:prstGeom prst="line">
            <a:avLst/>
          </a:prstGeom>
          <a:noFill/>
          <a:ln w="7938">
            <a:solidFill>
              <a:srgbClr val="000000"/>
            </a:solidFill>
            <a:round/>
            <a:headEnd/>
            <a:tailEnd/>
          </a:ln>
        </p:spPr>
        <p:txBody>
          <a:bodyPr/>
          <a:lstStyle/>
          <a:p>
            <a:endParaRPr lang="ru-RU"/>
          </a:p>
        </p:txBody>
      </p:sp>
      <p:sp>
        <p:nvSpPr>
          <p:cNvPr id="32" name="Line 778"/>
          <p:cNvSpPr>
            <a:spLocks noChangeShapeType="1"/>
          </p:cNvSpPr>
          <p:nvPr/>
        </p:nvSpPr>
        <p:spPr bwMode="auto">
          <a:xfrm>
            <a:off x="7509718" y="3460750"/>
            <a:ext cx="42863" cy="0"/>
          </a:xfrm>
          <a:prstGeom prst="line">
            <a:avLst/>
          </a:prstGeom>
          <a:noFill/>
          <a:ln w="7938">
            <a:solidFill>
              <a:srgbClr val="000000"/>
            </a:solidFill>
            <a:round/>
            <a:headEnd/>
            <a:tailEnd/>
          </a:ln>
        </p:spPr>
        <p:txBody>
          <a:bodyPr/>
          <a:lstStyle/>
          <a:p>
            <a:endParaRPr lang="ru-RU"/>
          </a:p>
        </p:txBody>
      </p:sp>
      <p:sp>
        <p:nvSpPr>
          <p:cNvPr id="33" name="Line 779"/>
          <p:cNvSpPr>
            <a:spLocks noChangeShapeType="1"/>
          </p:cNvSpPr>
          <p:nvPr/>
        </p:nvSpPr>
        <p:spPr bwMode="auto">
          <a:xfrm flipV="1">
            <a:off x="7771656" y="3573463"/>
            <a:ext cx="0" cy="23812"/>
          </a:xfrm>
          <a:prstGeom prst="line">
            <a:avLst/>
          </a:prstGeom>
          <a:noFill/>
          <a:ln w="7938">
            <a:solidFill>
              <a:srgbClr val="000000"/>
            </a:solidFill>
            <a:round/>
            <a:headEnd/>
            <a:tailEnd/>
          </a:ln>
        </p:spPr>
        <p:txBody>
          <a:bodyPr/>
          <a:lstStyle/>
          <a:p>
            <a:endParaRPr lang="ru-RU"/>
          </a:p>
        </p:txBody>
      </p:sp>
      <p:sp>
        <p:nvSpPr>
          <p:cNvPr id="34" name="Line 780"/>
          <p:cNvSpPr>
            <a:spLocks noChangeShapeType="1"/>
          </p:cNvSpPr>
          <p:nvPr/>
        </p:nvSpPr>
        <p:spPr bwMode="auto">
          <a:xfrm>
            <a:off x="7754193" y="3573463"/>
            <a:ext cx="42863" cy="0"/>
          </a:xfrm>
          <a:prstGeom prst="line">
            <a:avLst/>
          </a:prstGeom>
          <a:noFill/>
          <a:ln w="7938">
            <a:solidFill>
              <a:srgbClr val="000000"/>
            </a:solidFill>
            <a:round/>
            <a:headEnd/>
            <a:tailEnd/>
          </a:ln>
        </p:spPr>
        <p:txBody>
          <a:bodyPr/>
          <a:lstStyle/>
          <a:p>
            <a:endParaRPr lang="ru-RU"/>
          </a:p>
        </p:txBody>
      </p:sp>
      <p:sp>
        <p:nvSpPr>
          <p:cNvPr id="35" name="Line 781"/>
          <p:cNvSpPr>
            <a:spLocks noChangeShapeType="1"/>
          </p:cNvSpPr>
          <p:nvPr/>
        </p:nvSpPr>
        <p:spPr bwMode="auto">
          <a:xfrm>
            <a:off x="6057156" y="3106738"/>
            <a:ext cx="0" cy="36512"/>
          </a:xfrm>
          <a:prstGeom prst="line">
            <a:avLst/>
          </a:prstGeom>
          <a:noFill/>
          <a:ln w="7938">
            <a:solidFill>
              <a:srgbClr val="000000"/>
            </a:solidFill>
            <a:round/>
            <a:headEnd/>
            <a:tailEnd/>
          </a:ln>
        </p:spPr>
        <p:txBody>
          <a:bodyPr/>
          <a:lstStyle/>
          <a:p>
            <a:endParaRPr lang="ru-RU"/>
          </a:p>
        </p:txBody>
      </p:sp>
      <p:sp>
        <p:nvSpPr>
          <p:cNvPr id="36" name="Line 782"/>
          <p:cNvSpPr>
            <a:spLocks noChangeShapeType="1"/>
          </p:cNvSpPr>
          <p:nvPr/>
        </p:nvSpPr>
        <p:spPr bwMode="auto">
          <a:xfrm>
            <a:off x="6039693" y="3143250"/>
            <a:ext cx="41275" cy="0"/>
          </a:xfrm>
          <a:prstGeom prst="line">
            <a:avLst/>
          </a:prstGeom>
          <a:noFill/>
          <a:ln w="7938">
            <a:solidFill>
              <a:srgbClr val="000000"/>
            </a:solidFill>
            <a:round/>
            <a:headEnd/>
            <a:tailEnd/>
          </a:ln>
        </p:spPr>
        <p:txBody>
          <a:bodyPr/>
          <a:lstStyle/>
          <a:p>
            <a:endParaRPr lang="ru-RU"/>
          </a:p>
        </p:txBody>
      </p:sp>
      <p:sp>
        <p:nvSpPr>
          <p:cNvPr id="37" name="Line 783"/>
          <p:cNvSpPr>
            <a:spLocks noChangeShapeType="1"/>
          </p:cNvSpPr>
          <p:nvPr/>
        </p:nvSpPr>
        <p:spPr bwMode="auto">
          <a:xfrm>
            <a:off x="6301631" y="3136900"/>
            <a:ext cx="0" cy="11113"/>
          </a:xfrm>
          <a:prstGeom prst="line">
            <a:avLst/>
          </a:prstGeom>
          <a:noFill/>
          <a:ln w="7938">
            <a:solidFill>
              <a:srgbClr val="000000"/>
            </a:solidFill>
            <a:round/>
            <a:headEnd/>
            <a:tailEnd/>
          </a:ln>
        </p:spPr>
        <p:txBody>
          <a:bodyPr/>
          <a:lstStyle/>
          <a:p>
            <a:endParaRPr lang="ru-RU"/>
          </a:p>
        </p:txBody>
      </p:sp>
      <p:sp>
        <p:nvSpPr>
          <p:cNvPr id="38" name="Line 784"/>
          <p:cNvSpPr>
            <a:spLocks noChangeShapeType="1"/>
          </p:cNvSpPr>
          <p:nvPr/>
        </p:nvSpPr>
        <p:spPr bwMode="auto">
          <a:xfrm>
            <a:off x="6282581" y="3148013"/>
            <a:ext cx="44450" cy="0"/>
          </a:xfrm>
          <a:prstGeom prst="line">
            <a:avLst/>
          </a:prstGeom>
          <a:noFill/>
          <a:ln w="7938">
            <a:solidFill>
              <a:srgbClr val="000000"/>
            </a:solidFill>
            <a:round/>
            <a:headEnd/>
            <a:tailEnd/>
          </a:ln>
        </p:spPr>
        <p:txBody>
          <a:bodyPr/>
          <a:lstStyle/>
          <a:p>
            <a:endParaRPr lang="ru-RU"/>
          </a:p>
        </p:txBody>
      </p:sp>
      <p:sp>
        <p:nvSpPr>
          <p:cNvPr id="39" name="Line 785"/>
          <p:cNvSpPr>
            <a:spLocks noChangeShapeType="1"/>
          </p:cNvSpPr>
          <p:nvPr/>
        </p:nvSpPr>
        <p:spPr bwMode="auto">
          <a:xfrm>
            <a:off x="6546106" y="3197225"/>
            <a:ext cx="0" cy="28575"/>
          </a:xfrm>
          <a:prstGeom prst="line">
            <a:avLst/>
          </a:prstGeom>
          <a:noFill/>
          <a:ln w="7938">
            <a:solidFill>
              <a:srgbClr val="000000"/>
            </a:solidFill>
            <a:round/>
            <a:headEnd/>
            <a:tailEnd/>
          </a:ln>
        </p:spPr>
        <p:txBody>
          <a:bodyPr/>
          <a:lstStyle/>
          <a:p>
            <a:endParaRPr lang="ru-RU"/>
          </a:p>
        </p:txBody>
      </p:sp>
      <p:sp>
        <p:nvSpPr>
          <p:cNvPr id="40" name="Line 786"/>
          <p:cNvSpPr>
            <a:spLocks noChangeShapeType="1"/>
          </p:cNvSpPr>
          <p:nvPr/>
        </p:nvSpPr>
        <p:spPr bwMode="auto">
          <a:xfrm>
            <a:off x="6527056" y="3225800"/>
            <a:ext cx="44450" cy="0"/>
          </a:xfrm>
          <a:prstGeom prst="line">
            <a:avLst/>
          </a:prstGeom>
          <a:noFill/>
          <a:ln w="7938">
            <a:solidFill>
              <a:srgbClr val="000000"/>
            </a:solidFill>
            <a:round/>
            <a:headEnd/>
            <a:tailEnd/>
          </a:ln>
        </p:spPr>
        <p:txBody>
          <a:bodyPr/>
          <a:lstStyle/>
          <a:p>
            <a:endParaRPr lang="ru-RU"/>
          </a:p>
        </p:txBody>
      </p:sp>
      <p:sp>
        <p:nvSpPr>
          <p:cNvPr id="41" name="Line 787"/>
          <p:cNvSpPr>
            <a:spLocks noChangeShapeType="1"/>
          </p:cNvSpPr>
          <p:nvPr/>
        </p:nvSpPr>
        <p:spPr bwMode="auto">
          <a:xfrm>
            <a:off x="6795343" y="3400425"/>
            <a:ext cx="0" cy="155575"/>
          </a:xfrm>
          <a:prstGeom prst="line">
            <a:avLst/>
          </a:prstGeom>
          <a:noFill/>
          <a:ln w="7938">
            <a:solidFill>
              <a:srgbClr val="000000"/>
            </a:solidFill>
            <a:round/>
            <a:headEnd/>
            <a:tailEnd/>
          </a:ln>
        </p:spPr>
        <p:txBody>
          <a:bodyPr/>
          <a:lstStyle/>
          <a:p>
            <a:endParaRPr lang="ru-RU"/>
          </a:p>
        </p:txBody>
      </p:sp>
      <p:sp>
        <p:nvSpPr>
          <p:cNvPr id="42" name="Line 788"/>
          <p:cNvSpPr>
            <a:spLocks noChangeShapeType="1"/>
          </p:cNvSpPr>
          <p:nvPr/>
        </p:nvSpPr>
        <p:spPr bwMode="auto">
          <a:xfrm>
            <a:off x="6777881" y="3556000"/>
            <a:ext cx="41275" cy="0"/>
          </a:xfrm>
          <a:prstGeom prst="line">
            <a:avLst/>
          </a:prstGeom>
          <a:noFill/>
          <a:ln w="7938">
            <a:solidFill>
              <a:srgbClr val="000000"/>
            </a:solidFill>
            <a:round/>
            <a:headEnd/>
            <a:tailEnd/>
          </a:ln>
        </p:spPr>
        <p:txBody>
          <a:bodyPr/>
          <a:lstStyle/>
          <a:p>
            <a:endParaRPr lang="ru-RU"/>
          </a:p>
        </p:txBody>
      </p:sp>
      <p:sp>
        <p:nvSpPr>
          <p:cNvPr id="43" name="Line 789"/>
          <p:cNvSpPr>
            <a:spLocks noChangeShapeType="1"/>
          </p:cNvSpPr>
          <p:nvPr/>
        </p:nvSpPr>
        <p:spPr bwMode="auto">
          <a:xfrm>
            <a:off x="7039818" y="3525838"/>
            <a:ext cx="0" cy="149225"/>
          </a:xfrm>
          <a:prstGeom prst="line">
            <a:avLst/>
          </a:prstGeom>
          <a:noFill/>
          <a:ln w="7938">
            <a:solidFill>
              <a:srgbClr val="000000"/>
            </a:solidFill>
            <a:round/>
            <a:headEnd/>
            <a:tailEnd/>
          </a:ln>
        </p:spPr>
        <p:txBody>
          <a:bodyPr/>
          <a:lstStyle/>
          <a:p>
            <a:endParaRPr lang="ru-RU"/>
          </a:p>
        </p:txBody>
      </p:sp>
      <p:sp>
        <p:nvSpPr>
          <p:cNvPr id="44" name="Line 790"/>
          <p:cNvSpPr>
            <a:spLocks noChangeShapeType="1"/>
          </p:cNvSpPr>
          <p:nvPr/>
        </p:nvSpPr>
        <p:spPr bwMode="auto">
          <a:xfrm>
            <a:off x="7020768" y="3675063"/>
            <a:ext cx="42863" cy="0"/>
          </a:xfrm>
          <a:prstGeom prst="line">
            <a:avLst/>
          </a:prstGeom>
          <a:noFill/>
          <a:ln w="7938">
            <a:solidFill>
              <a:srgbClr val="000000"/>
            </a:solidFill>
            <a:round/>
            <a:headEnd/>
            <a:tailEnd/>
          </a:ln>
        </p:spPr>
        <p:txBody>
          <a:bodyPr/>
          <a:lstStyle/>
          <a:p>
            <a:endParaRPr lang="ru-RU"/>
          </a:p>
        </p:txBody>
      </p:sp>
      <p:sp>
        <p:nvSpPr>
          <p:cNvPr id="45" name="Line 791"/>
          <p:cNvSpPr>
            <a:spLocks noChangeShapeType="1"/>
          </p:cNvSpPr>
          <p:nvPr/>
        </p:nvSpPr>
        <p:spPr bwMode="auto">
          <a:xfrm>
            <a:off x="7284293" y="3502025"/>
            <a:ext cx="0" cy="114300"/>
          </a:xfrm>
          <a:prstGeom prst="line">
            <a:avLst/>
          </a:prstGeom>
          <a:noFill/>
          <a:ln w="7938">
            <a:solidFill>
              <a:srgbClr val="000000"/>
            </a:solidFill>
            <a:round/>
            <a:headEnd/>
            <a:tailEnd/>
          </a:ln>
        </p:spPr>
        <p:txBody>
          <a:bodyPr/>
          <a:lstStyle/>
          <a:p>
            <a:endParaRPr lang="ru-RU"/>
          </a:p>
        </p:txBody>
      </p:sp>
      <p:sp>
        <p:nvSpPr>
          <p:cNvPr id="46" name="Line 792"/>
          <p:cNvSpPr>
            <a:spLocks noChangeShapeType="1"/>
          </p:cNvSpPr>
          <p:nvPr/>
        </p:nvSpPr>
        <p:spPr bwMode="auto">
          <a:xfrm>
            <a:off x="7265243" y="3616325"/>
            <a:ext cx="42863" cy="0"/>
          </a:xfrm>
          <a:prstGeom prst="line">
            <a:avLst/>
          </a:prstGeom>
          <a:noFill/>
          <a:ln w="7938">
            <a:solidFill>
              <a:srgbClr val="000000"/>
            </a:solidFill>
            <a:round/>
            <a:headEnd/>
            <a:tailEnd/>
          </a:ln>
        </p:spPr>
        <p:txBody>
          <a:bodyPr/>
          <a:lstStyle/>
          <a:p>
            <a:endParaRPr lang="ru-RU"/>
          </a:p>
        </p:txBody>
      </p:sp>
      <p:sp>
        <p:nvSpPr>
          <p:cNvPr id="47" name="Line 793"/>
          <p:cNvSpPr>
            <a:spLocks noChangeShapeType="1"/>
          </p:cNvSpPr>
          <p:nvPr/>
        </p:nvSpPr>
        <p:spPr bwMode="auto">
          <a:xfrm>
            <a:off x="7528768" y="3579813"/>
            <a:ext cx="0" cy="125412"/>
          </a:xfrm>
          <a:prstGeom prst="line">
            <a:avLst/>
          </a:prstGeom>
          <a:noFill/>
          <a:ln w="7938">
            <a:solidFill>
              <a:srgbClr val="000000"/>
            </a:solidFill>
            <a:round/>
            <a:headEnd/>
            <a:tailEnd/>
          </a:ln>
        </p:spPr>
        <p:txBody>
          <a:bodyPr/>
          <a:lstStyle/>
          <a:p>
            <a:endParaRPr lang="ru-RU"/>
          </a:p>
        </p:txBody>
      </p:sp>
      <p:sp>
        <p:nvSpPr>
          <p:cNvPr id="48" name="Line 794"/>
          <p:cNvSpPr>
            <a:spLocks noChangeShapeType="1"/>
          </p:cNvSpPr>
          <p:nvPr/>
        </p:nvSpPr>
        <p:spPr bwMode="auto">
          <a:xfrm>
            <a:off x="7509718" y="3705225"/>
            <a:ext cx="42863" cy="0"/>
          </a:xfrm>
          <a:prstGeom prst="line">
            <a:avLst/>
          </a:prstGeom>
          <a:noFill/>
          <a:ln w="7938">
            <a:solidFill>
              <a:srgbClr val="000000"/>
            </a:solidFill>
            <a:round/>
            <a:headEnd/>
            <a:tailEnd/>
          </a:ln>
        </p:spPr>
        <p:txBody>
          <a:bodyPr/>
          <a:lstStyle/>
          <a:p>
            <a:endParaRPr lang="ru-RU"/>
          </a:p>
        </p:txBody>
      </p:sp>
      <p:sp>
        <p:nvSpPr>
          <p:cNvPr id="49" name="Line 795"/>
          <p:cNvSpPr>
            <a:spLocks noChangeShapeType="1"/>
          </p:cNvSpPr>
          <p:nvPr/>
        </p:nvSpPr>
        <p:spPr bwMode="auto">
          <a:xfrm>
            <a:off x="7771656" y="3597275"/>
            <a:ext cx="0" cy="28575"/>
          </a:xfrm>
          <a:prstGeom prst="line">
            <a:avLst/>
          </a:prstGeom>
          <a:noFill/>
          <a:ln w="7938">
            <a:solidFill>
              <a:srgbClr val="000000"/>
            </a:solidFill>
            <a:round/>
            <a:headEnd/>
            <a:tailEnd/>
          </a:ln>
        </p:spPr>
        <p:txBody>
          <a:bodyPr/>
          <a:lstStyle/>
          <a:p>
            <a:endParaRPr lang="ru-RU"/>
          </a:p>
        </p:txBody>
      </p:sp>
      <p:sp>
        <p:nvSpPr>
          <p:cNvPr id="50" name="Line 796"/>
          <p:cNvSpPr>
            <a:spLocks noChangeShapeType="1"/>
          </p:cNvSpPr>
          <p:nvPr/>
        </p:nvSpPr>
        <p:spPr bwMode="auto">
          <a:xfrm>
            <a:off x="7754193" y="3625850"/>
            <a:ext cx="42863" cy="0"/>
          </a:xfrm>
          <a:prstGeom prst="line">
            <a:avLst/>
          </a:prstGeom>
          <a:noFill/>
          <a:ln w="7938">
            <a:solidFill>
              <a:srgbClr val="000000"/>
            </a:solidFill>
            <a:round/>
            <a:headEnd/>
            <a:tailEnd/>
          </a:ln>
        </p:spPr>
        <p:txBody>
          <a:bodyPr/>
          <a:lstStyle/>
          <a:p>
            <a:endParaRPr lang="ru-RU"/>
          </a:p>
        </p:txBody>
      </p:sp>
      <p:sp>
        <p:nvSpPr>
          <p:cNvPr id="51" name="Line 797"/>
          <p:cNvSpPr>
            <a:spLocks noChangeShapeType="1"/>
          </p:cNvSpPr>
          <p:nvPr/>
        </p:nvSpPr>
        <p:spPr bwMode="auto">
          <a:xfrm flipV="1">
            <a:off x="6057156" y="2897188"/>
            <a:ext cx="0" cy="23812"/>
          </a:xfrm>
          <a:prstGeom prst="line">
            <a:avLst/>
          </a:prstGeom>
          <a:noFill/>
          <a:ln w="7938">
            <a:solidFill>
              <a:srgbClr val="000000"/>
            </a:solidFill>
            <a:round/>
            <a:headEnd/>
            <a:tailEnd/>
          </a:ln>
        </p:spPr>
        <p:txBody>
          <a:bodyPr/>
          <a:lstStyle/>
          <a:p>
            <a:endParaRPr lang="ru-RU"/>
          </a:p>
        </p:txBody>
      </p:sp>
      <p:sp>
        <p:nvSpPr>
          <p:cNvPr id="52" name="Line 798"/>
          <p:cNvSpPr>
            <a:spLocks noChangeShapeType="1"/>
          </p:cNvSpPr>
          <p:nvPr/>
        </p:nvSpPr>
        <p:spPr bwMode="auto">
          <a:xfrm>
            <a:off x="6039693" y="2897188"/>
            <a:ext cx="41275" cy="0"/>
          </a:xfrm>
          <a:prstGeom prst="line">
            <a:avLst/>
          </a:prstGeom>
          <a:noFill/>
          <a:ln w="7938">
            <a:solidFill>
              <a:srgbClr val="000000"/>
            </a:solidFill>
            <a:round/>
            <a:headEnd/>
            <a:tailEnd/>
          </a:ln>
        </p:spPr>
        <p:txBody>
          <a:bodyPr/>
          <a:lstStyle/>
          <a:p>
            <a:endParaRPr lang="ru-RU"/>
          </a:p>
        </p:txBody>
      </p:sp>
      <p:sp>
        <p:nvSpPr>
          <p:cNvPr id="53" name="Line 799"/>
          <p:cNvSpPr>
            <a:spLocks noChangeShapeType="1"/>
          </p:cNvSpPr>
          <p:nvPr/>
        </p:nvSpPr>
        <p:spPr bwMode="auto">
          <a:xfrm flipV="1">
            <a:off x="6301631" y="2400300"/>
            <a:ext cx="0" cy="65088"/>
          </a:xfrm>
          <a:prstGeom prst="line">
            <a:avLst/>
          </a:prstGeom>
          <a:noFill/>
          <a:ln w="7938">
            <a:solidFill>
              <a:srgbClr val="000000"/>
            </a:solidFill>
            <a:round/>
            <a:headEnd/>
            <a:tailEnd/>
          </a:ln>
        </p:spPr>
        <p:txBody>
          <a:bodyPr/>
          <a:lstStyle/>
          <a:p>
            <a:endParaRPr lang="ru-RU"/>
          </a:p>
        </p:txBody>
      </p:sp>
      <p:sp>
        <p:nvSpPr>
          <p:cNvPr id="54" name="Line 800"/>
          <p:cNvSpPr>
            <a:spLocks noChangeShapeType="1"/>
          </p:cNvSpPr>
          <p:nvPr/>
        </p:nvSpPr>
        <p:spPr bwMode="auto">
          <a:xfrm>
            <a:off x="6282581" y="2400300"/>
            <a:ext cx="44450" cy="0"/>
          </a:xfrm>
          <a:prstGeom prst="line">
            <a:avLst/>
          </a:prstGeom>
          <a:noFill/>
          <a:ln w="7938">
            <a:solidFill>
              <a:srgbClr val="000000"/>
            </a:solidFill>
            <a:round/>
            <a:headEnd/>
            <a:tailEnd/>
          </a:ln>
        </p:spPr>
        <p:txBody>
          <a:bodyPr/>
          <a:lstStyle/>
          <a:p>
            <a:endParaRPr lang="ru-RU"/>
          </a:p>
        </p:txBody>
      </p:sp>
      <p:sp>
        <p:nvSpPr>
          <p:cNvPr id="55" name="Line 801"/>
          <p:cNvSpPr>
            <a:spLocks noChangeShapeType="1"/>
          </p:cNvSpPr>
          <p:nvPr/>
        </p:nvSpPr>
        <p:spPr bwMode="auto">
          <a:xfrm flipV="1">
            <a:off x="6546106" y="2147888"/>
            <a:ext cx="0" cy="103187"/>
          </a:xfrm>
          <a:prstGeom prst="line">
            <a:avLst/>
          </a:prstGeom>
          <a:noFill/>
          <a:ln w="7938">
            <a:solidFill>
              <a:srgbClr val="000000"/>
            </a:solidFill>
            <a:round/>
            <a:headEnd/>
            <a:tailEnd/>
          </a:ln>
        </p:spPr>
        <p:txBody>
          <a:bodyPr/>
          <a:lstStyle/>
          <a:p>
            <a:endParaRPr lang="ru-RU"/>
          </a:p>
        </p:txBody>
      </p:sp>
      <p:sp>
        <p:nvSpPr>
          <p:cNvPr id="56" name="Line 802"/>
          <p:cNvSpPr>
            <a:spLocks noChangeShapeType="1"/>
          </p:cNvSpPr>
          <p:nvPr/>
        </p:nvSpPr>
        <p:spPr bwMode="auto">
          <a:xfrm>
            <a:off x="6527056" y="2147888"/>
            <a:ext cx="44450" cy="0"/>
          </a:xfrm>
          <a:prstGeom prst="line">
            <a:avLst/>
          </a:prstGeom>
          <a:noFill/>
          <a:ln w="7938">
            <a:solidFill>
              <a:srgbClr val="000000"/>
            </a:solidFill>
            <a:round/>
            <a:headEnd/>
            <a:tailEnd/>
          </a:ln>
        </p:spPr>
        <p:txBody>
          <a:bodyPr/>
          <a:lstStyle/>
          <a:p>
            <a:endParaRPr lang="ru-RU"/>
          </a:p>
        </p:txBody>
      </p:sp>
      <p:sp>
        <p:nvSpPr>
          <p:cNvPr id="57" name="Line 803"/>
          <p:cNvSpPr>
            <a:spLocks noChangeShapeType="1"/>
          </p:cNvSpPr>
          <p:nvPr/>
        </p:nvSpPr>
        <p:spPr bwMode="auto">
          <a:xfrm flipV="1">
            <a:off x="6795343" y="2227263"/>
            <a:ext cx="0" cy="123825"/>
          </a:xfrm>
          <a:prstGeom prst="line">
            <a:avLst/>
          </a:prstGeom>
          <a:noFill/>
          <a:ln w="7938">
            <a:solidFill>
              <a:srgbClr val="000000"/>
            </a:solidFill>
            <a:round/>
            <a:headEnd/>
            <a:tailEnd/>
          </a:ln>
        </p:spPr>
        <p:txBody>
          <a:bodyPr/>
          <a:lstStyle/>
          <a:p>
            <a:endParaRPr lang="ru-RU"/>
          </a:p>
        </p:txBody>
      </p:sp>
      <p:sp>
        <p:nvSpPr>
          <p:cNvPr id="58" name="Line 804"/>
          <p:cNvSpPr>
            <a:spLocks noChangeShapeType="1"/>
          </p:cNvSpPr>
          <p:nvPr/>
        </p:nvSpPr>
        <p:spPr bwMode="auto">
          <a:xfrm>
            <a:off x="6777881" y="2227263"/>
            <a:ext cx="41275" cy="0"/>
          </a:xfrm>
          <a:prstGeom prst="line">
            <a:avLst/>
          </a:prstGeom>
          <a:noFill/>
          <a:ln w="7938">
            <a:solidFill>
              <a:srgbClr val="000000"/>
            </a:solidFill>
            <a:round/>
            <a:headEnd/>
            <a:tailEnd/>
          </a:ln>
        </p:spPr>
        <p:txBody>
          <a:bodyPr/>
          <a:lstStyle/>
          <a:p>
            <a:endParaRPr lang="ru-RU"/>
          </a:p>
        </p:txBody>
      </p:sp>
      <p:sp>
        <p:nvSpPr>
          <p:cNvPr id="59" name="Line 805"/>
          <p:cNvSpPr>
            <a:spLocks noChangeShapeType="1"/>
          </p:cNvSpPr>
          <p:nvPr/>
        </p:nvSpPr>
        <p:spPr bwMode="auto">
          <a:xfrm flipV="1">
            <a:off x="7039818" y="1806575"/>
            <a:ext cx="0" cy="211138"/>
          </a:xfrm>
          <a:prstGeom prst="line">
            <a:avLst/>
          </a:prstGeom>
          <a:noFill/>
          <a:ln w="7938">
            <a:solidFill>
              <a:srgbClr val="000000"/>
            </a:solidFill>
            <a:round/>
            <a:headEnd/>
            <a:tailEnd/>
          </a:ln>
        </p:spPr>
        <p:txBody>
          <a:bodyPr/>
          <a:lstStyle/>
          <a:p>
            <a:endParaRPr lang="ru-RU"/>
          </a:p>
        </p:txBody>
      </p:sp>
      <p:sp>
        <p:nvSpPr>
          <p:cNvPr id="60" name="Line 806"/>
          <p:cNvSpPr>
            <a:spLocks noChangeShapeType="1"/>
          </p:cNvSpPr>
          <p:nvPr/>
        </p:nvSpPr>
        <p:spPr bwMode="auto">
          <a:xfrm>
            <a:off x="7020768" y="1806575"/>
            <a:ext cx="42863" cy="0"/>
          </a:xfrm>
          <a:prstGeom prst="line">
            <a:avLst/>
          </a:prstGeom>
          <a:noFill/>
          <a:ln w="7938">
            <a:solidFill>
              <a:srgbClr val="000000"/>
            </a:solidFill>
            <a:round/>
            <a:headEnd/>
            <a:tailEnd/>
          </a:ln>
        </p:spPr>
        <p:txBody>
          <a:bodyPr/>
          <a:lstStyle/>
          <a:p>
            <a:endParaRPr lang="ru-RU"/>
          </a:p>
        </p:txBody>
      </p:sp>
      <p:sp>
        <p:nvSpPr>
          <p:cNvPr id="61" name="Line 807"/>
          <p:cNvSpPr>
            <a:spLocks noChangeShapeType="1"/>
          </p:cNvSpPr>
          <p:nvPr/>
        </p:nvSpPr>
        <p:spPr bwMode="auto">
          <a:xfrm flipV="1">
            <a:off x="7284293" y="2357438"/>
            <a:ext cx="0" cy="127000"/>
          </a:xfrm>
          <a:prstGeom prst="line">
            <a:avLst/>
          </a:prstGeom>
          <a:noFill/>
          <a:ln w="7938">
            <a:solidFill>
              <a:srgbClr val="000000"/>
            </a:solidFill>
            <a:round/>
            <a:headEnd/>
            <a:tailEnd/>
          </a:ln>
        </p:spPr>
        <p:txBody>
          <a:bodyPr/>
          <a:lstStyle/>
          <a:p>
            <a:endParaRPr lang="ru-RU"/>
          </a:p>
        </p:txBody>
      </p:sp>
      <p:sp>
        <p:nvSpPr>
          <p:cNvPr id="62" name="Line 808"/>
          <p:cNvSpPr>
            <a:spLocks noChangeShapeType="1"/>
          </p:cNvSpPr>
          <p:nvPr/>
        </p:nvSpPr>
        <p:spPr bwMode="auto">
          <a:xfrm>
            <a:off x="7265243" y="2357438"/>
            <a:ext cx="42863" cy="0"/>
          </a:xfrm>
          <a:prstGeom prst="line">
            <a:avLst/>
          </a:prstGeom>
          <a:noFill/>
          <a:ln w="7938">
            <a:solidFill>
              <a:srgbClr val="000000"/>
            </a:solidFill>
            <a:round/>
            <a:headEnd/>
            <a:tailEnd/>
          </a:ln>
        </p:spPr>
        <p:txBody>
          <a:bodyPr/>
          <a:lstStyle/>
          <a:p>
            <a:endParaRPr lang="ru-RU"/>
          </a:p>
        </p:txBody>
      </p:sp>
      <p:sp>
        <p:nvSpPr>
          <p:cNvPr id="63" name="Line 809"/>
          <p:cNvSpPr>
            <a:spLocks noChangeShapeType="1"/>
          </p:cNvSpPr>
          <p:nvPr/>
        </p:nvSpPr>
        <p:spPr bwMode="auto">
          <a:xfrm flipV="1">
            <a:off x="7528768" y="2549525"/>
            <a:ext cx="0" cy="17463"/>
          </a:xfrm>
          <a:prstGeom prst="line">
            <a:avLst/>
          </a:prstGeom>
          <a:noFill/>
          <a:ln w="7938">
            <a:solidFill>
              <a:srgbClr val="000000"/>
            </a:solidFill>
            <a:round/>
            <a:headEnd/>
            <a:tailEnd/>
          </a:ln>
        </p:spPr>
        <p:txBody>
          <a:bodyPr/>
          <a:lstStyle/>
          <a:p>
            <a:endParaRPr lang="ru-RU"/>
          </a:p>
        </p:txBody>
      </p:sp>
      <p:sp>
        <p:nvSpPr>
          <p:cNvPr id="64" name="Line 810"/>
          <p:cNvSpPr>
            <a:spLocks noChangeShapeType="1"/>
          </p:cNvSpPr>
          <p:nvPr/>
        </p:nvSpPr>
        <p:spPr bwMode="auto">
          <a:xfrm>
            <a:off x="7509718" y="2549525"/>
            <a:ext cx="42863" cy="0"/>
          </a:xfrm>
          <a:prstGeom prst="line">
            <a:avLst/>
          </a:prstGeom>
          <a:noFill/>
          <a:ln w="7938">
            <a:solidFill>
              <a:srgbClr val="000000"/>
            </a:solidFill>
            <a:round/>
            <a:headEnd/>
            <a:tailEnd/>
          </a:ln>
        </p:spPr>
        <p:txBody>
          <a:bodyPr/>
          <a:lstStyle/>
          <a:p>
            <a:endParaRPr lang="ru-RU"/>
          </a:p>
        </p:txBody>
      </p:sp>
      <p:sp>
        <p:nvSpPr>
          <p:cNvPr id="65" name="Line 811"/>
          <p:cNvSpPr>
            <a:spLocks noChangeShapeType="1"/>
          </p:cNvSpPr>
          <p:nvPr/>
        </p:nvSpPr>
        <p:spPr bwMode="auto">
          <a:xfrm flipV="1">
            <a:off x="7771656" y="2573338"/>
            <a:ext cx="0" cy="66675"/>
          </a:xfrm>
          <a:prstGeom prst="line">
            <a:avLst/>
          </a:prstGeom>
          <a:noFill/>
          <a:ln w="7938">
            <a:solidFill>
              <a:srgbClr val="000000"/>
            </a:solidFill>
            <a:round/>
            <a:headEnd/>
            <a:tailEnd/>
          </a:ln>
        </p:spPr>
        <p:txBody>
          <a:bodyPr/>
          <a:lstStyle/>
          <a:p>
            <a:endParaRPr lang="ru-RU"/>
          </a:p>
        </p:txBody>
      </p:sp>
      <p:sp>
        <p:nvSpPr>
          <p:cNvPr id="66" name="Line 812"/>
          <p:cNvSpPr>
            <a:spLocks noChangeShapeType="1"/>
          </p:cNvSpPr>
          <p:nvPr/>
        </p:nvSpPr>
        <p:spPr bwMode="auto">
          <a:xfrm>
            <a:off x="7754193" y="2573338"/>
            <a:ext cx="42863" cy="0"/>
          </a:xfrm>
          <a:prstGeom prst="line">
            <a:avLst/>
          </a:prstGeom>
          <a:noFill/>
          <a:ln w="7938">
            <a:solidFill>
              <a:srgbClr val="000000"/>
            </a:solidFill>
            <a:round/>
            <a:headEnd/>
            <a:tailEnd/>
          </a:ln>
        </p:spPr>
        <p:txBody>
          <a:bodyPr/>
          <a:lstStyle/>
          <a:p>
            <a:endParaRPr lang="ru-RU"/>
          </a:p>
        </p:txBody>
      </p:sp>
      <p:sp>
        <p:nvSpPr>
          <p:cNvPr id="67" name="Line 813"/>
          <p:cNvSpPr>
            <a:spLocks noChangeShapeType="1"/>
          </p:cNvSpPr>
          <p:nvPr/>
        </p:nvSpPr>
        <p:spPr bwMode="auto">
          <a:xfrm>
            <a:off x="6057156" y="2921000"/>
            <a:ext cx="0" cy="25400"/>
          </a:xfrm>
          <a:prstGeom prst="line">
            <a:avLst/>
          </a:prstGeom>
          <a:noFill/>
          <a:ln w="7938">
            <a:solidFill>
              <a:srgbClr val="000000"/>
            </a:solidFill>
            <a:round/>
            <a:headEnd/>
            <a:tailEnd/>
          </a:ln>
        </p:spPr>
        <p:txBody>
          <a:bodyPr/>
          <a:lstStyle/>
          <a:p>
            <a:endParaRPr lang="ru-RU"/>
          </a:p>
        </p:txBody>
      </p:sp>
      <p:sp>
        <p:nvSpPr>
          <p:cNvPr id="68" name="Line 814"/>
          <p:cNvSpPr>
            <a:spLocks noChangeShapeType="1"/>
          </p:cNvSpPr>
          <p:nvPr/>
        </p:nvSpPr>
        <p:spPr bwMode="auto">
          <a:xfrm>
            <a:off x="6039693" y="2946400"/>
            <a:ext cx="41275" cy="0"/>
          </a:xfrm>
          <a:prstGeom prst="line">
            <a:avLst/>
          </a:prstGeom>
          <a:noFill/>
          <a:ln w="7938">
            <a:solidFill>
              <a:srgbClr val="000000"/>
            </a:solidFill>
            <a:round/>
            <a:headEnd/>
            <a:tailEnd/>
          </a:ln>
        </p:spPr>
        <p:txBody>
          <a:bodyPr/>
          <a:lstStyle/>
          <a:p>
            <a:endParaRPr lang="ru-RU"/>
          </a:p>
        </p:txBody>
      </p:sp>
      <p:sp>
        <p:nvSpPr>
          <p:cNvPr id="69" name="Line 815"/>
          <p:cNvSpPr>
            <a:spLocks noChangeShapeType="1"/>
          </p:cNvSpPr>
          <p:nvPr/>
        </p:nvSpPr>
        <p:spPr bwMode="auto">
          <a:xfrm>
            <a:off x="6301631" y="2465388"/>
            <a:ext cx="0" cy="66675"/>
          </a:xfrm>
          <a:prstGeom prst="line">
            <a:avLst/>
          </a:prstGeom>
          <a:noFill/>
          <a:ln w="7938">
            <a:solidFill>
              <a:srgbClr val="000000"/>
            </a:solidFill>
            <a:round/>
            <a:headEnd/>
            <a:tailEnd/>
          </a:ln>
        </p:spPr>
        <p:txBody>
          <a:bodyPr/>
          <a:lstStyle/>
          <a:p>
            <a:endParaRPr lang="ru-RU"/>
          </a:p>
        </p:txBody>
      </p:sp>
      <p:sp>
        <p:nvSpPr>
          <p:cNvPr id="70" name="Line 816"/>
          <p:cNvSpPr>
            <a:spLocks noChangeShapeType="1"/>
          </p:cNvSpPr>
          <p:nvPr/>
        </p:nvSpPr>
        <p:spPr bwMode="auto">
          <a:xfrm>
            <a:off x="6282581" y="2532063"/>
            <a:ext cx="44450" cy="0"/>
          </a:xfrm>
          <a:prstGeom prst="line">
            <a:avLst/>
          </a:prstGeom>
          <a:noFill/>
          <a:ln w="7938">
            <a:solidFill>
              <a:srgbClr val="000000"/>
            </a:solidFill>
            <a:round/>
            <a:headEnd/>
            <a:tailEnd/>
          </a:ln>
        </p:spPr>
        <p:txBody>
          <a:bodyPr/>
          <a:lstStyle/>
          <a:p>
            <a:endParaRPr lang="ru-RU"/>
          </a:p>
        </p:txBody>
      </p:sp>
      <p:sp>
        <p:nvSpPr>
          <p:cNvPr id="71" name="Line 817"/>
          <p:cNvSpPr>
            <a:spLocks noChangeShapeType="1"/>
          </p:cNvSpPr>
          <p:nvPr/>
        </p:nvSpPr>
        <p:spPr bwMode="auto">
          <a:xfrm>
            <a:off x="6546106" y="2251075"/>
            <a:ext cx="0" cy="100013"/>
          </a:xfrm>
          <a:prstGeom prst="line">
            <a:avLst/>
          </a:prstGeom>
          <a:noFill/>
          <a:ln w="7938">
            <a:solidFill>
              <a:srgbClr val="000000"/>
            </a:solidFill>
            <a:round/>
            <a:headEnd/>
            <a:tailEnd/>
          </a:ln>
        </p:spPr>
        <p:txBody>
          <a:bodyPr/>
          <a:lstStyle/>
          <a:p>
            <a:endParaRPr lang="ru-RU"/>
          </a:p>
        </p:txBody>
      </p:sp>
      <p:sp>
        <p:nvSpPr>
          <p:cNvPr id="72" name="Line 818"/>
          <p:cNvSpPr>
            <a:spLocks noChangeShapeType="1"/>
          </p:cNvSpPr>
          <p:nvPr/>
        </p:nvSpPr>
        <p:spPr bwMode="auto">
          <a:xfrm>
            <a:off x="6527056" y="2351088"/>
            <a:ext cx="44450" cy="0"/>
          </a:xfrm>
          <a:prstGeom prst="line">
            <a:avLst/>
          </a:prstGeom>
          <a:noFill/>
          <a:ln w="7938">
            <a:solidFill>
              <a:srgbClr val="000000"/>
            </a:solidFill>
            <a:round/>
            <a:headEnd/>
            <a:tailEnd/>
          </a:ln>
        </p:spPr>
        <p:txBody>
          <a:bodyPr/>
          <a:lstStyle/>
          <a:p>
            <a:endParaRPr lang="ru-RU"/>
          </a:p>
        </p:txBody>
      </p:sp>
      <p:sp>
        <p:nvSpPr>
          <p:cNvPr id="73" name="Line 819"/>
          <p:cNvSpPr>
            <a:spLocks noChangeShapeType="1"/>
          </p:cNvSpPr>
          <p:nvPr/>
        </p:nvSpPr>
        <p:spPr bwMode="auto">
          <a:xfrm>
            <a:off x="6795343" y="2351088"/>
            <a:ext cx="0" cy="127000"/>
          </a:xfrm>
          <a:prstGeom prst="line">
            <a:avLst/>
          </a:prstGeom>
          <a:noFill/>
          <a:ln w="7938">
            <a:solidFill>
              <a:srgbClr val="000000"/>
            </a:solidFill>
            <a:round/>
            <a:headEnd/>
            <a:tailEnd/>
          </a:ln>
        </p:spPr>
        <p:txBody>
          <a:bodyPr/>
          <a:lstStyle/>
          <a:p>
            <a:endParaRPr lang="ru-RU"/>
          </a:p>
        </p:txBody>
      </p:sp>
      <p:sp>
        <p:nvSpPr>
          <p:cNvPr id="74" name="Line 820"/>
          <p:cNvSpPr>
            <a:spLocks noChangeShapeType="1"/>
          </p:cNvSpPr>
          <p:nvPr/>
        </p:nvSpPr>
        <p:spPr bwMode="auto">
          <a:xfrm>
            <a:off x="6777881" y="2478088"/>
            <a:ext cx="41275" cy="0"/>
          </a:xfrm>
          <a:prstGeom prst="line">
            <a:avLst/>
          </a:prstGeom>
          <a:noFill/>
          <a:ln w="7938">
            <a:solidFill>
              <a:srgbClr val="000000"/>
            </a:solidFill>
            <a:round/>
            <a:headEnd/>
            <a:tailEnd/>
          </a:ln>
        </p:spPr>
        <p:txBody>
          <a:bodyPr/>
          <a:lstStyle/>
          <a:p>
            <a:endParaRPr lang="ru-RU"/>
          </a:p>
        </p:txBody>
      </p:sp>
      <p:sp>
        <p:nvSpPr>
          <p:cNvPr id="75" name="Line 821"/>
          <p:cNvSpPr>
            <a:spLocks noChangeShapeType="1"/>
          </p:cNvSpPr>
          <p:nvPr/>
        </p:nvSpPr>
        <p:spPr bwMode="auto">
          <a:xfrm>
            <a:off x="7039818" y="2017713"/>
            <a:ext cx="0" cy="214312"/>
          </a:xfrm>
          <a:prstGeom prst="line">
            <a:avLst/>
          </a:prstGeom>
          <a:noFill/>
          <a:ln w="7938">
            <a:solidFill>
              <a:srgbClr val="000000"/>
            </a:solidFill>
            <a:round/>
            <a:headEnd/>
            <a:tailEnd/>
          </a:ln>
        </p:spPr>
        <p:txBody>
          <a:bodyPr/>
          <a:lstStyle/>
          <a:p>
            <a:endParaRPr lang="ru-RU"/>
          </a:p>
        </p:txBody>
      </p:sp>
      <p:sp>
        <p:nvSpPr>
          <p:cNvPr id="76" name="Line 822"/>
          <p:cNvSpPr>
            <a:spLocks noChangeShapeType="1"/>
          </p:cNvSpPr>
          <p:nvPr/>
        </p:nvSpPr>
        <p:spPr bwMode="auto">
          <a:xfrm>
            <a:off x="7020768" y="2232025"/>
            <a:ext cx="42863" cy="0"/>
          </a:xfrm>
          <a:prstGeom prst="line">
            <a:avLst/>
          </a:prstGeom>
          <a:noFill/>
          <a:ln w="7938">
            <a:solidFill>
              <a:srgbClr val="000000"/>
            </a:solidFill>
            <a:round/>
            <a:headEnd/>
            <a:tailEnd/>
          </a:ln>
        </p:spPr>
        <p:txBody>
          <a:bodyPr/>
          <a:lstStyle/>
          <a:p>
            <a:endParaRPr lang="ru-RU"/>
          </a:p>
        </p:txBody>
      </p:sp>
      <p:sp>
        <p:nvSpPr>
          <p:cNvPr id="77" name="Line 823"/>
          <p:cNvSpPr>
            <a:spLocks noChangeShapeType="1"/>
          </p:cNvSpPr>
          <p:nvPr/>
        </p:nvSpPr>
        <p:spPr bwMode="auto">
          <a:xfrm>
            <a:off x="7284293" y="2484438"/>
            <a:ext cx="0" cy="125412"/>
          </a:xfrm>
          <a:prstGeom prst="line">
            <a:avLst/>
          </a:prstGeom>
          <a:noFill/>
          <a:ln w="7938">
            <a:solidFill>
              <a:srgbClr val="000000"/>
            </a:solidFill>
            <a:round/>
            <a:headEnd/>
            <a:tailEnd/>
          </a:ln>
        </p:spPr>
        <p:txBody>
          <a:bodyPr/>
          <a:lstStyle/>
          <a:p>
            <a:endParaRPr lang="ru-RU"/>
          </a:p>
        </p:txBody>
      </p:sp>
      <p:sp>
        <p:nvSpPr>
          <p:cNvPr id="78" name="Line 824"/>
          <p:cNvSpPr>
            <a:spLocks noChangeShapeType="1"/>
          </p:cNvSpPr>
          <p:nvPr/>
        </p:nvSpPr>
        <p:spPr bwMode="auto">
          <a:xfrm>
            <a:off x="7265243" y="2609850"/>
            <a:ext cx="42863" cy="0"/>
          </a:xfrm>
          <a:prstGeom prst="line">
            <a:avLst/>
          </a:prstGeom>
          <a:noFill/>
          <a:ln w="7938">
            <a:solidFill>
              <a:srgbClr val="000000"/>
            </a:solidFill>
            <a:round/>
            <a:headEnd/>
            <a:tailEnd/>
          </a:ln>
        </p:spPr>
        <p:txBody>
          <a:bodyPr/>
          <a:lstStyle/>
          <a:p>
            <a:endParaRPr lang="ru-RU"/>
          </a:p>
        </p:txBody>
      </p:sp>
      <p:sp>
        <p:nvSpPr>
          <p:cNvPr id="79" name="Line 825"/>
          <p:cNvSpPr>
            <a:spLocks noChangeShapeType="1"/>
          </p:cNvSpPr>
          <p:nvPr/>
        </p:nvSpPr>
        <p:spPr bwMode="auto">
          <a:xfrm>
            <a:off x="7528768" y="2566988"/>
            <a:ext cx="0" cy="19050"/>
          </a:xfrm>
          <a:prstGeom prst="line">
            <a:avLst/>
          </a:prstGeom>
          <a:noFill/>
          <a:ln w="7938">
            <a:solidFill>
              <a:srgbClr val="000000"/>
            </a:solidFill>
            <a:round/>
            <a:headEnd/>
            <a:tailEnd/>
          </a:ln>
        </p:spPr>
        <p:txBody>
          <a:bodyPr/>
          <a:lstStyle/>
          <a:p>
            <a:endParaRPr lang="ru-RU"/>
          </a:p>
        </p:txBody>
      </p:sp>
      <p:sp>
        <p:nvSpPr>
          <p:cNvPr id="80" name="Line 826"/>
          <p:cNvSpPr>
            <a:spLocks noChangeShapeType="1"/>
          </p:cNvSpPr>
          <p:nvPr/>
        </p:nvSpPr>
        <p:spPr bwMode="auto">
          <a:xfrm>
            <a:off x="7509718" y="2586038"/>
            <a:ext cx="42863" cy="0"/>
          </a:xfrm>
          <a:prstGeom prst="line">
            <a:avLst/>
          </a:prstGeom>
          <a:noFill/>
          <a:ln w="7938">
            <a:solidFill>
              <a:srgbClr val="000000"/>
            </a:solidFill>
            <a:round/>
            <a:headEnd/>
            <a:tailEnd/>
          </a:ln>
        </p:spPr>
        <p:txBody>
          <a:bodyPr/>
          <a:lstStyle/>
          <a:p>
            <a:endParaRPr lang="ru-RU"/>
          </a:p>
        </p:txBody>
      </p:sp>
      <p:sp>
        <p:nvSpPr>
          <p:cNvPr id="81" name="Line 827"/>
          <p:cNvSpPr>
            <a:spLocks noChangeShapeType="1"/>
          </p:cNvSpPr>
          <p:nvPr/>
        </p:nvSpPr>
        <p:spPr bwMode="auto">
          <a:xfrm>
            <a:off x="7771656" y="2640013"/>
            <a:ext cx="0" cy="71437"/>
          </a:xfrm>
          <a:prstGeom prst="line">
            <a:avLst/>
          </a:prstGeom>
          <a:noFill/>
          <a:ln w="7938">
            <a:solidFill>
              <a:srgbClr val="000000"/>
            </a:solidFill>
            <a:round/>
            <a:headEnd/>
            <a:tailEnd/>
          </a:ln>
        </p:spPr>
        <p:txBody>
          <a:bodyPr/>
          <a:lstStyle/>
          <a:p>
            <a:endParaRPr lang="ru-RU"/>
          </a:p>
        </p:txBody>
      </p:sp>
      <p:sp>
        <p:nvSpPr>
          <p:cNvPr id="82" name="Line 828"/>
          <p:cNvSpPr>
            <a:spLocks noChangeShapeType="1"/>
          </p:cNvSpPr>
          <p:nvPr/>
        </p:nvSpPr>
        <p:spPr bwMode="auto">
          <a:xfrm>
            <a:off x="7754193" y="2711450"/>
            <a:ext cx="42863" cy="0"/>
          </a:xfrm>
          <a:prstGeom prst="line">
            <a:avLst/>
          </a:prstGeom>
          <a:noFill/>
          <a:ln w="7938">
            <a:solidFill>
              <a:srgbClr val="000000"/>
            </a:solidFill>
            <a:round/>
            <a:headEnd/>
            <a:tailEnd/>
          </a:ln>
        </p:spPr>
        <p:txBody>
          <a:bodyPr/>
          <a:lstStyle/>
          <a:p>
            <a:endParaRPr lang="ru-RU"/>
          </a:p>
        </p:txBody>
      </p:sp>
      <p:sp>
        <p:nvSpPr>
          <p:cNvPr id="83" name="Oval 829"/>
          <p:cNvSpPr>
            <a:spLocks noChangeArrowheads="1"/>
          </p:cNvSpPr>
          <p:nvPr/>
        </p:nvSpPr>
        <p:spPr bwMode="auto">
          <a:xfrm>
            <a:off x="6017466" y="3062285"/>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84" name="Oval 830"/>
          <p:cNvSpPr>
            <a:spLocks noChangeArrowheads="1"/>
          </p:cNvSpPr>
          <p:nvPr/>
        </p:nvSpPr>
        <p:spPr bwMode="auto">
          <a:xfrm>
            <a:off x="6271467" y="3106738"/>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85" name="Oval 831"/>
          <p:cNvSpPr>
            <a:spLocks noChangeArrowheads="1"/>
          </p:cNvSpPr>
          <p:nvPr/>
        </p:nvSpPr>
        <p:spPr bwMode="auto">
          <a:xfrm>
            <a:off x="6503242" y="3151185"/>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86" name="Oval 832"/>
          <p:cNvSpPr>
            <a:spLocks noChangeArrowheads="1"/>
          </p:cNvSpPr>
          <p:nvPr/>
        </p:nvSpPr>
        <p:spPr bwMode="auto">
          <a:xfrm>
            <a:off x="6750891" y="3351210"/>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87" name="Oval 833"/>
          <p:cNvSpPr>
            <a:spLocks noChangeArrowheads="1"/>
          </p:cNvSpPr>
          <p:nvPr/>
        </p:nvSpPr>
        <p:spPr bwMode="auto">
          <a:xfrm>
            <a:off x="6995366" y="3476622"/>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88" name="Oval 834"/>
          <p:cNvSpPr>
            <a:spLocks noChangeArrowheads="1"/>
          </p:cNvSpPr>
          <p:nvPr/>
        </p:nvSpPr>
        <p:spPr bwMode="auto">
          <a:xfrm>
            <a:off x="7239841" y="3452810"/>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89" name="Oval 835"/>
          <p:cNvSpPr>
            <a:spLocks noChangeArrowheads="1"/>
          </p:cNvSpPr>
          <p:nvPr/>
        </p:nvSpPr>
        <p:spPr bwMode="auto">
          <a:xfrm>
            <a:off x="7482728" y="3532185"/>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90" name="Oval 836"/>
          <p:cNvSpPr>
            <a:spLocks noChangeArrowheads="1"/>
          </p:cNvSpPr>
          <p:nvPr/>
        </p:nvSpPr>
        <p:spPr bwMode="auto">
          <a:xfrm>
            <a:off x="7730378" y="3549648"/>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91" name="Oval 837"/>
          <p:cNvSpPr>
            <a:spLocks noChangeArrowheads="1"/>
          </p:cNvSpPr>
          <p:nvPr/>
        </p:nvSpPr>
        <p:spPr bwMode="auto">
          <a:xfrm>
            <a:off x="6012703" y="2871786"/>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92" name="Oval 838"/>
          <p:cNvSpPr>
            <a:spLocks noChangeArrowheads="1"/>
          </p:cNvSpPr>
          <p:nvPr/>
        </p:nvSpPr>
        <p:spPr bwMode="auto">
          <a:xfrm>
            <a:off x="6265117" y="2417760"/>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93" name="Oval 839"/>
          <p:cNvSpPr>
            <a:spLocks noChangeArrowheads="1"/>
          </p:cNvSpPr>
          <p:nvPr/>
        </p:nvSpPr>
        <p:spPr bwMode="auto">
          <a:xfrm>
            <a:off x="6500067" y="2201860"/>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94" name="Oval 840"/>
          <p:cNvSpPr>
            <a:spLocks noChangeArrowheads="1"/>
          </p:cNvSpPr>
          <p:nvPr/>
        </p:nvSpPr>
        <p:spPr bwMode="auto">
          <a:xfrm>
            <a:off x="6750891" y="2303460"/>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95" name="Oval 841"/>
          <p:cNvSpPr>
            <a:spLocks noChangeArrowheads="1"/>
          </p:cNvSpPr>
          <p:nvPr/>
        </p:nvSpPr>
        <p:spPr bwMode="auto">
          <a:xfrm>
            <a:off x="6995366" y="1966910"/>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96" name="Oval 842"/>
          <p:cNvSpPr>
            <a:spLocks noChangeArrowheads="1"/>
          </p:cNvSpPr>
          <p:nvPr/>
        </p:nvSpPr>
        <p:spPr bwMode="auto">
          <a:xfrm>
            <a:off x="7239841" y="2433635"/>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97" name="Oval 843"/>
          <p:cNvSpPr>
            <a:spLocks noChangeArrowheads="1"/>
          </p:cNvSpPr>
          <p:nvPr/>
        </p:nvSpPr>
        <p:spPr bwMode="auto">
          <a:xfrm>
            <a:off x="7490667" y="2519360"/>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98" name="Oval 844"/>
          <p:cNvSpPr>
            <a:spLocks noChangeArrowheads="1"/>
          </p:cNvSpPr>
          <p:nvPr/>
        </p:nvSpPr>
        <p:spPr bwMode="auto">
          <a:xfrm>
            <a:off x="7735141" y="2590798"/>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99" name="Rectangle 845"/>
          <p:cNvSpPr>
            <a:spLocks noChangeArrowheads="1"/>
          </p:cNvSpPr>
          <p:nvPr/>
        </p:nvSpPr>
        <p:spPr bwMode="auto">
          <a:xfrm>
            <a:off x="5514231" y="3763963"/>
            <a:ext cx="2413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-0.6</a:t>
            </a:r>
            <a:endParaRPr lang="ru-RU" sz="1200" b="1">
              <a:latin typeface="Times New Roman" pitchFamily="18" charset="0"/>
            </a:endParaRPr>
          </a:p>
        </p:txBody>
      </p:sp>
      <p:sp>
        <p:nvSpPr>
          <p:cNvPr id="100" name="Rectangle 846"/>
          <p:cNvSpPr>
            <a:spLocks noChangeArrowheads="1"/>
          </p:cNvSpPr>
          <p:nvPr/>
        </p:nvSpPr>
        <p:spPr bwMode="auto">
          <a:xfrm>
            <a:off x="5514231" y="3468688"/>
            <a:ext cx="2413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-0.4</a:t>
            </a:r>
            <a:endParaRPr lang="ru-RU" sz="1200" b="1">
              <a:latin typeface="Times New Roman" pitchFamily="18" charset="0"/>
            </a:endParaRPr>
          </a:p>
        </p:txBody>
      </p:sp>
      <p:sp>
        <p:nvSpPr>
          <p:cNvPr id="101" name="Rectangle 847"/>
          <p:cNvSpPr>
            <a:spLocks noChangeArrowheads="1"/>
          </p:cNvSpPr>
          <p:nvPr/>
        </p:nvSpPr>
        <p:spPr bwMode="auto">
          <a:xfrm>
            <a:off x="5514231" y="3170238"/>
            <a:ext cx="2413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-0.2</a:t>
            </a:r>
            <a:endParaRPr lang="ru-RU" sz="1200" b="1">
              <a:latin typeface="Times New Roman" pitchFamily="18" charset="0"/>
            </a:endParaRPr>
          </a:p>
        </p:txBody>
      </p:sp>
      <p:sp>
        <p:nvSpPr>
          <p:cNvPr id="102" name="Rectangle 848"/>
          <p:cNvSpPr>
            <a:spLocks noChangeArrowheads="1"/>
          </p:cNvSpPr>
          <p:nvPr/>
        </p:nvSpPr>
        <p:spPr bwMode="auto">
          <a:xfrm>
            <a:off x="5650756" y="2876550"/>
            <a:ext cx="74612"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a:t>
            </a:r>
            <a:endParaRPr lang="ru-RU" sz="1200" b="1">
              <a:latin typeface="Times New Roman" pitchFamily="18" charset="0"/>
            </a:endParaRPr>
          </a:p>
        </p:txBody>
      </p:sp>
      <p:sp>
        <p:nvSpPr>
          <p:cNvPr id="103" name="Rectangle 849"/>
          <p:cNvSpPr>
            <a:spLocks noChangeArrowheads="1"/>
          </p:cNvSpPr>
          <p:nvPr/>
        </p:nvSpPr>
        <p:spPr bwMode="auto">
          <a:xfrm>
            <a:off x="5557093" y="2578100"/>
            <a:ext cx="1905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0.2</a:t>
            </a:r>
            <a:endParaRPr lang="ru-RU" sz="1200" b="1">
              <a:latin typeface="Times New Roman" pitchFamily="18" charset="0"/>
            </a:endParaRPr>
          </a:p>
        </p:txBody>
      </p:sp>
      <p:sp>
        <p:nvSpPr>
          <p:cNvPr id="104" name="Rectangle 850"/>
          <p:cNvSpPr>
            <a:spLocks noChangeArrowheads="1"/>
          </p:cNvSpPr>
          <p:nvPr/>
        </p:nvSpPr>
        <p:spPr bwMode="auto">
          <a:xfrm>
            <a:off x="5557093" y="2284413"/>
            <a:ext cx="1905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0.4</a:t>
            </a:r>
            <a:endParaRPr lang="ru-RU" sz="1200" b="1">
              <a:latin typeface="Times New Roman" pitchFamily="18" charset="0"/>
            </a:endParaRPr>
          </a:p>
        </p:txBody>
      </p:sp>
      <p:sp>
        <p:nvSpPr>
          <p:cNvPr id="105" name="Rectangle 851"/>
          <p:cNvSpPr>
            <a:spLocks noChangeArrowheads="1"/>
          </p:cNvSpPr>
          <p:nvPr/>
        </p:nvSpPr>
        <p:spPr bwMode="auto">
          <a:xfrm>
            <a:off x="5557093" y="1984375"/>
            <a:ext cx="1905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0.6</a:t>
            </a:r>
            <a:endParaRPr lang="ru-RU" sz="1200" b="1">
              <a:latin typeface="Times New Roman" pitchFamily="18" charset="0"/>
            </a:endParaRPr>
          </a:p>
        </p:txBody>
      </p:sp>
      <p:sp>
        <p:nvSpPr>
          <p:cNvPr id="106" name="Rectangle 852"/>
          <p:cNvSpPr>
            <a:spLocks noChangeArrowheads="1"/>
          </p:cNvSpPr>
          <p:nvPr/>
        </p:nvSpPr>
        <p:spPr bwMode="auto">
          <a:xfrm>
            <a:off x="5557093" y="1690688"/>
            <a:ext cx="1905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0.8</a:t>
            </a:r>
            <a:endParaRPr lang="ru-RU" sz="1200" b="1">
              <a:latin typeface="Times New Roman" pitchFamily="18" charset="0"/>
            </a:endParaRPr>
          </a:p>
        </p:txBody>
      </p:sp>
      <p:sp>
        <p:nvSpPr>
          <p:cNvPr id="107" name="Rectangle 854"/>
          <p:cNvSpPr>
            <a:spLocks noChangeArrowheads="1"/>
          </p:cNvSpPr>
          <p:nvPr/>
        </p:nvSpPr>
        <p:spPr bwMode="auto">
          <a:xfrm>
            <a:off x="6230190" y="2977457"/>
            <a:ext cx="152400" cy="182563"/>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10</a:t>
            </a:r>
            <a:endParaRPr lang="ru-RU" sz="1200" b="1" dirty="0">
              <a:latin typeface="Times New Roman" pitchFamily="18" charset="0"/>
            </a:endParaRPr>
          </a:p>
        </p:txBody>
      </p:sp>
      <p:sp>
        <p:nvSpPr>
          <p:cNvPr id="108" name="Rectangle 855"/>
          <p:cNvSpPr>
            <a:spLocks noChangeArrowheads="1"/>
          </p:cNvSpPr>
          <p:nvPr/>
        </p:nvSpPr>
        <p:spPr bwMode="auto">
          <a:xfrm>
            <a:off x="6714377" y="2976557"/>
            <a:ext cx="152400" cy="182563"/>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20</a:t>
            </a:r>
            <a:endParaRPr lang="ru-RU" sz="1200" b="1" dirty="0">
              <a:latin typeface="Times New Roman" pitchFamily="18" charset="0"/>
            </a:endParaRPr>
          </a:p>
        </p:txBody>
      </p:sp>
      <p:sp>
        <p:nvSpPr>
          <p:cNvPr id="109" name="Rectangle 856"/>
          <p:cNvSpPr>
            <a:spLocks noChangeArrowheads="1"/>
          </p:cNvSpPr>
          <p:nvPr/>
        </p:nvSpPr>
        <p:spPr bwMode="auto">
          <a:xfrm>
            <a:off x="7211265" y="3000372"/>
            <a:ext cx="152400" cy="182563"/>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30</a:t>
            </a:r>
            <a:endParaRPr lang="ru-RU" sz="1200" b="1" dirty="0">
              <a:latin typeface="Times New Roman" pitchFamily="18" charset="0"/>
            </a:endParaRPr>
          </a:p>
        </p:txBody>
      </p:sp>
      <p:sp>
        <p:nvSpPr>
          <p:cNvPr id="110" name="Rectangle 857"/>
          <p:cNvSpPr>
            <a:spLocks noChangeArrowheads="1"/>
          </p:cNvSpPr>
          <p:nvPr/>
        </p:nvSpPr>
        <p:spPr bwMode="auto">
          <a:xfrm>
            <a:off x="7698627" y="2981320"/>
            <a:ext cx="152400" cy="182563"/>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40</a:t>
            </a:r>
            <a:endParaRPr lang="ru-RU" sz="1200" b="1" dirty="0">
              <a:latin typeface="Times New Roman" pitchFamily="18" charset="0"/>
            </a:endParaRPr>
          </a:p>
        </p:txBody>
      </p:sp>
      <p:sp>
        <p:nvSpPr>
          <p:cNvPr id="111" name="Rectangle 868"/>
          <p:cNvSpPr>
            <a:spLocks noChangeArrowheads="1"/>
          </p:cNvSpPr>
          <p:nvPr/>
        </p:nvSpPr>
        <p:spPr bwMode="auto">
          <a:xfrm rot="16200000">
            <a:off x="4559834" y="2677061"/>
            <a:ext cx="1659557" cy="184666"/>
          </a:xfrm>
          <a:prstGeom prst="rect">
            <a:avLst/>
          </a:prstGeom>
          <a:noFill/>
          <a:ln w="9525">
            <a:noFill/>
            <a:miter lim="800000"/>
            <a:headEnd/>
            <a:tailEnd/>
          </a:ln>
        </p:spPr>
        <p:txBody>
          <a:bodyPr wrap="none" lIns="0" tIns="0" rIns="0" bIns="0">
            <a:spAutoFit/>
          </a:bodyPr>
          <a:lstStyle/>
          <a:p>
            <a:r>
              <a:rPr lang="en-US" sz="1200" b="1" dirty="0" err="1">
                <a:solidFill>
                  <a:srgbClr val="000000"/>
                </a:solidFill>
                <a:latin typeface="Times New Roman" pitchFamily="18" charset="0"/>
              </a:rPr>
              <a:t>Pn</a:t>
            </a:r>
            <a:r>
              <a:rPr lang="en-US" sz="1200" b="1" dirty="0">
                <a:solidFill>
                  <a:srgbClr val="000000"/>
                </a:solidFill>
                <a:latin typeface="Times New Roman" pitchFamily="18" charset="0"/>
              </a:rPr>
              <a:t>, Rd, mg</a:t>
            </a:r>
            <a:r>
              <a:rPr lang="ru-RU" sz="1200" b="1" dirty="0">
                <a:solidFill>
                  <a:srgbClr val="000000"/>
                </a:solidFill>
                <a:latin typeface="Times New Roman" pitchFamily="18" charset="0"/>
              </a:rPr>
              <a:t> СО</a:t>
            </a:r>
            <a:r>
              <a:rPr lang="ru-RU" sz="1200" b="1" baseline="-25000" dirty="0">
                <a:solidFill>
                  <a:srgbClr val="000000"/>
                </a:solidFill>
                <a:latin typeface="Times New Roman" pitchFamily="18" charset="0"/>
              </a:rPr>
              <a:t>2</a:t>
            </a:r>
            <a:r>
              <a:rPr lang="ru-RU" sz="1200" b="1" dirty="0">
                <a:solidFill>
                  <a:srgbClr val="000000"/>
                </a:solidFill>
                <a:latin typeface="Times New Roman" pitchFamily="18" charset="0"/>
              </a:rPr>
              <a:t>/  </a:t>
            </a:r>
            <a:r>
              <a:rPr lang="en-US" sz="1200" b="1" dirty="0">
                <a:solidFill>
                  <a:srgbClr val="000000"/>
                </a:solidFill>
                <a:latin typeface="Times New Roman" pitchFamily="18" charset="0"/>
              </a:rPr>
              <a:t>g </a:t>
            </a:r>
            <a:r>
              <a:rPr lang="en-US" sz="1200" b="1" dirty="0" smtClean="0">
                <a:solidFill>
                  <a:srgbClr val="000000"/>
                </a:solidFill>
                <a:latin typeface="Times New Roman" pitchFamily="18" charset="0"/>
              </a:rPr>
              <a:t>FW</a:t>
            </a:r>
            <a:r>
              <a:rPr lang="en-US" sz="1200" b="1" dirty="0" smtClean="0">
                <a:solidFill>
                  <a:srgbClr val="000000"/>
                </a:solidFill>
                <a:latin typeface="Times New Roman" pitchFamily="18" charset="0"/>
                <a:cs typeface="Arial" charset="0"/>
              </a:rPr>
              <a:t> </a:t>
            </a:r>
            <a:r>
              <a:rPr lang="en-US" sz="1200" b="1" dirty="0" smtClean="0">
                <a:solidFill>
                  <a:srgbClr val="000000"/>
                </a:solidFill>
                <a:latin typeface="Times New Roman" pitchFamily="18" charset="0"/>
              </a:rPr>
              <a:t>h</a:t>
            </a:r>
            <a:endParaRPr lang="ru-RU" sz="1200" b="1" dirty="0">
              <a:latin typeface="Times New Roman" pitchFamily="18" charset="0"/>
            </a:endParaRPr>
          </a:p>
        </p:txBody>
      </p:sp>
      <p:sp>
        <p:nvSpPr>
          <p:cNvPr id="112" name="Rectangle 874"/>
          <p:cNvSpPr>
            <a:spLocks noChangeArrowheads="1"/>
          </p:cNvSpPr>
          <p:nvPr/>
        </p:nvSpPr>
        <p:spPr bwMode="auto">
          <a:xfrm>
            <a:off x="6372200" y="3736975"/>
            <a:ext cx="1287462" cy="273050"/>
          </a:xfrm>
          <a:prstGeom prst="rect">
            <a:avLst/>
          </a:prstGeom>
          <a:noFill/>
          <a:ln w="9525">
            <a:noFill/>
            <a:miter lim="800000"/>
            <a:headEnd/>
            <a:tailEnd/>
          </a:ln>
        </p:spPr>
        <p:txBody>
          <a:bodyPr wrap="none">
            <a:spAutoFit/>
          </a:bodyPr>
          <a:lstStyle/>
          <a:p>
            <a:r>
              <a:rPr lang="ru-RU" sz="1200" b="1" dirty="0" err="1">
                <a:latin typeface="Times New Roman" pitchFamily="18" charset="0"/>
              </a:rPr>
              <a:t>Temperature</a:t>
            </a:r>
            <a:r>
              <a:rPr lang="en-US" sz="1200" b="1" dirty="0">
                <a:latin typeface="Times New Roman" pitchFamily="18" charset="0"/>
              </a:rPr>
              <a:t>, </a:t>
            </a:r>
            <a:r>
              <a:rPr lang="en-US" sz="1200" b="1" dirty="0">
                <a:latin typeface="Times New Roman" pitchFamily="18" charset="0"/>
                <a:cs typeface="Times New Roman" pitchFamily="18" charset="0"/>
              </a:rPr>
              <a:t>º</a:t>
            </a:r>
            <a:r>
              <a:rPr lang="en-US" sz="1200" b="1" dirty="0">
                <a:latin typeface="Times New Roman" pitchFamily="18" charset="0"/>
              </a:rPr>
              <a:t>C</a:t>
            </a:r>
            <a:endParaRPr lang="ru-RU" sz="1200" b="1" dirty="0">
              <a:latin typeface="Times New Roman" pitchFamily="18" charset="0"/>
            </a:endParaRPr>
          </a:p>
        </p:txBody>
      </p:sp>
      <p:sp>
        <p:nvSpPr>
          <p:cNvPr id="113" name="Rectangle 507"/>
          <p:cNvSpPr>
            <a:spLocks noChangeArrowheads="1"/>
          </p:cNvSpPr>
          <p:nvPr/>
        </p:nvSpPr>
        <p:spPr bwMode="auto">
          <a:xfrm>
            <a:off x="3853706" y="4038600"/>
            <a:ext cx="1303242" cy="215444"/>
          </a:xfrm>
          <a:prstGeom prst="rect">
            <a:avLst/>
          </a:prstGeom>
          <a:noFill/>
          <a:ln w="9525">
            <a:noFill/>
            <a:miter lim="800000"/>
            <a:headEnd/>
            <a:tailEnd/>
          </a:ln>
        </p:spPr>
        <p:txBody>
          <a:bodyPr wrap="none" lIns="0" tIns="0" rIns="0" bIns="0">
            <a:spAutoFit/>
          </a:bodyPr>
          <a:lstStyle/>
          <a:p>
            <a:r>
              <a:rPr lang="ru-RU" sz="1400" b="1" i="1" dirty="0" err="1">
                <a:solidFill>
                  <a:schemeClr val="bg2">
                    <a:lumMod val="10000"/>
                  </a:schemeClr>
                </a:solidFill>
                <a:latin typeface="Times New Roman" pitchFamily="18" charset="0"/>
              </a:rPr>
              <a:t>Сladonia</a:t>
            </a:r>
            <a:r>
              <a:rPr lang="ru-RU" sz="1400" b="1" i="1" dirty="0">
                <a:solidFill>
                  <a:schemeClr val="bg2">
                    <a:lumMod val="10000"/>
                  </a:schemeClr>
                </a:solidFill>
                <a:latin typeface="Times New Roman" pitchFamily="18" charset="0"/>
              </a:rPr>
              <a:t> </a:t>
            </a:r>
            <a:r>
              <a:rPr lang="ru-RU" sz="1400" b="1" i="1" dirty="0" err="1">
                <a:solidFill>
                  <a:schemeClr val="bg2">
                    <a:lumMod val="10000"/>
                  </a:schemeClr>
                </a:solidFill>
                <a:latin typeface="Times New Roman" pitchFamily="18" charset="0"/>
              </a:rPr>
              <a:t>stella</a:t>
            </a:r>
            <a:r>
              <a:rPr lang="ru-RU" sz="1400" b="1" i="1" dirty="0" err="1">
                <a:solidFill>
                  <a:srgbClr val="000000"/>
                </a:solidFill>
                <a:latin typeface="Times New Roman" pitchFamily="18" charset="0"/>
              </a:rPr>
              <a:t>ris</a:t>
            </a:r>
            <a:endParaRPr lang="ru-RU" sz="1400" b="1" i="1" dirty="0">
              <a:latin typeface="Times New Roman" pitchFamily="18" charset="0"/>
            </a:endParaRPr>
          </a:p>
        </p:txBody>
      </p:sp>
      <p:sp>
        <p:nvSpPr>
          <p:cNvPr id="114" name="Line 516"/>
          <p:cNvSpPr>
            <a:spLocks noChangeShapeType="1"/>
          </p:cNvSpPr>
          <p:nvPr/>
        </p:nvSpPr>
        <p:spPr bwMode="auto">
          <a:xfrm>
            <a:off x="3358406" y="4246563"/>
            <a:ext cx="0" cy="2054225"/>
          </a:xfrm>
          <a:prstGeom prst="line">
            <a:avLst/>
          </a:prstGeom>
          <a:noFill/>
          <a:ln w="28575">
            <a:solidFill>
              <a:srgbClr val="000000"/>
            </a:solidFill>
            <a:round/>
            <a:headEnd/>
            <a:tailEnd/>
          </a:ln>
        </p:spPr>
        <p:txBody>
          <a:bodyPr/>
          <a:lstStyle/>
          <a:p>
            <a:endParaRPr lang="ru-RU"/>
          </a:p>
        </p:txBody>
      </p:sp>
      <p:sp>
        <p:nvSpPr>
          <p:cNvPr id="115" name="Line 517"/>
          <p:cNvSpPr>
            <a:spLocks noChangeShapeType="1"/>
          </p:cNvSpPr>
          <p:nvPr/>
        </p:nvSpPr>
        <p:spPr bwMode="auto">
          <a:xfrm>
            <a:off x="3317131" y="6300788"/>
            <a:ext cx="44450" cy="0"/>
          </a:xfrm>
          <a:prstGeom prst="line">
            <a:avLst/>
          </a:prstGeom>
          <a:noFill/>
          <a:ln w="28575">
            <a:solidFill>
              <a:srgbClr val="000000"/>
            </a:solidFill>
            <a:round/>
            <a:headEnd/>
            <a:tailEnd/>
          </a:ln>
        </p:spPr>
        <p:txBody>
          <a:bodyPr/>
          <a:lstStyle/>
          <a:p>
            <a:endParaRPr lang="ru-RU"/>
          </a:p>
        </p:txBody>
      </p:sp>
      <p:sp>
        <p:nvSpPr>
          <p:cNvPr id="116" name="Line 518"/>
          <p:cNvSpPr>
            <a:spLocks noChangeShapeType="1"/>
          </p:cNvSpPr>
          <p:nvPr/>
        </p:nvSpPr>
        <p:spPr bwMode="auto">
          <a:xfrm>
            <a:off x="3317131" y="6010275"/>
            <a:ext cx="44450" cy="0"/>
          </a:xfrm>
          <a:prstGeom prst="line">
            <a:avLst/>
          </a:prstGeom>
          <a:noFill/>
          <a:ln w="28575">
            <a:solidFill>
              <a:srgbClr val="000000"/>
            </a:solidFill>
            <a:round/>
            <a:headEnd/>
            <a:tailEnd/>
          </a:ln>
        </p:spPr>
        <p:txBody>
          <a:bodyPr/>
          <a:lstStyle/>
          <a:p>
            <a:endParaRPr lang="ru-RU"/>
          </a:p>
        </p:txBody>
      </p:sp>
      <p:sp>
        <p:nvSpPr>
          <p:cNvPr id="117" name="Line 519"/>
          <p:cNvSpPr>
            <a:spLocks noChangeShapeType="1"/>
          </p:cNvSpPr>
          <p:nvPr/>
        </p:nvSpPr>
        <p:spPr bwMode="auto">
          <a:xfrm>
            <a:off x="3317131" y="5716588"/>
            <a:ext cx="44450" cy="0"/>
          </a:xfrm>
          <a:prstGeom prst="line">
            <a:avLst/>
          </a:prstGeom>
          <a:noFill/>
          <a:ln w="28575">
            <a:solidFill>
              <a:srgbClr val="000000"/>
            </a:solidFill>
            <a:round/>
            <a:headEnd/>
            <a:tailEnd/>
          </a:ln>
        </p:spPr>
        <p:txBody>
          <a:bodyPr/>
          <a:lstStyle/>
          <a:p>
            <a:endParaRPr lang="ru-RU"/>
          </a:p>
        </p:txBody>
      </p:sp>
      <p:sp>
        <p:nvSpPr>
          <p:cNvPr id="118" name="Line 520"/>
          <p:cNvSpPr>
            <a:spLocks noChangeShapeType="1"/>
          </p:cNvSpPr>
          <p:nvPr/>
        </p:nvSpPr>
        <p:spPr bwMode="auto">
          <a:xfrm>
            <a:off x="3317131" y="5422900"/>
            <a:ext cx="44450" cy="0"/>
          </a:xfrm>
          <a:prstGeom prst="line">
            <a:avLst/>
          </a:prstGeom>
          <a:noFill/>
          <a:ln w="28575">
            <a:solidFill>
              <a:srgbClr val="000000"/>
            </a:solidFill>
            <a:round/>
            <a:headEnd/>
            <a:tailEnd/>
          </a:ln>
        </p:spPr>
        <p:txBody>
          <a:bodyPr/>
          <a:lstStyle/>
          <a:p>
            <a:endParaRPr lang="ru-RU"/>
          </a:p>
        </p:txBody>
      </p:sp>
      <p:sp>
        <p:nvSpPr>
          <p:cNvPr id="119" name="Line 521"/>
          <p:cNvSpPr>
            <a:spLocks noChangeShapeType="1"/>
          </p:cNvSpPr>
          <p:nvPr/>
        </p:nvSpPr>
        <p:spPr bwMode="auto">
          <a:xfrm>
            <a:off x="3317131" y="5124450"/>
            <a:ext cx="44450" cy="0"/>
          </a:xfrm>
          <a:prstGeom prst="line">
            <a:avLst/>
          </a:prstGeom>
          <a:noFill/>
          <a:ln w="28575">
            <a:solidFill>
              <a:srgbClr val="000000"/>
            </a:solidFill>
            <a:round/>
            <a:headEnd/>
            <a:tailEnd/>
          </a:ln>
        </p:spPr>
        <p:txBody>
          <a:bodyPr/>
          <a:lstStyle/>
          <a:p>
            <a:endParaRPr lang="ru-RU"/>
          </a:p>
        </p:txBody>
      </p:sp>
      <p:sp>
        <p:nvSpPr>
          <p:cNvPr id="120" name="Line 522"/>
          <p:cNvSpPr>
            <a:spLocks noChangeShapeType="1"/>
          </p:cNvSpPr>
          <p:nvPr/>
        </p:nvSpPr>
        <p:spPr bwMode="auto">
          <a:xfrm>
            <a:off x="3317131" y="4832350"/>
            <a:ext cx="44450" cy="0"/>
          </a:xfrm>
          <a:prstGeom prst="line">
            <a:avLst/>
          </a:prstGeom>
          <a:noFill/>
          <a:ln w="28575">
            <a:solidFill>
              <a:srgbClr val="000000"/>
            </a:solidFill>
            <a:round/>
            <a:headEnd/>
            <a:tailEnd/>
          </a:ln>
        </p:spPr>
        <p:txBody>
          <a:bodyPr/>
          <a:lstStyle/>
          <a:p>
            <a:endParaRPr lang="ru-RU"/>
          </a:p>
        </p:txBody>
      </p:sp>
      <p:sp>
        <p:nvSpPr>
          <p:cNvPr id="121" name="Line 523"/>
          <p:cNvSpPr>
            <a:spLocks noChangeShapeType="1"/>
          </p:cNvSpPr>
          <p:nvPr/>
        </p:nvSpPr>
        <p:spPr bwMode="auto">
          <a:xfrm>
            <a:off x="3317131" y="4540250"/>
            <a:ext cx="44450" cy="0"/>
          </a:xfrm>
          <a:prstGeom prst="line">
            <a:avLst/>
          </a:prstGeom>
          <a:noFill/>
          <a:ln w="28575">
            <a:solidFill>
              <a:srgbClr val="000000"/>
            </a:solidFill>
            <a:round/>
            <a:headEnd/>
            <a:tailEnd/>
          </a:ln>
        </p:spPr>
        <p:txBody>
          <a:bodyPr/>
          <a:lstStyle/>
          <a:p>
            <a:endParaRPr lang="ru-RU"/>
          </a:p>
        </p:txBody>
      </p:sp>
      <p:sp>
        <p:nvSpPr>
          <p:cNvPr id="122" name="Line 524"/>
          <p:cNvSpPr>
            <a:spLocks noChangeShapeType="1"/>
          </p:cNvSpPr>
          <p:nvPr/>
        </p:nvSpPr>
        <p:spPr bwMode="auto">
          <a:xfrm>
            <a:off x="3317131" y="4246563"/>
            <a:ext cx="44450" cy="0"/>
          </a:xfrm>
          <a:prstGeom prst="line">
            <a:avLst/>
          </a:prstGeom>
          <a:noFill/>
          <a:ln w="28575">
            <a:solidFill>
              <a:srgbClr val="000000"/>
            </a:solidFill>
            <a:round/>
            <a:headEnd/>
            <a:tailEnd/>
          </a:ln>
        </p:spPr>
        <p:txBody>
          <a:bodyPr/>
          <a:lstStyle/>
          <a:p>
            <a:endParaRPr lang="ru-RU"/>
          </a:p>
        </p:txBody>
      </p:sp>
      <p:sp>
        <p:nvSpPr>
          <p:cNvPr id="123" name="Line 525"/>
          <p:cNvSpPr>
            <a:spLocks noChangeShapeType="1"/>
          </p:cNvSpPr>
          <p:nvPr/>
        </p:nvSpPr>
        <p:spPr bwMode="auto">
          <a:xfrm>
            <a:off x="3367932" y="5422900"/>
            <a:ext cx="1908175" cy="0"/>
          </a:xfrm>
          <a:prstGeom prst="line">
            <a:avLst/>
          </a:prstGeom>
          <a:noFill/>
          <a:ln w="28575">
            <a:solidFill>
              <a:srgbClr val="000000"/>
            </a:solidFill>
            <a:round/>
            <a:headEnd/>
            <a:tailEnd/>
          </a:ln>
        </p:spPr>
        <p:txBody>
          <a:bodyPr/>
          <a:lstStyle/>
          <a:p>
            <a:endParaRPr lang="ru-RU"/>
          </a:p>
        </p:txBody>
      </p:sp>
      <p:sp>
        <p:nvSpPr>
          <p:cNvPr id="124" name="Line 527"/>
          <p:cNvSpPr>
            <a:spLocks noChangeShapeType="1"/>
          </p:cNvSpPr>
          <p:nvPr/>
        </p:nvSpPr>
        <p:spPr bwMode="auto">
          <a:xfrm flipV="1">
            <a:off x="3833068" y="5422900"/>
            <a:ext cx="0" cy="46038"/>
          </a:xfrm>
          <a:prstGeom prst="line">
            <a:avLst/>
          </a:prstGeom>
          <a:noFill/>
          <a:ln w="28575">
            <a:solidFill>
              <a:srgbClr val="000000"/>
            </a:solidFill>
            <a:round/>
            <a:headEnd/>
            <a:tailEnd/>
          </a:ln>
        </p:spPr>
        <p:txBody>
          <a:bodyPr/>
          <a:lstStyle/>
          <a:p>
            <a:endParaRPr lang="ru-RU"/>
          </a:p>
        </p:txBody>
      </p:sp>
      <p:sp>
        <p:nvSpPr>
          <p:cNvPr id="125" name="Line 528"/>
          <p:cNvSpPr>
            <a:spLocks noChangeShapeType="1"/>
          </p:cNvSpPr>
          <p:nvPr/>
        </p:nvSpPr>
        <p:spPr bwMode="auto">
          <a:xfrm flipV="1">
            <a:off x="4314081" y="5422900"/>
            <a:ext cx="0" cy="46038"/>
          </a:xfrm>
          <a:prstGeom prst="line">
            <a:avLst/>
          </a:prstGeom>
          <a:noFill/>
          <a:ln w="28575">
            <a:solidFill>
              <a:srgbClr val="000000"/>
            </a:solidFill>
            <a:round/>
            <a:headEnd/>
            <a:tailEnd/>
          </a:ln>
        </p:spPr>
        <p:txBody>
          <a:bodyPr/>
          <a:lstStyle/>
          <a:p>
            <a:endParaRPr lang="ru-RU"/>
          </a:p>
        </p:txBody>
      </p:sp>
      <p:sp>
        <p:nvSpPr>
          <p:cNvPr id="126" name="Line 529"/>
          <p:cNvSpPr>
            <a:spLocks noChangeShapeType="1"/>
          </p:cNvSpPr>
          <p:nvPr/>
        </p:nvSpPr>
        <p:spPr bwMode="auto">
          <a:xfrm flipV="1">
            <a:off x="4790331" y="5422900"/>
            <a:ext cx="0" cy="46038"/>
          </a:xfrm>
          <a:prstGeom prst="line">
            <a:avLst/>
          </a:prstGeom>
          <a:noFill/>
          <a:ln w="28575">
            <a:solidFill>
              <a:srgbClr val="000000"/>
            </a:solidFill>
            <a:round/>
            <a:headEnd/>
            <a:tailEnd/>
          </a:ln>
        </p:spPr>
        <p:txBody>
          <a:bodyPr/>
          <a:lstStyle/>
          <a:p>
            <a:endParaRPr lang="ru-RU"/>
          </a:p>
        </p:txBody>
      </p:sp>
      <p:sp>
        <p:nvSpPr>
          <p:cNvPr id="127" name="Line 530"/>
          <p:cNvSpPr>
            <a:spLocks noChangeShapeType="1"/>
          </p:cNvSpPr>
          <p:nvPr/>
        </p:nvSpPr>
        <p:spPr bwMode="auto">
          <a:xfrm flipV="1">
            <a:off x="5266581" y="5422900"/>
            <a:ext cx="0" cy="46038"/>
          </a:xfrm>
          <a:prstGeom prst="line">
            <a:avLst/>
          </a:prstGeom>
          <a:noFill/>
          <a:ln w="28575">
            <a:solidFill>
              <a:srgbClr val="000000"/>
            </a:solidFill>
            <a:round/>
            <a:headEnd/>
            <a:tailEnd/>
          </a:ln>
        </p:spPr>
        <p:txBody>
          <a:bodyPr/>
          <a:lstStyle/>
          <a:p>
            <a:endParaRPr lang="ru-RU"/>
          </a:p>
        </p:txBody>
      </p:sp>
      <p:sp>
        <p:nvSpPr>
          <p:cNvPr id="128" name="Line 531"/>
          <p:cNvSpPr>
            <a:spLocks noChangeShapeType="1"/>
          </p:cNvSpPr>
          <p:nvPr/>
        </p:nvSpPr>
        <p:spPr bwMode="auto">
          <a:xfrm flipV="1">
            <a:off x="3598118" y="5503863"/>
            <a:ext cx="0" cy="4762"/>
          </a:xfrm>
          <a:prstGeom prst="line">
            <a:avLst/>
          </a:prstGeom>
          <a:noFill/>
          <a:ln w="7938">
            <a:solidFill>
              <a:srgbClr val="000000"/>
            </a:solidFill>
            <a:round/>
            <a:headEnd/>
            <a:tailEnd/>
          </a:ln>
        </p:spPr>
        <p:txBody>
          <a:bodyPr/>
          <a:lstStyle/>
          <a:p>
            <a:endParaRPr lang="ru-RU"/>
          </a:p>
        </p:txBody>
      </p:sp>
      <p:sp>
        <p:nvSpPr>
          <p:cNvPr id="129" name="Line 532"/>
          <p:cNvSpPr>
            <a:spLocks noChangeShapeType="1"/>
          </p:cNvSpPr>
          <p:nvPr/>
        </p:nvSpPr>
        <p:spPr bwMode="auto">
          <a:xfrm>
            <a:off x="3580656" y="5503863"/>
            <a:ext cx="42862" cy="0"/>
          </a:xfrm>
          <a:prstGeom prst="line">
            <a:avLst/>
          </a:prstGeom>
          <a:noFill/>
          <a:ln w="7938">
            <a:solidFill>
              <a:srgbClr val="000000"/>
            </a:solidFill>
            <a:round/>
            <a:headEnd/>
            <a:tailEnd/>
          </a:ln>
        </p:spPr>
        <p:txBody>
          <a:bodyPr/>
          <a:lstStyle/>
          <a:p>
            <a:endParaRPr lang="ru-RU"/>
          </a:p>
        </p:txBody>
      </p:sp>
      <p:sp>
        <p:nvSpPr>
          <p:cNvPr id="130" name="Line 533"/>
          <p:cNvSpPr>
            <a:spLocks noChangeShapeType="1"/>
          </p:cNvSpPr>
          <p:nvPr/>
        </p:nvSpPr>
        <p:spPr bwMode="auto">
          <a:xfrm flipV="1">
            <a:off x="3833068" y="5538788"/>
            <a:ext cx="0" cy="17462"/>
          </a:xfrm>
          <a:prstGeom prst="line">
            <a:avLst/>
          </a:prstGeom>
          <a:noFill/>
          <a:ln w="7938">
            <a:solidFill>
              <a:srgbClr val="000000"/>
            </a:solidFill>
            <a:round/>
            <a:headEnd/>
            <a:tailEnd/>
          </a:ln>
        </p:spPr>
        <p:txBody>
          <a:bodyPr/>
          <a:lstStyle/>
          <a:p>
            <a:endParaRPr lang="ru-RU"/>
          </a:p>
        </p:txBody>
      </p:sp>
      <p:sp>
        <p:nvSpPr>
          <p:cNvPr id="131" name="Line 534"/>
          <p:cNvSpPr>
            <a:spLocks noChangeShapeType="1"/>
          </p:cNvSpPr>
          <p:nvPr/>
        </p:nvSpPr>
        <p:spPr bwMode="auto">
          <a:xfrm>
            <a:off x="3815606" y="5538788"/>
            <a:ext cx="42862" cy="0"/>
          </a:xfrm>
          <a:prstGeom prst="line">
            <a:avLst/>
          </a:prstGeom>
          <a:noFill/>
          <a:ln w="7938">
            <a:solidFill>
              <a:srgbClr val="000000"/>
            </a:solidFill>
            <a:round/>
            <a:headEnd/>
            <a:tailEnd/>
          </a:ln>
        </p:spPr>
        <p:txBody>
          <a:bodyPr/>
          <a:lstStyle/>
          <a:p>
            <a:endParaRPr lang="ru-RU"/>
          </a:p>
        </p:txBody>
      </p:sp>
      <p:sp>
        <p:nvSpPr>
          <p:cNvPr id="132" name="Line 535"/>
          <p:cNvSpPr>
            <a:spLocks noChangeShapeType="1"/>
          </p:cNvSpPr>
          <p:nvPr/>
        </p:nvSpPr>
        <p:spPr bwMode="auto">
          <a:xfrm flipV="1">
            <a:off x="4074368" y="5643563"/>
            <a:ext cx="0" cy="17462"/>
          </a:xfrm>
          <a:prstGeom prst="line">
            <a:avLst/>
          </a:prstGeom>
          <a:noFill/>
          <a:ln w="7938">
            <a:solidFill>
              <a:srgbClr val="000000"/>
            </a:solidFill>
            <a:round/>
            <a:headEnd/>
            <a:tailEnd/>
          </a:ln>
        </p:spPr>
        <p:txBody>
          <a:bodyPr/>
          <a:lstStyle/>
          <a:p>
            <a:endParaRPr lang="ru-RU"/>
          </a:p>
        </p:txBody>
      </p:sp>
      <p:sp>
        <p:nvSpPr>
          <p:cNvPr id="133" name="Line 536"/>
          <p:cNvSpPr>
            <a:spLocks noChangeShapeType="1"/>
          </p:cNvSpPr>
          <p:nvPr/>
        </p:nvSpPr>
        <p:spPr bwMode="auto">
          <a:xfrm>
            <a:off x="4055318" y="5643563"/>
            <a:ext cx="44450" cy="0"/>
          </a:xfrm>
          <a:prstGeom prst="line">
            <a:avLst/>
          </a:prstGeom>
          <a:noFill/>
          <a:ln w="7938">
            <a:solidFill>
              <a:srgbClr val="000000"/>
            </a:solidFill>
            <a:round/>
            <a:headEnd/>
            <a:tailEnd/>
          </a:ln>
        </p:spPr>
        <p:txBody>
          <a:bodyPr/>
          <a:lstStyle/>
          <a:p>
            <a:endParaRPr lang="ru-RU"/>
          </a:p>
        </p:txBody>
      </p:sp>
      <p:sp>
        <p:nvSpPr>
          <p:cNvPr id="134" name="Line 537"/>
          <p:cNvSpPr>
            <a:spLocks noChangeShapeType="1"/>
          </p:cNvSpPr>
          <p:nvPr/>
        </p:nvSpPr>
        <p:spPr bwMode="auto">
          <a:xfrm flipV="1">
            <a:off x="4314081" y="5538788"/>
            <a:ext cx="0" cy="36512"/>
          </a:xfrm>
          <a:prstGeom prst="line">
            <a:avLst/>
          </a:prstGeom>
          <a:noFill/>
          <a:ln w="7938">
            <a:solidFill>
              <a:srgbClr val="000000"/>
            </a:solidFill>
            <a:round/>
            <a:headEnd/>
            <a:tailEnd/>
          </a:ln>
        </p:spPr>
        <p:txBody>
          <a:bodyPr/>
          <a:lstStyle/>
          <a:p>
            <a:endParaRPr lang="ru-RU"/>
          </a:p>
        </p:txBody>
      </p:sp>
      <p:sp>
        <p:nvSpPr>
          <p:cNvPr id="135" name="Line 538"/>
          <p:cNvSpPr>
            <a:spLocks noChangeShapeType="1"/>
          </p:cNvSpPr>
          <p:nvPr/>
        </p:nvSpPr>
        <p:spPr bwMode="auto">
          <a:xfrm>
            <a:off x="4296618" y="5538788"/>
            <a:ext cx="42863" cy="0"/>
          </a:xfrm>
          <a:prstGeom prst="line">
            <a:avLst/>
          </a:prstGeom>
          <a:noFill/>
          <a:ln w="7938">
            <a:solidFill>
              <a:srgbClr val="000000"/>
            </a:solidFill>
            <a:round/>
            <a:headEnd/>
            <a:tailEnd/>
          </a:ln>
        </p:spPr>
        <p:txBody>
          <a:bodyPr/>
          <a:lstStyle/>
          <a:p>
            <a:endParaRPr lang="ru-RU"/>
          </a:p>
        </p:txBody>
      </p:sp>
      <p:sp>
        <p:nvSpPr>
          <p:cNvPr id="136" name="Line 539"/>
          <p:cNvSpPr>
            <a:spLocks noChangeShapeType="1"/>
          </p:cNvSpPr>
          <p:nvPr/>
        </p:nvSpPr>
        <p:spPr bwMode="auto">
          <a:xfrm flipV="1">
            <a:off x="4549031" y="5637213"/>
            <a:ext cx="0" cy="79375"/>
          </a:xfrm>
          <a:prstGeom prst="line">
            <a:avLst/>
          </a:prstGeom>
          <a:noFill/>
          <a:ln w="7938">
            <a:solidFill>
              <a:srgbClr val="000000"/>
            </a:solidFill>
            <a:round/>
            <a:headEnd/>
            <a:tailEnd/>
          </a:ln>
        </p:spPr>
        <p:txBody>
          <a:bodyPr/>
          <a:lstStyle/>
          <a:p>
            <a:endParaRPr lang="ru-RU"/>
          </a:p>
        </p:txBody>
      </p:sp>
      <p:sp>
        <p:nvSpPr>
          <p:cNvPr id="137" name="Line 540"/>
          <p:cNvSpPr>
            <a:spLocks noChangeShapeType="1"/>
          </p:cNvSpPr>
          <p:nvPr/>
        </p:nvSpPr>
        <p:spPr bwMode="auto">
          <a:xfrm>
            <a:off x="4531568" y="5637213"/>
            <a:ext cx="42863" cy="0"/>
          </a:xfrm>
          <a:prstGeom prst="line">
            <a:avLst/>
          </a:prstGeom>
          <a:noFill/>
          <a:ln w="7938">
            <a:solidFill>
              <a:srgbClr val="000000"/>
            </a:solidFill>
            <a:round/>
            <a:headEnd/>
            <a:tailEnd/>
          </a:ln>
        </p:spPr>
        <p:txBody>
          <a:bodyPr/>
          <a:lstStyle/>
          <a:p>
            <a:endParaRPr lang="ru-RU"/>
          </a:p>
        </p:txBody>
      </p:sp>
      <p:sp>
        <p:nvSpPr>
          <p:cNvPr id="138" name="Line 541"/>
          <p:cNvSpPr>
            <a:spLocks noChangeShapeType="1"/>
          </p:cNvSpPr>
          <p:nvPr/>
        </p:nvSpPr>
        <p:spPr bwMode="auto">
          <a:xfrm flipV="1">
            <a:off x="4790331" y="5870575"/>
            <a:ext cx="0" cy="22225"/>
          </a:xfrm>
          <a:prstGeom prst="line">
            <a:avLst/>
          </a:prstGeom>
          <a:noFill/>
          <a:ln w="7938">
            <a:solidFill>
              <a:srgbClr val="000000"/>
            </a:solidFill>
            <a:round/>
            <a:headEnd/>
            <a:tailEnd/>
          </a:ln>
        </p:spPr>
        <p:txBody>
          <a:bodyPr/>
          <a:lstStyle/>
          <a:p>
            <a:endParaRPr lang="ru-RU"/>
          </a:p>
        </p:txBody>
      </p:sp>
      <p:sp>
        <p:nvSpPr>
          <p:cNvPr id="139" name="Line 542"/>
          <p:cNvSpPr>
            <a:spLocks noChangeShapeType="1"/>
          </p:cNvSpPr>
          <p:nvPr/>
        </p:nvSpPr>
        <p:spPr bwMode="auto">
          <a:xfrm>
            <a:off x="4771281" y="5870575"/>
            <a:ext cx="44450" cy="0"/>
          </a:xfrm>
          <a:prstGeom prst="line">
            <a:avLst/>
          </a:prstGeom>
          <a:noFill/>
          <a:ln w="7938">
            <a:solidFill>
              <a:srgbClr val="000000"/>
            </a:solidFill>
            <a:round/>
            <a:headEnd/>
            <a:tailEnd/>
          </a:ln>
        </p:spPr>
        <p:txBody>
          <a:bodyPr/>
          <a:lstStyle/>
          <a:p>
            <a:endParaRPr lang="ru-RU"/>
          </a:p>
        </p:txBody>
      </p:sp>
      <p:sp>
        <p:nvSpPr>
          <p:cNvPr id="140" name="Line 543"/>
          <p:cNvSpPr>
            <a:spLocks noChangeShapeType="1"/>
          </p:cNvSpPr>
          <p:nvPr/>
        </p:nvSpPr>
        <p:spPr bwMode="auto">
          <a:xfrm flipV="1">
            <a:off x="5025281" y="5819775"/>
            <a:ext cx="0" cy="61913"/>
          </a:xfrm>
          <a:prstGeom prst="line">
            <a:avLst/>
          </a:prstGeom>
          <a:noFill/>
          <a:ln w="7938">
            <a:solidFill>
              <a:srgbClr val="000000"/>
            </a:solidFill>
            <a:round/>
            <a:headEnd/>
            <a:tailEnd/>
          </a:ln>
        </p:spPr>
        <p:txBody>
          <a:bodyPr/>
          <a:lstStyle/>
          <a:p>
            <a:endParaRPr lang="ru-RU"/>
          </a:p>
        </p:txBody>
      </p:sp>
      <p:sp>
        <p:nvSpPr>
          <p:cNvPr id="141" name="Line 544"/>
          <p:cNvSpPr>
            <a:spLocks noChangeShapeType="1"/>
          </p:cNvSpPr>
          <p:nvPr/>
        </p:nvSpPr>
        <p:spPr bwMode="auto">
          <a:xfrm>
            <a:off x="5007818" y="5819775"/>
            <a:ext cx="41275" cy="0"/>
          </a:xfrm>
          <a:prstGeom prst="line">
            <a:avLst/>
          </a:prstGeom>
          <a:noFill/>
          <a:ln w="7938">
            <a:solidFill>
              <a:srgbClr val="000000"/>
            </a:solidFill>
            <a:round/>
            <a:headEnd/>
            <a:tailEnd/>
          </a:ln>
        </p:spPr>
        <p:txBody>
          <a:bodyPr/>
          <a:lstStyle/>
          <a:p>
            <a:endParaRPr lang="ru-RU"/>
          </a:p>
        </p:txBody>
      </p:sp>
      <p:sp>
        <p:nvSpPr>
          <p:cNvPr id="142" name="Line 545"/>
          <p:cNvSpPr>
            <a:spLocks noChangeShapeType="1"/>
          </p:cNvSpPr>
          <p:nvPr/>
        </p:nvSpPr>
        <p:spPr bwMode="auto">
          <a:xfrm flipV="1">
            <a:off x="5266581" y="5942013"/>
            <a:ext cx="0" cy="60325"/>
          </a:xfrm>
          <a:prstGeom prst="line">
            <a:avLst/>
          </a:prstGeom>
          <a:noFill/>
          <a:ln w="7938">
            <a:solidFill>
              <a:srgbClr val="000000"/>
            </a:solidFill>
            <a:round/>
            <a:headEnd/>
            <a:tailEnd/>
          </a:ln>
        </p:spPr>
        <p:txBody>
          <a:bodyPr/>
          <a:lstStyle/>
          <a:p>
            <a:endParaRPr lang="ru-RU"/>
          </a:p>
        </p:txBody>
      </p:sp>
      <p:sp>
        <p:nvSpPr>
          <p:cNvPr id="143" name="Line 546"/>
          <p:cNvSpPr>
            <a:spLocks noChangeShapeType="1"/>
          </p:cNvSpPr>
          <p:nvPr/>
        </p:nvSpPr>
        <p:spPr bwMode="auto">
          <a:xfrm>
            <a:off x="5249118" y="5942013"/>
            <a:ext cx="41275" cy="0"/>
          </a:xfrm>
          <a:prstGeom prst="line">
            <a:avLst/>
          </a:prstGeom>
          <a:noFill/>
          <a:ln w="7938">
            <a:solidFill>
              <a:srgbClr val="000000"/>
            </a:solidFill>
            <a:round/>
            <a:headEnd/>
            <a:tailEnd/>
          </a:ln>
        </p:spPr>
        <p:txBody>
          <a:bodyPr/>
          <a:lstStyle/>
          <a:p>
            <a:endParaRPr lang="ru-RU"/>
          </a:p>
        </p:txBody>
      </p:sp>
      <p:sp>
        <p:nvSpPr>
          <p:cNvPr id="144" name="Line 547"/>
          <p:cNvSpPr>
            <a:spLocks noChangeShapeType="1"/>
          </p:cNvSpPr>
          <p:nvPr/>
        </p:nvSpPr>
        <p:spPr bwMode="auto">
          <a:xfrm>
            <a:off x="3598118" y="5508625"/>
            <a:ext cx="0" cy="6350"/>
          </a:xfrm>
          <a:prstGeom prst="line">
            <a:avLst/>
          </a:prstGeom>
          <a:noFill/>
          <a:ln w="7938">
            <a:solidFill>
              <a:srgbClr val="000000"/>
            </a:solidFill>
            <a:round/>
            <a:headEnd/>
            <a:tailEnd/>
          </a:ln>
        </p:spPr>
        <p:txBody>
          <a:bodyPr/>
          <a:lstStyle/>
          <a:p>
            <a:endParaRPr lang="ru-RU"/>
          </a:p>
        </p:txBody>
      </p:sp>
      <p:sp>
        <p:nvSpPr>
          <p:cNvPr id="145" name="Line 548"/>
          <p:cNvSpPr>
            <a:spLocks noChangeShapeType="1"/>
          </p:cNvSpPr>
          <p:nvPr/>
        </p:nvSpPr>
        <p:spPr bwMode="auto">
          <a:xfrm>
            <a:off x="3580656" y="5514975"/>
            <a:ext cx="42862" cy="0"/>
          </a:xfrm>
          <a:prstGeom prst="line">
            <a:avLst/>
          </a:prstGeom>
          <a:noFill/>
          <a:ln w="7938">
            <a:solidFill>
              <a:srgbClr val="000000"/>
            </a:solidFill>
            <a:round/>
            <a:headEnd/>
            <a:tailEnd/>
          </a:ln>
        </p:spPr>
        <p:txBody>
          <a:bodyPr/>
          <a:lstStyle/>
          <a:p>
            <a:endParaRPr lang="ru-RU"/>
          </a:p>
        </p:txBody>
      </p:sp>
      <p:sp>
        <p:nvSpPr>
          <p:cNvPr id="146" name="Line 549"/>
          <p:cNvSpPr>
            <a:spLocks noChangeShapeType="1"/>
          </p:cNvSpPr>
          <p:nvPr/>
        </p:nvSpPr>
        <p:spPr bwMode="auto">
          <a:xfrm>
            <a:off x="3833068" y="5556250"/>
            <a:ext cx="0" cy="25400"/>
          </a:xfrm>
          <a:prstGeom prst="line">
            <a:avLst/>
          </a:prstGeom>
          <a:noFill/>
          <a:ln w="7938">
            <a:solidFill>
              <a:srgbClr val="000000"/>
            </a:solidFill>
            <a:round/>
            <a:headEnd/>
            <a:tailEnd/>
          </a:ln>
        </p:spPr>
        <p:txBody>
          <a:bodyPr/>
          <a:lstStyle/>
          <a:p>
            <a:endParaRPr lang="ru-RU"/>
          </a:p>
        </p:txBody>
      </p:sp>
      <p:sp>
        <p:nvSpPr>
          <p:cNvPr id="147" name="Line 550"/>
          <p:cNvSpPr>
            <a:spLocks noChangeShapeType="1"/>
          </p:cNvSpPr>
          <p:nvPr/>
        </p:nvSpPr>
        <p:spPr bwMode="auto">
          <a:xfrm>
            <a:off x="3815606" y="5581650"/>
            <a:ext cx="42862" cy="0"/>
          </a:xfrm>
          <a:prstGeom prst="line">
            <a:avLst/>
          </a:prstGeom>
          <a:noFill/>
          <a:ln w="7938">
            <a:solidFill>
              <a:srgbClr val="000000"/>
            </a:solidFill>
            <a:round/>
            <a:headEnd/>
            <a:tailEnd/>
          </a:ln>
        </p:spPr>
        <p:txBody>
          <a:bodyPr/>
          <a:lstStyle/>
          <a:p>
            <a:endParaRPr lang="ru-RU"/>
          </a:p>
        </p:txBody>
      </p:sp>
      <p:sp>
        <p:nvSpPr>
          <p:cNvPr id="148" name="Line 551"/>
          <p:cNvSpPr>
            <a:spLocks noChangeShapeType="1"/>
          </p:cNvSpPr>
          <p:nvPr/>
        </p:nvSpPr>
        <p:spPr bwMode="auto">
          <a:xfrm>
            <a:off x="4074368" y="5661025"/>
            <a:ext cx="0" cy="23813"/>
          </a:xfrm>
          <a:prstGeom prst="line">
            <a:avLst/>
          </a:prstGeom>
          <a:noFill/>
          <a:ln w="7938">
            <a:solidFill>
              <a:srgbClr val="000000"/>
            </a:solidFill>
            <a:round/>
            <a:headEnd/>
            <a:tailEnd/>
          </a:ln>
        </p:spPr>
        <p:txBody>
          <a:bodyPr/>
          <a:lstStyle/>
          <a:p>
            <a:endParaRPr lang="ru-RU"/>
          </a:p>
        </p:txBody>
      </p:sp>
      <p:sp>
        <p:nvSpPr>
          <p:cNvPr id="149" name="Line 552"/>
          <p:cNvSpPr>
            <a:spLocks noChangeShapeType="1"/>
          </p:cNvSpPr>
          <p:nvPr/>
        </p:nvSpPr>
        <p:spPr bwMode="auto">
          <a:xfrm>
            <a:off x="4055318" y="5684838"/>
            <a:ext cx="44450" cy="0"/>
          </a:xfrm>
          <a:prstGeom prst="line">
            <a:avLst/>
          </a:prstGeom>
          <a:noFill/>
          <a:ln w="7938">
            <a:solidFill>
              <a:srgbClr val="000000"/>
            </a:solidFill>
            <a:round/>
            <a:headEnd/>
            <a:tailEnd/>
          </a:ln>
        </p:spPr>
        <p:txBody>
          <a:bodyPr/>
          <a:lstStyle/>
          <a:p>
            <a:endParaRPr lang="ru-RU"/>
          </a:p>
        </p:txBody>
      </p:sp>
      <p:sp>
        <p:nvSpPr>
          <p:cNvPr id="150" name="Line 553"/>
          <p:cNvSpPr>
            <a:spLocks noChangeShapeType="1"/>
          </p:cNvSpPr>
          <p:nvPr/>
        </p:nvSpPr>
        <p:spPr bwMode="auto">
          <a:xfrm>
            <a:off x="4314081" y="5575300"/>
            <a:ext cx="0" cy="38100"/>
          </a:xfrm>
          <a:prstGeom prst="line">
            <a:avLst/>
          </a:prstGeom>
          <a:noFill/>
          <a:ln w="7938">
            <a:solidFill>
              <a:srgbClr val="000000"/>
            </a:solidFill>
            <a:round/>
            <a:headEnd/>
            <a:tailEnd/>
          </a:ln>
        </p:spPr>
        <p:txBody>
          <a:bodyPr/>
          <a:lstStyle/>
          <a:p>
            <a:endParaRPr lang="ru-RU"/>
          </a:p>
        </p:txBody>
      </p:sp>
      <p:sp>
        <p:nvSpPr>
          <p:cNvPr id="151" name="Line 554"/>
          <p:cNvSpPr>
            <a:spLocks noChangeShapeType="1"/>
          </p:cNvSpPr>
          <p:nvPr/>
        </p:nvSpPr>
        <p:spPr bwMode="auto">
          <a:xfrm>
            <a:off x="4296618" y="5613400"/>
            <a:ext cx="42863" cy="0"/>
          </a:xfrm>
          <a:prstGeom prst="line">
            <a:avLst/>
          </a:prstGeom>
          <a:noFill/>
          <a:ln w="7938">
            <a:solidFill>
              <a:srgbClr val="000000"/>
            </a:solidFill>
            <a:round/>
            <a:headEnd/>
            <a:tailEnd/>
          </a:ln>
        </p:spPr>
        <p:txBody>
          <a:bodyPr/>
          <a:lstStyle/>
          <a:p>
            <a:endParaRPr lang="ru-RU"/>
          </a:p>
        </p:txBody>
      </p:sp>
      <p:sp>
        <p:nvSpPr>
          <p:cNvPr id="152" name="Line 555"/>
          <p:cNvSpPr>
            <a:spLocks noChangeShapeType="1"/>
          </p:cNvSpPr>
          <p:nvPr/>
        </p:nvSpPr>
        <p:spPr bwMode="auto">
          <a:xfrm>
            <a:off x="4549031" y="5716588"/>
            <a:ext cx="0" cy="79375"/>
          </a:xfrm>
          <a:prstGeom prst="line">
            <a:avLst/>
          </a:prstGeom>
          <a:noFill/>
          <a:ln w="7938">
            <a:solidFill>
              <a:srgbClr val="000000"/>
            </a:solidFill>
            <a:round/>
            <a:headEnd/>
            <a:tailEnd/>
          </a:ln>
        </p:spPr>
        <p:txBody>
          <a:bodyPr/>
          <a:lstStyle/>
          <a:p>
            <a:endParaRPr lang="ru-RU"/>
          </a:p>
        </p:txBody>
      </p:sp>
      <p:sp>
        <p:nvSpPr>
          <p:cNvPr id="153" name="Line 556"/>
          <p:cNvSpPr>
            <a:spLocks noChangeShapeType="1"/>
          </p:cNvSpPr>
          <p:nvPr/>
        </p:nvSpPr>
        <p:spPr bwMode="auto">
          <a:xfrm>
            <a:off x="4531568" y="5795963"/>
            <a:ext cx="42863" cy="0"/>
          </a:xfrm>
          <a:prstGeom prst="line">
            <a:avLst/>
          </a:prstGeom>
          <a:noFill/>
          <a:ln w="7938">
            <a:solidFill>
              <a:srgbClr val="000000"/>
            </a:solidFill>
            <a:round/>
            <a:headEnd/>
            <a:tailEnd/>
          </a:ln>
        </p:spPr>
        <p:txBody>
          <a:bodyPr/>
          <a:lstStyle/>
          <a:p>
            <a:endParaRPr lang="ru-RU"/>
          </a:p>
        </p:txBody>
      </p:sp>
      <p:sp>
        <p:nvSpPr>
          <p:cNvPr id="154" name="Line 557"/>
          <p:cNvSpPr>
            <a:spLocks noChangeShapeType="1"/>
          </p:cNvSpPr>
          <p:nvPr/>
        </p:nvSpPr>
        <p:spPr bwMode="auto">
          <a:xfrm>
            <a:off x="4790331" y="5892800"/>
            <a:ext cx="0" cy="23813"/>
          </a:xfrm>
          <a:prstGeom prst="line">
            <a:avLst/>
          </a:prstGeom>
          <a:noFill/>
          <a:ln w="7938">
            <a:solidFill>
              <a:srgbClr val="000000"/>
            </a:solidFill>
            <a:round/>
            <a:headEnd/>
            <a:tailEnd/>
          </a:ln>
        </p:spPr>
        <p:txBody>
          <a:bodyPr/>
          <a:lstStyle/>
          <a:p>
            <a:endParaRPr lang="ru-RU"/>
          </a:p>
        </p:txBody>
      </p:sp>
      <p:sp>
        <p:nvSpPr>
          <p:cNvPr id="155" name="Line 558"/>
          <p:cNvSpPr>
            <a:spLocks noChangeShapeType="1"/>
          </p:cNvSpPr>
          <p:nvPr/>
        </p:nvSpPr>
        <p:spPr bwMode="auto">
          <a:xfrm>
            <a:off x="4771281" y="5916613"/>
            <a:ext cx="44450" cy="0"/>
          </a:xfrm>
          <a:prstGeom prst="line">
            <a:avLst/>
          </a:prstGeom>
          <a:noFill/>
          <a:ln w="7938">
            <a:solidFill>
              <a:srgbClr val="000000"/>
            </a:solidFill>
            <a:round/>
            <a:headEnd/>
            <a:tailEnd/>
          </a:ln>
        </p:spPr>
        <p:txBody>
          <a:bodyPr/>
          <a:lstStyle/>
          <a:p>
            <a:endParaRPr lang="ru-RU"/>
          </a:p>
        </p:txBody>
      </p:sp>
      <p:sp>
        <p:nvSpPr>
          <p:cNvPr id="156" name="Line 559"/>
          <p:cNvSpPr>
            <a:spLocks noChangeShapeType="1"/>
          </p:cNvSpPr>
          <p:nvPr/>
        </p:nvSpPr>
        <p:spPr bwMode="auto">
          <a:xfrm>
            <a:off x="5025281" y="5881688"/>
            <a:ext cx="0" cy="60325"/>
          </a:xfrm>
          <a:prstGeom prst="line">
            <a:avLst/>
          </a:prstGeom>
          <a:noFill/>
          <a:ln w="7938">
            <a:solidFill>
              <a:srgbClr val="000000"/>
            </a:solidFill>
            <a:round/>
            <a:headEnd/>
            <a:tailEnd/>
          </a:ln>
        </p:spPr>
        <p:txBody>
          <a:bodyPr/>
          <a:lstStyle/>
          <a:p>
            <a:endParaRPr lang="ru-RU"/>
          </a:p>
        </p:txBody>
      </p:sp>
      <p:sp>
        <p:nvSpPr>
          <p:cNvPr id="157" name="Line 560"/>
          <p:cNvSpPr>
            <a:spLocks noChangeShapeType="1"/>
          </p:cNvSpPr>
          <p:nvPr/>
        </p:nvSpPr>
        <p:spPr bwMode="auto">
          <a:xfrm>
            <a:off x="5007818" y="5942013"/>
            <a:ext cx="41275" cy="0"/>
          </a:xfrm>
          <a:prstGeom prst="line">
            <a:avLst/>
          </a:prstGeom>
          <a:noFill/>
          <a:ln w="7938">
            <a:solidFill>
              <a:srgbClr val="000000"/>
            </a:solidFill>
            <a:round/>
            <a:headEnd/>
            <a:tailEnd/>
          </a:ln>
        </p:spPr>
        <p:txBody>
          <a:bodyPr/>
          <a:lstStyle/>
          <a:p>
            <a:endParaRPr lang="ru-RU"/>
          </a:p>
        </p:txBody>
      </p:sp>
      <p:sp>
        <p:nvSpPr>
          <p:cNvPr id="158" name="Line 561"/>
          <p:cNvSpPr>
            <a:spLocks noChangeShapeType="1"/>
          </p:cNvSpPr>
          <p:nvPr/>
        </p:nvSpPr>
        <p:spPr bwMode="auto">
          <a:xfrm>
            <a:off x="5266581" y="6002338"/>
            <a:ext cx="0" cy="61912"/>
          </a:xfrm>
          <a:prstGeom prst="line">
            <a:avLst/>
          </a:prstGeom>
          <a:noFill/>
          <a:ln w="7938">
            <a:solidFill>
              <a:srgbClr val="000000"/>
            </a:solidFill>
            <a:round/>
            <a:headEnd/>
            <a:tailEnd/>
          </a:ln>
        </p:spPr>
        <p:txBody>
          <a:bodyPr/>
          <a:lstStyle/>
          <a:p>
            <a:endParaRPr lang="ru-RU"/>
          </a:p>
        </p:txBody>
      </p:sp>
      <p:sp>
        <p:nvSpPr>
          <p:cNvPr id="159" name="Line 562"/>
          <p:cNvSpPr>
            <a:spLocks noChangeShapeType="1"/>
          </p:cNvSpPr>
          <p:nvPr/>
        </p:nvSpPr>
        <p:spPr bwMode="auto">
          <a:xfrm>
            <a:off x="5249118" y="6064250"/>
            <a:ext cx="41275" cy="0"/>
          </a:xfrm>
          <a:prstGeom prst="line">
            <a:avLst/>
          </a:prstGeom>
          <a:noFill/>
          <a:ln w="7938">
            <a:solidFill>
              <a:srgbClr val="000000"/>
            </a:solidFill>
            <a:round/>
            <a:headEnd/>
            <a:tailEnd/>
          </a:ln>
        </p:spPr>
        <p:txBody>
          <a:bodyPr/>
          <a:lstStyle/>
          <a:p>
            <a:endParaRPr lang="ru-RU"/>
          </a:p>
        </p:txBody>
      </p:sp>
      <p:sp>
        <p:nvSpPr>
          <p:cNvPr id="160" name="Line 563"/>
          <p:cNvSpPr>
            <a:spLocks noChangeShapeType="1"/>
          </p:cNvSpPr>
          <p:nvPr/>
        </p:nvSpPr>
        <p:spPr bwMode="auto">
          <a:xfrm flipV="1">
            <a:off x="3598118" y="5283200"/>
            <a:ext cx="0" cy="20638"/>
          </a:xfrm>
          <a:prstGeom prst="line">
            <a:avLst/>
          </a:prstGeom>
          <a:noFill/>
          <a:ln w="7938">
            <a:solidFill>
              <a:srgbClr val="000000"/>
            </a:solidFill>
            <a:round/>
            <a:headEnd/>
            <a:tailEnd/>
          </a:ln>
        </p:spPr>
        <p:txBody>
          <a:bodyPr/>
          <a:lstStyle/>
          <a:p>
            <a:endParaRPr lang="ru-RU"/>
          </a:p>
        </p:txBody>
      </p:sp>
      <p:sp>
        <p:nvSpPr>
          <p:cNvPr id="161" name="Line 564"/>
          <p:cNvSpPr>
            <a:spLocks noChangeShapeType="1"/>
          </p:cNvSpPr>
          <p:nvPr/>
        </p:nvSpPr>
        <p:spPr bwMode="auto">
          <a:xfrm>
            <a:off x="3580656" y="5283200"/>
            <a:ext cx="42862" cy="0"/>
          </a:xfrm>
          <a:prstGeom prst="line">
            <a:avLst/>
          </a:prstGeom>
          <a:noFill/>
          <a:ln w="7938">
            <a:solidFill>
              <a:srgbClr val="000000"/>
            </a:solidFill>
            <a:round/>
            <a:headEnd/>
            <a:tailEnd/>
          </a:ln>
        </p:spPr>
        <p:txBody>
          <a:bodyPr/>
          <a:lstStyle/>
          <a:p>
            <a:endParaRPr lang="ru-RU"/>
          </a:p>
        </p:txBody>
      </p:sp>
      <p:sp>
        <p:nvSpPr>
          <p:cNvPr id="162" name="Line 565"/>
          <p:cNvSpPr>
            <a:spLocks noChangeShapeType="1"/>
          </p:cNvSpPr>
          <p:nvPr/>
        </p:nvSpPr>
        <p:spPr bwMode="auto">
          <a:xfrm flipV="1">
            <a:off x="3833068" y="5075238"/>
            <a:ext cx="0" cy="49212"/>
          </a:xfrm>
          <a:prstGeom prst="line">
            <a:avLst/>
          </a:prstGeom>
          <a:noFill/>
          <a:ln w="7938">
            <a:solidFill>
              <a:srgbClr val="000000"/>
            </a:solidFill>
            <a:round/>
            <a:headEnd/>
            <a:tailEnd/>
          </a:ln>
        </p:spPr>
        <p:txBody>
          <a:bodyPr/>
          <a:lstStyle/>
          <a:p>
            <a:endParaRPr lang="ru-RU"/>
          </a:p>
        </p:txBody>
      </p:sp>
      <p:sp>
        <p:nvSpPr>
          <p:cNvPr id="163" name="Line 566"/>
          <p:cNvSpPr>
            <a:spLocks noChangeShapeType="1"/>
          </p:cNvSpPr>
          <p:nvPr/>
        </p:nvSpPr>
        <p:spPr bwMode="auto">
          <a:xfrm>
            <a:off x="3815606" y="5075238"/>
            <a:ext cx="42862" cy="0"/>
          </a:xfrm>
          <a:prstGeom prst="line">
            <a:avLst/>
          </a:prstGeom>
          <a:noFill/>
          <a:ln w="7938">
            <a:solidFill>
              <a:srgbClr val="000000"/>
            </a:solidFill>
            <a:round/>
            <a:headEnd/>
            <a:tailEnd/>
          </a:ln>
        </p:spPr>
        <p:txBody>
          <a:bodyPr/>
          <a:lstStyle/>
          <a:p>
            <a:endParaRPr lang="ru-RU"/>
          </a:p>
        </p:txBody>
      </p:sp>
      <p:sp>
        <p:nvSpPr>
          <p:cNvPr id="164" name="Line 567"/>
          <p:cNvSpPr>
            <a:spLocks noChangeShapeType="1"/>
          </p:cNvSpPr>
          <p:nvPr/>
        </p:nvSpPr>
        <p:spPr bwMode="auto">
          <a:xfrm flipV="1">
            <a:off x="4074368" y="4911725"/>
            <a:ext cx="0" cy="55563"/>
          </a:xfrm>
          <a:prstGeom prst="line">
            <a:avLst/>
          </a:prstGeom>
          <a:noFill/>
          <a:ln w="7938">
            <a:solidFill>
              <a:srgbClr val="000000"/>
            </a:solidFill>
            <a:round/>
            <a:headEnd/>
            <a:tailEnd/>
          </a:ln>
        </p:spPr>
        <p:txBody>
          <a:bodyPr/>
          <a:lstStyle/>
          <a:p>
            <a:endParaRPr lang="ru-RU"/>
          </a:p>
        </p:txBody>
      </p:sp>
      <p:sp>
        <p:nvSpPr>
          <p:cNvPr id="165" name="Line 568"/>
          <p:cNvSpPr>
            <a:spLocks noChangeShapeType="1"/>
          </p:cNvSpPr>
          <p:nvPr/>
        </p:nvSpPr>
        <p:spPr bwMode="auto">
          <a:xfrm>
            <a:off x="4055318" y="4911725"/>
            <a:ext cx="44450" cy="0"/>
          </a:xfrm>
          <a:prstGeom prst="line">
            <a:avLst/>
          </a:prstGeom>
          <a:noFill/>
          <a:ln w="7938">
            <a:solidFill>
              <a:srgbClr val="000000"/>
            </a:solidFill>
            <a:round/>
            <a:headEnd/>
            <a:tailEnd/>
          </a:ln>
        </p:spPr>
        <p:txBody>
          <a:bodyPr/>
          <a:lstStyle/>
          <a:p>
            <a:endParaRPr lang="ru-RU"/>
          </a:p>
        </p:txBody>
      </p:sp>
      <p:sp>
        <p:nvSpPr>
          <p:cNvPr id="166" name="Line 569"/>
          <p:cNvSpPr>
            <a:spLocks noChangeShapeType="1"/>
          </p:cNvSpPr>
          <p:nvPr/>
        </p:nvSpPr>
        <p:spPr bwMode="auto">
          <a:xfrm flipV="1">
            <a:off x="4314081" y="4508500"/>
            <a:ext cx="0" cy="190500"/>
          </a:xfrm>
          <a:prstGeom prst="line">
            <a:avLst/>
          </a:prstGeom>
          <a:noFill/>
          <a:ln w="7938">
            <a:solidFill>
              <a:srgbClr val="000000"/>
            </a:solidFill>
            <a:round/>
            <a:headEnd/>
            <a:tailEnd/>
          </a:ln>
        </p:spPr>
        <p:txBody>
          <a:bodyPr/>
          <a:lstStyle/>
          <a:p>
            <a:endParaRPr lang="ru-RU"/>
          </a:p>
        </p:txBody>
      </p:sp>
      <p:sp>
        <p:nvSpPr>
          <p:cNvPr id="167" name="Line 570"/>
          <p:cNvSpPr>
            <a:spLocks noChangeShapeType="1"/>
          </p:cNvSpPr>
          <p:nvPr/>
        </p:nvSpPr>
        <p:spPr bwMode="auto">
          <a:xfrm>
            <a:off x="4296618" y="4508500"/>
            <a:ext cx="42863" cy="0"/>
          </a:xfrm>
          <a:prstGeom prst="line">
            <a:avLst/>
          </a:prstGeom>
          <a:noFill/>
          <a:ln w="7938">
            <a:solidFill>
              <a:srgbClr val="000000"/>
            </a:solidFill>
            <a:round/>
            <a:headEnd/>
            <a:tailEnd/>
          </a:ln>
        </p:spPr>
        <p:txBody>
          <a:bodyPr/>
          <a:lstStyle/>
          <a:p>
            <a:endParaRPr lang="ru-RU"/>
          </a:p>
        </p:txBody>
      </p:sp>
      <p:sp>
        <p:nvSpPr>
          <p:cNvPr id="168" name="Line 571"/>
          <p:cNvSpPr>
            <a:spLocks noChangeShapeType="1"/>
          </p:cNvSpPr>
          <p:nvPr/>
        </p:nvSpPr>
        <p:spPr bwMode="auto">
          <a:xfrm flipV="1">
            <a:off x="4549031" y="5094288"/>
            <a:ext cx="0" cy="61912"/>
          </a:xfrm>
          <a:prstGeom prst="line">
            <a:avLst/>
          </a:prstGeom>
          <a:noFill/>
          <a:ln w="7938">
            <a:solidFill>
              <a:srgbClr val="000000"/>
            </a:solidFill>
            <a:round/>
            <a:headEnd/>
            <a:tailEnd/>
          </a:ln>
        </p:spPr>
        <p:txBody>
          <a:bodyPr/>
          <a:lstStyle/>
          <a:p>
            <a:endParaRPr lang="ru-RU"/>
          </a:p>
        </p:txBody>
      </p:sp>
      <p:sp>
        <p:nvSpPr>
          <p:cNvPr id="169" name="Line 572"/>
          <p:cNvSpPr>
            <a:spLocks noChangeShapeType="1"/>
          </p:cNvSpPr>
          <p:nvPr/>
        </p:nvSpPr>
        <p:spPr bwMode="auto">
          <a:xfrm>
            <a:off x="4531568" y="5094288"/>
            <a:ext cx="42863" cy="0"/>
          </a:xfrm>
          <a:prstGeom prst="line">
            <a:avLst/>
          </a:prstGeom>
          <a:noFill/>
          <a:ln w="7938">
            <a:solidFill>
              <a:srgbClr val="000000"/>
            </a:solidFill>
            <a:round/>
            <a:headEnd/>
            <a:tailEnd/>
          </a:ln>
        </p:spPr>
        <p:txBody>
          <a:bodyPr/>
          <a:lstStyle/>
          <a:p>
            <a:endParaRPr lang="ru-RU"/>
          </a:p>
        </p:txBody>
      </p:sp>
      <p:sp>
        <p:nvSpPr>
          <p:cNvPr id="170" name="Line 573"/>
          <p:cNvSpPr>
            <a:spLocks noChangeShapeType="1"/>
          </p:cNvSpPr>
          <p:nvPr/>
        </p:nvSpPr>
        <p:spPr bwMode="auto">
          <a:xfrm flipV="1">
            <a:off x="4790331" y="5038725"/>
            <a:ext cx="0" cy="61913"/>
          </a:xfrm>
          <a:prstGeom prst="line">
            <a:avLst/>
          </a:prstGeom>
          <a:noFill/>
          <a:ln w="7938">
            <a:solidFill>
              <a:srgbClr val="000000"/>
            </a:solidFill>
            <a:round/>
            <a:headEnd/>
            <a:tailEnd/>
          </a:ln>
        </p:spPr>
        <p:txBody>
          <a:bodyPr/>
          <a:lstStyle/>
          <a:p>
            <a:endParaRPr lang="ru-RU"/>
          </a:p>
        </p:txBody>
      </p:sp>
      <p:sp>
        <p:nvSpPr>
          <p:cNvPr id="171" name="Line 574"/>
          <p:cNvSpPr>
            <a:spLocks noChangeShapeType="1"/>
          </p:cNvSpPr>
          <p:nvPr/>
        </p:nvSpPr>
        <p:spPr bwMode="auto">
          <a:xfrm>
            <a:off x="4771281" y="5038725"/>
            <a:ext cx="44450" cy="0"/>
          </a:xfrm>
          <a:prstGeom prst="line">
            <a:avLst/>
          </a:prstGeom>
          <a:noFill/>
          <a:ln w="7938">
            <a:solidFill>
              <a:srgbClr val="000000"/>
            </a:solidFill>
            <a:round/>
            <a:headEnd/>
            <a:tailEnd/>
          </a:ln>
        </p:spPr>
        <p:txBody>
          <a:bodyPr/>
          <a:lstStyle/>
          <a:p>
            <a:endParaRPr lang="ru-RU"/>
          </a:p>
        </p:txBody>
      </p:sp>
      <p:sp>
        <p:nvSpPr>
          <p:cNvPr id="172" name="Line 575"/>
          <p:cNvSpPr>
            <a:spLocks noChangeShapeType="1"/>
          </p:cNvSpPr>
          <p:nvPr/>
        </p:nvSpPr>
        <p:spPr bwMode="auto">
          <a:xfrm flipV="1">
            <a:off x="5025281" y="5257800"/>
            <a:ext cx="0" cy="92075"/>
          </a:xfrm>
          <a:prstGeom prst="line">
            <a:avLst/>
          </a:prstGeom>
          <a:noFill/>
          <a:ln w="7938">
            <a:solidFill>
              <a:srgbClr val="000000"/>
            </a:solidFill>
            <a:round/>
            <a:headEnd/>
            <a:tailEnd/>
          </a:ln>
        </p:spPr>
        <p:txBody>
          <a:bodyPr/>
          <a:lstStyle/>
          <a:p>
            <a:endParaRPr lang="ru-RU"/>
          </a:p>
        </p:txBody>
      </p:sp>
      <p:sp>
        <p:nvSpPr>
          <p:cNvPr id="173" name="Line 576"/>
          <p:cNvSpPr>
            <a:spLocks noChangeShapeType="1"/>
          </p:cNvSpPr>
          <p:nvPr/>
        </p:nvSpPr>
        <p:spPr bwMode="auto">
          <a:xfrm>
            <a:off x="5007818" y="5257800"/>
            <a:ext cx="41275" cy="0"/>
          </a:xfrm>
          <a:prstGeom prst="line">
            <a:avLst/>
          </a:prstGeom>
          <a:noFill/>
          <a:ln w="7938">
            <a:solidFill>
              <a:srgbClr val="000000"/>
            </a:solidFill>
            <a:round/>
            <a:headEnd/>
            <a:tailEnd/>
          </a:ln>
        </p:spPr>
        <p:txBody>
          <a:bodyPr/>
          <a:lstStyle/>
          <a:p>
            <a:endParaRPr lang="ru-RU"/>
          </a:p>
        </p:txBody>
      </p:sp>
      <p:sp>
        <p:nvSpPr>
          <p:cNvPr id="174" name="Line 577"/>
          <p:cNvSpPr>
            <a:spLocks noChangeShapeType="1"/>
          </p:cNvSpPr>
          <p:nvPr/>
        </p:nvSpPr>
        <p:spPr bwMode="auto">
          <a:xfrm flipV="1">
            <a:off x="5266581" y="5618163"/>
            <a:ext cx="0" cy="49212"/>
          </a:xfrm>
          <a:prstGeom prst="line">
            <a:avLst/>
          </a:prstGeom>
          <a:noFill/>
          <a:ln w="7938">
            <a:solidFill>
              <a:srgbClr val="000000"/>
            </a:solidFill>
            <a:round/>
            <a:headEnd/>
            <a:tailEnd/>
          </a:ln>
        </p:spPr>
        <p:txBody>
          <a:bodyPr/>
          <a:lstStyle/>
          <a:p>
            <a:endParaRPr lang="ru-RU"/>
          </a:p>
        </p:txBody>
      </p:sp>
      <p:sp>
        <p:nvSpPr>
          <p:cNvPr id="175" name="Line 578"/>
          <p:cNvSpPr>
            <a:spLocks noChangeShapeType="1"/>
          </p:cNvSpPr>
          <p:nvPr/>
        </p:nvSpPr>
        <p:spPr bwMode="auto">
          <a:xfrm>
            <a:off x="5249118" y="5618163"/>
            <a:ext cx="41275" cy="0"/>
          </a:xfrm>
          <a:prstGeom prst="line">
            <a:avLst/>
          </a:prstGeom>
          <a:noFill/>
          <a:ln w="7938">
            <a:solidFill>
              <a:srgbClr val="000000"/>
            </a:solidFill>
            <a:round/>
            <a:headEnd/>
            <a:tailEnd/>
          </a:ln>
        </p:spPr>
        <p:txBody>
          <a:bodyPr/>
          <a:lstStyle/>
          <a:p>
            <a:endParaRPr lang="ru-RU"/>
          </a:p>
        </p:txBody>
      </p:sp>
      <p:sp>
        <p:nvSpPr>
          <p:cNvPr id="176" name="Line 579"/>
          <p:cNvSpPr>
            <a:spLocks noChangeShapeType="1"/>
          </p:cNvSpPr>
          <p:nvPr/>
        </p:nvSpPr>
        <p:spPr bwMode="auto">
          <a:xfrm>
            <a:off x="3598118" y="5303838"/>
            <a:ext cx="0" cy="11112"/>
          </a:xfrm>
          <a:prstGeom prst="line">
            <a:avLst/>
          </a:prstGeom>
          <a:noFill/>
          <a:ln w="7938">
            <a:solidFill>
              <a:srgbClr val="000000"/>
            </a:solidFill>
            <a:round/>
            <a:headEnd/>
            <a:tailEnd/>
          </a:ln>
        </p:spPr>
        <p:txBody>
          <a:bodyPr/>
          <a:lstStyle/>
          <a:p>
            <a:endParaRPr lang="ru-RU"/>
          </a:p>
        </p:txBody>
      </p:sp>
      <p:sp>
        <p:nvSpPr>
          <p:cNvPr id="177" name="Line 580"/>
          <p:cNvSpPr>
            <a:spLocks noChangeShapeType="1"/>
          </p:cNvSpPr>
          <p:nvPr/>
        </p:nvSpPr>
        <p:spPr bwMode="auto">
          <a:xfrm>
            <a:off x="3580656" y="5314950"/>
            <a:ext cx="42862" cy="0"/>
          </a:xfrm>
          <a:prstGeom prst="line">
            <a:avLst/>
          </a:prstGeom>
          <a:noFill/>
          <a:ln w="7938">
            <a:solidFill>
              <a:srgbClr val="000000"/>
            </a:solidFill>
            <a:round/>
            <a:headEnd/>
            <a:tailEnd/>
          </a:ln>
        </p:spPr>
        <p:txBody>
          <a:bodyPr/>
          <a:lstStyle/>
          <a:p>
            <a:endParaRPr lang="ru-RU"/>
          </a:p>
        </p:txBody>
      </p:sp>
      <p:sp>
        <p:nvSpPr>
          <p:cNvPr id="178" name="Line 581"/>
          <p:cNvSpPr>
            <a:spLocks noChangeShapeType="1"/>
          </p:cNvSpPr>
          <p:nvPr/>
        </p:nvSpPr>
        <p:spPr bwMode="auto">
          <a:xfrm>
            <a:off x="3833068" y="5124450"/>
            <a:ext cx="0" cy="53975"/>
          </a:xfrm>
          <a:prstGeom prst="line">
            <a:avLst/>
          </a:prstGeom>
          <a:noFill/>
          <a:ln w="7938">
            <a:solidFill>
              <a:srgbClr val="000000"/>
            </a:solidFill>
            <a:round/>
            <a:headEnd/>
            <a:tailEnd/>
          </a:ln>
        </p:spPr>
        <p:txBody>
          <a:bodyPr/>
          <a:lstStyle/>
          <a:p>
            <a:endParaRPr lang="ru-RU"/>
          </a:p>
        </p:txBody>
      </p:sp>
      <p:sp>
        <p:nvSpPr>
          <p:cNvPr id="179" name="Line 582"/>
          <p:cNvSpPr>
            <a:spLocks noChangeShapeType="1"/>
          </p:cNvSpPr>
          <p:nvPr/>
        </p:nvSpPr>
        <p:spPr bwMode="auto">
          <a:xfrm>
            <a:off x="3815606" y="5178425"/>
            <a:ext cx="42862" cy="0"/>
          </a:xfrm>
          <a:prstGeom prst="line">
            <a:avLst/>
          </a:prstGeom>
          <a:noFill/>
          <a:ln w="7938">
            <a:solidFill>
              <a:srgbClr val="000000"/>
            </a:solidFill>
            <a:round/>
            <a:headEnd/>
            <a:tailEnd/>
          </a:ln>
        </p:spPr>
        <p:txBody>
          <a:bodyPr/>
          <a:lstStyle/>
          <a:p>
            <a:endParaRPr lang="ru-RU"/>
          </a:p>
        </p:txBody>
      </p:sp>
      <p:sp>
        <p:nvSpPr>
          <p:cNvPr id="180" name="Line 583"/>
          <p:cNvSpPr>
            <a:spLocks noChangeShapeType="1"/>
          </p:cNvSpPr>
          <p:nvPr/>
        </p:nvSpPr>
        <p:spPr bwMode="auto">
          <a:xfrm>
            <a:off x="4074368" y="4967288"/>
            <a:ext cx="0" cy="52387"/>
          </a:xfrm>
          <a:prstGeom prst="line">
            <a:avLst/>
          </a:prstGeom>
          <a:noFill/>
          <a:ln w="7938">
            <a:solidFill>
              <a:srgbClr val="000000"/>
            </a:solidFill>
            <a:round/>
            <a:headEnd/>
            <a:tailEnd/>
          </a:ln>
        </p:spPr>
        <p:txBody>
          <a:bodyPr/>
          <a:lstStyle/>
          <a:p>
            <a:endParaRPr lang="ru-RU"/>
          </a:p>
        </p:txBody>
      </p:sp>
      <p:sp>
        <p:nvSpPr>
          <p:cNvPr id="181" name="Line 584"/>
          <p:cNvSpPr>
            <a:spLocks noChangeShapeType="1"/>
          </p:cNvSpPr>
          <p:nvPr/>
        </p:nvSpPr>
        <p:spPr bwMode="auto">
          <a:xfrm>
            <a:off x="4055318" y="5019675"/>
            <a:ext cx="44450" cy="0"/>
          </a:xfrm>
          <a:prstGeom prst="line">
            <a:avLst/>
          </a:prstGeom>
          <a:noFill/>
          <a:ln w="7938">
            <a:solidFill>
              <a:srgbClr val="000000"/>
            </a:solidFill>
            <a:round/>
            <a:headEnd/>
            <a:tailEnd/>
          </a:ln>
        </p:spPr>
        <p:txBody>
          <a:bodyPr/>
          <a:lstStyle/>
          <a:p>
            <a:endParaRPr lang="ru-RU"/>
          </a:p>
        </p:txBody>
      </p:sp>
      <p:sp>
        <p:nvSpPr>
          <p:cNvPr id="182" name="Line 585"/>
          <p:cNvSpPr>
            <a:spLocks noChangeShapeType="1"/>
          </p:cNvSpPr>
          <p:nvPr/>
        </p:nvSpPr>
        <p:spPr bwMode="auto">
          <a:xfrm>
            <a:off x="4314081" y="4699000"/>
            <a:ext cx="0" cy="187325"/>
          </a:xfrm>
          <a:prstGeom prst="line">
            <a:avLst/>
          </a:prstGeom>
          <a:noFill/>
          <a:ln w="7938">
            <a:solidFill>
              <a:srgbClr val="000000"/>
            </a:solidFill>
            <a:round/>
            <a:headEnd/>
            <a:tailEnd/>
          </a:ln>
        </p:spPr>
        <p:txBody>
          <a:bodyPr/>
          <a:lstStyle/>
          <a:p>
            <a:endParaRPr lang="ru-RU"/>
          </a:p>
        </p:txBody>
      </p:sp>
      <p:sp>
        <p:nvSpPr>
          <p:cNvPr id="183" name="Line 586"/>
          <p:cNvSpPr>
            <a:spLocks noChangeShapeType="1"/>
          </p:cNvSpPr>
          <p:nvPr/>
        </p:nvSpPr>
        <p:spPr bwMode="auto">
          <a:xfrm>
            <a:off x="4296618" y="4886325"/>
            <a:ext cx="42863" cy="0"/>
          </a:xfrm>
          <a:prstGeom prst="line">
            <a:avLst/>
          </a:prstGeom>
          <a:noFill/>
          <a:ln w="7938">
            <a:solidFill>
              <a:srgbClr val="000000"/>
            </a:solidFill>
            <a:round/>
            <a:headEnd/>
            <a:tailEnd/>
          </a:ln>
        </p:spPr>
        <p:txBody>
          <a:bodyPr/>
          <a:lstStyle/>
          <a:p>
            <a:endParaRPr lang="ru-RU"/>
          </a:p>
        </p:txBody>
      </p:sp>
      <p:sp>
        <p:nvSpPr>
          <p:cNvPr id="184" name="Line 587"/>
          <p:cNvSpPr>
            <a:spLocks noChangeShapeType="1"/>
          </p:cNvSpPr>
          <p:nvPr/>
        </p:nvSpPr>
        <p:spPr bwMode="auto">
          <a:xfrm>
            <a:off x="4549031" y="5156200"/>
            <a:ext cx="0" cy="60325"/>
          </a:xfrm>
          <a:prstGeom prst="line">
            <a:avLst/>
          </a:prstGeom>
          <a:noFill/>
          <a:ln w="7938">
            <a:solidFill>
              <a:srgbClr val="000000"/>
            </a:solidFill>
            <a:round/>
            <a:headEnd/>
            <a:tailEnd/>
          </a:ln>
        </p:spPr>
        <p:txBody>
          <a:bodyPr/>
          <a:lstStyle/>
          <a:p>
            <a:endParaRPr lang="ru-RU"/>
          </a:p>
        </p:txBody>
      </p:sp>
      <p:sp>
        <p:nvSpPr>
          <p:cNvPr id="185" name="Line 588"/>
          <p:cNvSpPr>
            <a:spLocks noChangeShapeType="1"/>
          </p:cNvSpPr>
          <p:nvPr/>
        </p:nvSpPr>
        <p:spPr bwMode="auto">
          <a:xfrm>
            <a:off x="4531568" y="5216525"/>
            <a:ext cx="42863" cy="0"/>
          </a:xfrm>
          <a:prstGeom prst="line">
            <a:avLst/>
          </a:prstGeom>
          <a:noFill/>
          <a:ln w="7938">
            <a:solidFill>
              <a:srgbClr val="000000"/>
            </a:solidFill>
            <a:round/>
            <a:headEnd/>
            <a:tailEnd/>
          </a:ln>
        </p:spPr>
        <p:txBody>
          <a:bodyPr/>
          <a:lstStyle/>
          <a:p>
            <a:endParaRPr lang="ru-RU"/>
          </a:p>
        </p:txBody>
      </p:sp>
      <p:sp>
        <p:nvSpPr>
          <p:cNvPr id="186" name="Line 589"/>
          <p:cNvSpPr>
            <a:spLocks noChangeShapeType="1"/>
          </p:cNvSpPr>
          <p:nvPr/>
        </p:nvSpPr>
        <p:spPr bwMode="auto">
          <a:xfrm>
            <a:off x="4790331" y="5100638"/>
            <a:ext cx="0" cy="55562"/>
          </a:xfrm>
          <a:prstGeom prst="line">
            <a:avLst/>
          </a:prstGeom>
          <a:noFill/>
          <a:ln w="7938">
            <a:solidFill>
              <a:srgbClr val="000000"/>
            </a:solidFill>
            <a:round/>
            <a:headEnd/>
            <a:tailEnd/>
          </a:ln>
        </p:spPr>
        <p:txBody>
          <a:bodyPr/>
          <a:lstStyle/>
          <a:p>
            <a:endParaRPr lang="ru-RU"/>
          </a:p>
        </p:txBody>
      </p:sp>
      <p:sp>
        <p:nvSpPr>
          <p:cNvPr id="187" name="Line 590"/>
          <p:cNvSpPr>
            <a:spLocks noChangeShapeType="1"/>
          </p:cNvSpPr>
          <p:nvPr/>
        </p:nvSpPr>
        <p:spPr bwMode="auto">
          <a:xfrm>
            <a:off x="4771281" y="5156200"/>
            <a:ext cx="44450" cy="0"/>
          </a:xfrm>
          <a:prstGeom prst="line">
            <a:avLst/>
          </a:prstGeom>
          <a:noFill/>
          <a:ln w="7938">
            <a:solidFill>
              <a:srgbClr val="000000"/>
            </a:solidFill>
            <a:round/>
            <a:headEnd/>
            <a:tailEnd/>
          </a:ln>
        </p:spPr>
        <p:txBody>
          <a:bodyPr/>
          <a:lstStyle/>
          <a:p>
            <a:endParaRPr lang="ru-RU"/>
          </a:p>
        </p:txBody>
      </p:sp>
      <p:sp>
        <p:nvSpPr>
          <p:cNvPr id="188" name="Line 591"/>
          <p:cNvSpPr>
            <a:spLocks noChangeShapeType="1"/>
          </p:cNvSpPr>
          <p:nvPr/>
        </p:nvSpPr>
        <p:spPr bwMode="auto">
          <a:xfrm>
            <a:off x="5025281" y="5349875"/>
            <a:ext cx="0" cy="85725"/>
          </a:xfrm>
          <a:prstGeom prst="line">
            <a:avLst/>
          </a:prstGeom>
          <a:noFill/>
          <a:ln w="7938">
            <a:solidFill>
              <a:srgbClr val="000000"/>
            </a:solidFill>
            <a:round/>
            <a:headEnd/>
            <a:tailEnd/>
          </a:ln>
        </p:spPr>
        <p:txBody>
          <a:bodyPr/>
          <a:lstStyle/>
          <a:p>
            <a:endParaRPr lang="ru-RU"/>
          </a:p>
        </p:txBody>
      </p:sp>
      <p:sp>
        <p:nvSpPr>
          <p:cNvPr id="189" name="Line 592"/>
          <p:cNvSpPr>
            <a:spLocks noChangeShapeType="1"/>
          </p:cNvSpPr>
          <p:nvPr/>
        </p:nvSpPr>
        <p:spPr bwMode="auto">
          <a:xfrm>
            <a:off x="5007818" y="5435600"/>
            <a:ext cx="41275" cy="0"/>
          </a:xfrm>
          <a:prstGeom prst="line">
            <a:avLst/>
          </a:prstGeom>
          <a:noFill/>
          <a:ln w="7938">
            <a:solidFill>
              <a:srgbClr val="000000"/>
            </a:solidFill>
            <a:round/>
            <a:headEnd/>
            <a:tailEnd/>
          </a:ln>
        </p:spPr>
        <p:txBody>
          <a:bodyPr/>
          <a:lstStyle/>
          <a:p>
            <a:endParaRPr lang="ru-RU"/>
          </a:p>
        </p:txBody>
      </p:sp>
      <p:sp>
        <p:nvSpPr>
          <p:cNvPr id="190" name="Line 593"/>
          <p:cNvSpPr>
            <a:spLocks noChangeShapeType="1"/>
          </p:cNvSpPr>
          <p:nvPr/>
        </p:nvSpPr>
        <p:spPr bwMode="auto">
          <a:xfrm>
            <a:off x="5266581" y="5667375"/>
            <a:ext cx="0" cy="49213"/>
          </a:xfrm>
          <a:prstGeom prst="line">
            <a:avLst/>
          </a:prstGeom>
          <a:noFill/>
          <a:ln w="7938">
            <a:solidFill>
              <a:srgbClr val="000000"/>
            </a:solidFill>
            <a:round/>
            <a:headEnd/>
            <a:tailEnd/>
          </a:ln>
        </p:spPr>
        <p:txBody>
          <a:bodyPr/>
          <a:lstStyle/>
          <a:p>
            <a:endParaRPr lang="ru-RU"/>
          </a:p>
        </p:txBody>
      </p:sp>
      <p:sp>
        <p:nvSpPr>
          <p:cNvPr id="191" name="Line 594"/>
          <p:cNvSpPr>
            <a:spLocks noChangeShapeType="1"/>
          </p:cNvSpPr>
          <p:nvPr/>
        </p:nvSpPr>
        <p:spPr bwMode="auto">
          <a:xfrm>
            <a:off x="5249118" y="5716588"/>
            <a:ext cx="41275" cy="0"/>
          </a:xfrm>
          <a:prstGeom prst="line">
            <a:avLst/>
          </a:prstGeom>
          <a:noFill/>
          <a:ln w="7938">
            <a:solidFill>
              <a:srgbClr val="000000"/>
            </a:solidFill>
            <a:round/>
            <a:headEnd/>
            <a:tailEnd/>
          </a:ln>
        </p:spPr>
        <p:txBody>
          <a:bodyPr/>
          <a:lstStyle/>
          <a:p>
            <a:endParaRPr lang="ru-RU"/>
          </a:p>
        </p:txBody>
      </p:sp>
      <p:sp>
        <p:nvSpPr>
          <p:cNvPr id="192" name="Oval 595"/>
          <p:cNvSpPr>
            <a:spLocks noChangeArrowheads="1"/>
          </p:cNvSpPr>
          <p:nvPr/>
        </p:nvSpPr>
        <p:spPr bwMode="auto">
          <a:xfrm>
            <a:off x="3553799" y="5462586"/>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193" name="Oval 596"/>
          <p:cNvSpPr>
            <a:spLocks noChangeArrowheads="1"/>
          </p:cNvSpPr>
          <p:nvPr/>
        </p:nvSpPr>
        <p:spPr bwMode="auto">
          <a:xfrm>
            <a:off x="3787029" y="5522911"/>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194" name="Oval 597"/>
          <p:cNvSpPr>
            <a:spLocks noChangeArrowheads="1"/>
          </p:cNvSpPr>
          <p:nvPr/>
        </p:nvSpPr>
        <p:spPr bwMode="auto">
          <a:xfrm>
            <a:off x="4028461" y="5616573"/>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195" name="Oval 598"/>
          <p:cNvSpPr>
            <a:spLocks noChangeArrowheads="1"/>
          </p:cNvSpPr>
          <p:nvPr/>
        </p:nvSpPr>
        <p:spPr bwMode="auto">
          <a:xfrm>
            <a:off x="4271216" y="5540375"/>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196" name="Oval 599"/>
          <p:cNvSpPr>
            <a:spLocks noChangeArrowheads="1"/>
          </p:cNvSpPr>
          <p:nvPr/>
        </p:nvSpPr>
        <p:spPr bwMode="auto">
          <a:xfrm>
            <a:off x="4504710" y="5670549"/>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197" name="Oval 600"/>
          <p:cNvSpPr>
            <a:spLocks noChangeArrowheads="1"/>
          </p:cNvSpPr>
          <p:nvPr/>
        </p:nvSpPr>
        <p:spPr bwMode="auto">
          <a:xfrm>
            <a:off x="4746010" y="5848348"/>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198" name="Oval 601"/>
          <p:cNvSpPr>
            <a:spLocks noChangeArrowheads="1"/>
          </p:cNvSpPr>
          <p:nvPr/>
        </p:nvSpPr>
        <p:spPr bwMode="auto">
          <a:xfrm>
            <a:off x="4980960" y="5835649"/>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199" name="Oval 602"/>
          <p:cNvSpPr>
            <a:spLocks noChangeArrowheads="1"/>
          </p:cNvSpPr>
          <p:nvPr/>
        </p:nvSpPr>
        <p:spPr bwMode="auto">
          <a:xfrm>
            <a:off x="5222260" y="5959473"/>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200" name="Oval 603"/>
          <p:cNvSpPr>
            <a:spLocks noChangeArrowheads="1"/>
          </p:cNvSpPr>
          <p:nvPr/>
        </p:nvSpPr>
        <p:spPr bwMode="auto">
          <a:xfrm>
            <a:off x="3553799" y="5256210"/>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201" name="Oval 604"/>
          <p:cNvSpPr>
            <a:spLocks noChangeArrowheads="1"/>
          </p:cNvSpPr>
          <p:nvPr/>
        </p:nvSpPr>
        <p:spPr bwMode="auto">
          <a:xfrm>
            <a:off x="3787161" y="5079998"/>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202" name="Oval 605"/>
          <p:cNvSpPr>
            <a:spLocks noChangeArrowheads="1"/>
          </p:cNvSpPr>
          <p:nvPr/>
        </p:nvSpPr>
        <p:spPr bwMode="auto">
          <a:xfrm>
            <a:off x="4028461" y="4922836"/>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203" name="Oval 606"/>
          <p:cNvSpPr>
            <a:spLocks noChangeArrowheads="1"/>
          </p:cNvSpPr>
          <p:nvPr/>
        </p:nvSpPr>
        <p:spPr bwMode="auto">
          <a:xfrm>
            <a:off x="4271348" y="4654548"/>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204" name="Oval 607"/>
          <p:cNvSpPr>
            <a:spLocks noChangeArrowheads="1"/>
          </p:cNvSpPr>
          <p:nvPr/>
        </p:nvSpPr>
        <p:spPr bwMode="auto">
          <a:xfrm>
            <a:off x="4504710" y="5110160"/>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205" name="Oval 608"/>
          <p:cNvSpPr>
            <a:spLocks noChangeArrowheads="1"/>
          </p:cNvSpPr>
          <p:nvPr/>
        </p:nvSpPr>
        <p:spPr bwMode="auto">
          <a:xfrm>
            <a:off x="4746010" y="5054599"/>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206" name="Oval 609"/>
          <p:cNvSpPr>
            <a:spLocks noChangeArrowheads="1"/>
          </p:cNvSpPr>
          <p:nvPr/>
        </p:nvSpPr>
        <p:spPr bwMode="auto">
          <a:xfrm>
            <a:off x="4980960" y="5305423"/>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207" name="Oval 610"/>
          <p:cNvSpPr>
            <a:spLocks noChangeArrowheads="1"/>
          </p:cNvSpPr>
          <p:nvPr/>
        </p:nvSpPr>
        <p:spPr bwMode="auto">
          <a:xfrm>
            <a:off x="5226891" y="5622923"/>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208" name="Rectangle 611"/>
          <p:cNvSpPr>
            <a:spLocks noChangeArrowheads="1"/>
          </p:cNvSpPr>
          <p:nvPr/>
        </p:nvSpPr>
        <p:spPr bwMode="auto">
          <a:xfrm>
            <a:off x="3074243" y="6216650"/>
            <a:ext cx="2413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-0.6</a:t>
            </a:r>
            <a:endParaRPr lang="ru-RU" sz="1200" b="1">
              <a:latin typeface="Times New Roman" pitchFamily="18" charset="0"/>
            </a:endParaRPr>
          </a:p>
        </p:txBody>
      </p:sp>
      <p:sp>
        <p:nvSpPr>
          <p:cNvPr id="209" name="Rectangle 612"/>
          <p:cNvSpPr>
            <a:spLocks noChangeArrowheads="1"/>
          </p:cNvSpPr>
          <p:nvPr/>
        </p:nvSpPr>
        <p:spPr bwMode="auto">
          <a:xfrm>
            <a:off x="3074243" y="5924550"/>
            <a:ext cx="2413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-0.4</a:t>
            </a:r>
            <a:endParaRPr lang="ru-RU" sz="1200" b="1">
              <a:latin typeface="Times New Roman" pitchFamily="18" charset="0"/>
            </a:endParaRPr>
          </a:p>
        </p:txBody>
      </p:sp>
      <p:sp>
        <p:nvSpPr>
          <p:cNvPr id="210" name="Rectangle 613"/>
          <p:cNvSpPr>
            <a:spLocks noChangeArrowheads="1"/>
          </p:cNvSpPr>
          <p:nvPr/>
        </p:nvSpPr>
        <p:spPr bwMode="auto">
          <a:xfrm>
            <a:off x="3074243" y="5630863"/>
            <a:ext cx="2413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-0.2</a:t>
            </a:r>
            <a:endParaRPr lang="ru-RU" sz="1200" b="1">
              <a:latin typeface="Times New Roman" pitchFamily="18" charset="0"/>
            </a:endParaRPr>
          </a:p>
        </p:txBody>
      </p:sp>
      <p:sp>
        <p:nvSpPr>
          <p:cNvPr id="211" name="Rectangle 614"/>
          <p:cNvSpPr>
            <a:spLocks noChangeArrowheads="1"/>
          </p:cNvSpPr>
          <p:nvPr/>
        </p:nvSpPr>
        <p:spPr bwMode="auto">
          <a:xfrm>
            <a:off x="3213943" y="5340350"/>
            <a:ext cx="762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a:t>
            </a:r>
            <a:endParaRPr lang="ru-RU" sz="1200" b="1">
              <a:latin typeface="Times New Roman" pitchFamily="18" charset="0"/>
            </a:endParaRPr>
          </a:p>
        </p:txBody>
      </p:sp>
      <p:sp>
        <p:nvSpPr>
          <p:cNvPr id="212" name="Rectangle 615"/>
          <p:cNvSpPr>
            <a:spLocks noChangeArrowheads="1"/>
          </p:cNvSpPr>
          <p:nvPr/>
        </p:nvSpPr>
        <p:spPr bwMode="auto">
          <a:xfrm>
            <a:off x="3117106" y="5041900"/>
            <a:ext cx="1905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0.2</a:t>
            </a:r>
            <a:endParaRPr lang="ru-RU" sz="1200" b="1">
              <a:latin typeface="Times New Roman" pitchFamily="18" charset="0"/>
            </a:endParaRPr>
          </a:p>
        </p:txBody>
      </p:sp>
      <p:sp>
        <p:nvSpPr>
          <p:cNvPr id="213" name="Rectangle 616"/>
          <p:cNvSpPr>
            <a:spLocks noChangeArrowheads="1"/>
          </p:cNvSpPr>
          <p:nvPr/>
        </p:nvSpPr>
        <p:spPr bwMode="auto">
          <a:xfrm>
            <a:off x="3117106" y="4748213"/>
            <a:ext cx="1905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0.4</a:t>
            </a:r>
            <a:endParaRPr lang="ru-RU" sz="1200" b="1">
              <a:latin typeface="Times New Roman" pitchFamily="18" charset="0"/>
            </a:endParaRPr>
          </a:p>
        </p:txBody>
      </p:sp>
      <p:sp>
        <p:nvSpPr>
          <p:cNvPr id="214" name="Rectangle 617"/>
          <p:cNvSpPr>
            <a:spLocks noChangeArrowheads="1"/>
          </p:cNvSpPr>
          <p:nvPr/>
        </p:nvSpPr>
        <p:spPr bwMode="auto">
          <a:xfrm>
            <a:off x="3117106" y="4454525"/>
            <a:ext cx="1905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0.6</a:t>
            </a:r>
            <a:endParaRPr lang="ru-RU" sz="1200" b="1">
              <a:latin typeface="Times New Roman" pitchFamily="18" charset="0"/>
            </a:endParaRPr>
          </a:p>
        </p:txBody>
      </p:sp>
      <p:sp>
        <p:nvSpPr>
          <p:cNvPr id="215" name="Rectangle 618"/>
          <p:cNvSpPr>
            <a:spLocks noChangeArrowheads="1"/>
          </p:cNvSpPr>
          <p:nvPr/>
        </p:nvSpPr>
        <p:spPr bwMode="auto">
          <a:xfrm>
            <a:off x="3117106" y="4162425"/>
            <a:ext cx="1905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0.8</a:t>
            </a:r>
            <a:endParaRPr lang="ru-RU" sz="1200" b="1">
              <a:latin typeface="Times New Roman" pitchFamily="18" charset="0"/>
            </a:endParaRPr>
          </a:p>
        </p:txBody>
      </p:sp>
      <p:sp>
        <p:nvSpPr>
          <p:cNvPr id="216" name="Rectangle 620"/>
          <p:cNvSpPr>
            <a:spLocks noChangeArrowheads="1"/>
          </p:cNvSpPr>
          <p:nvPr/>
        </p:nvSpPr>
        <p:spPr bwMode="auto">
          <a:xfrm>
            <a:off x="3750771" y="5411883"/>
            <a:ext cx="152400"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10</a:t>
            </a:r>
            <a:endParaRPr lang="ru-RU" sz="1200" b="1" dirty="0">
              <a:latin typeface="Times New Roman" pitchFamily="18" charset="0"/>
            </a:endParaRPr>
          </a:p>
        </p:txBody>
      </p:sp>
      <p:sp>
        <p:nvSpPr>
          <p:cNvPr id="217" name="Rectangle 621"/>
          <p:cNvSpPr>
            <a:spLocks noChangeArrowheads="1"/>
          </p:cNvSpPr>
          <p:nvPr/>
        </p:nvSpPr>
        <p:spPr bwMode="auto">
          <a:xfrm>
            <a:off x="4240538" y="5416083"/>
            <a:ext cx="152400"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20</a:t>
            </a:r>
            <a:endParaRPr lang="ru-RU" sz="1200" b="1" dirty="0">
              <a:latin typeface="Times New Roman" pitchFamily="18" charset="0"/>
            </a:endParaRPr>
          </a:p>
        </p:txBody>
      </p:sp>
      <p:sp>
        <p:nvSpPr>
          <p:cNvPr id="218" name="Rectangle 622"/>
          <p:cNvSpPr>
            <a:spLocks noChangeArrowheads="1"/>
          </p:cNvSpPr>
          <p:nvPr/>
        </p:nvSpPr>
        <p:spPr bwMode="auto">
          <a:xfrm>
            <a:off x="4716016" y="5414955"/>
            <a:ext cx="152400"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30</a:t>
            </a:r>
            <a:endParaRPr lang="ru-RU" sz="1200" b="1" dirty="0">
              <a:latin typeface="Times New Roman" pitchFamily="18" charset="0"/>
            </a:endParaRPr>
          </a:p>
        </p:txBody>
      </p:sp>
      <p:sp>
        <p:nvSpPr>
          <p:cNvPr id="219" name="Rectangle 623"/>
          <p:cNvSpPr>
            <a:spLocks noChangeArrowheads="1"/>
          </p:cNvSpPr>
          <p:nvPr/>
        </p:nvSpPr>
        <p:spPr bwMode="auto">
          <a:xfrm>
            <a:off x="5181405" y="5424481"/>
            <a:ext cx="150812"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40</a:t>
            </a:r>
            <a:endParaRPr lang="ru-RU" sz="1200" b="1" dirty="0">
              <a:latin typeface="Times New Roman" pitchFamily="18" charset="0"/>
            </a:endParaRPr>
          </a:p>
        </p:txBody>
      </p:sp>
      <p:sp>
        <p:nvSpPr>
          <p:cNvPr id="220" name="Rectangle 870"/>
          <p:cNvSpPr>
            <a:spLocks noChangeArrowheads="1"/>
          </p:cNvSpPr>
          <p:nvPr/>
        </p:nvSpPr>
        <p:spPr bwMode="auto">
          <a:xfrm rot="16200000">
            <a:off x="2137309" y="5163086"/>
            <a:ext cx="1659557" cy="184666"/>
          </a:xfrm>
          <a:prstGeom prst="rect">
            <a:avLst/>
          </a:prstGeom>
          <a:noFill/>
          <a:ln w="9525">
            <a:noFill/>
            <a:miter lim="800000"/>
            <a:headEnd/>
            <a:tailEnd/>
          </a:ln>
        </p:spPr>
        <p:txBody>
          <a:bodyPr wrap="none" lIns="0" tIns="0" rIns="0" bIns="0">
            <a:spAutoFit/>
          </a:bodyPr>
          <a:lstStyle/>
          <a:p>
            <a:r>
              <a:rPr lang="en-US" sz="1200" b="1" dirty="0" err="1">
                <a:solidFill>
                  <a:srgbClr val="000000"/>
                </a:solidFill>
                <a:latin typeface="Times New Roman" pitchFamily="18" charset="0"/>
              </a:rPr>
              <a:t>Pn</a:t>
            </a:r>
            <a:r>
              <a:rPr lang="en-US" sz="1200" b="1" dirty="0">
                <a:solidFill>
                  <a:srgbClr val="000000"/>
                </a:solidFill>
                <a:latin typeface="Times New Roman" pitchFamily="18" charset="0"/>
              </a:rPr>
              <a:t>, Rd, mg</a:t>
            </a:r>
            <a:r>
              <a:rPr lang="ru-RU" sz="1200" b="1" dirty="0">
                <a:solidFill>
                  <a:srgbClr val="000000"/>
                </a:solidFill>
                <a:latin typeface="Times New Roman" pitchFamily="18" charset="0"/>
              </a:rPr>
              <a:t> СО</a:t>
            </a:r>
            <a:r>
              <a:rPr lang="ru-RU" sz="1200" b="1" baseline="-25000" dirty="0">
                <a:solidFill>
                  <a:srgbClr val="000000"/>
                </a:solidFill>
                <a:latin typeface="Times New Roman" pitchFamily="18" charset="0"/>
              </a:rPr>
              <a:t>2</a:t>
            </a:r>
            <a:r>
              <a:rPr lang="ru-RU" sz="1200" b="1" dirty="0">
                <a:solidFill>
                  <a:srgbClr val="000000"/>
                </a:solidFill>
                <a:latin typeface="Times New Roman" pitchFamily="18" charset="0"/>
              </a:rPr>
              <a:t>/  </a:t>
            </a:r>
            <a:r>
              <a:rPr lang="en-US" sz="1200" b="1" dirty="0">
                <a:solidFill>
                  <a:srgbClr val="000000"/>
                </a:solidFill>
                <a:latin typeface="Times New Roman" pitchFamily="18" charset="0"/>
              </a:rPr>
              <a:t>g </a:t>
            </a:r>
            <a:r>
              <a:rPr lang="en-US" sz="1200" b="1" dirty="0" smtClean="0">
                <a:solidFill>
                  <a:srgbClr val="000000"/>
                </a:solidFill>
                <a:latin typeface="Times New Roman" pitchFamily="18" charset="0"/>
              </a:rPr>
              <a:t>FW</a:t>
            </a:r>
            <a:r>
              <a:rPr lang="en-US" sz="1200" b="1" dirty="0" smtClean="0">
                <a:solidFill>
                  <a:srgbClr val="000000"/>
                </a:solidFill>
                <a:latin typeface="Times New Roman" pitchFamily="18" charset="0"/>
                <a:cs typeface="Arial" charset="0"/>
              </a:rPr>
              <a:t> </a:t>
            </a:r>
            <a:r>
              <a:rPr lang="en-US" sz="1200" b="1" dirty="0" smtClean="0">
                <a:solidFill>
                  <a:srgbClr val="000000"/>
                </a:solidFill>
                <a:latin typeface="Times New Roman" pitchFamily="18" charset="0"/>
              </a:rPr>
              <a:t>h</a:t>
            </a:r>
            <a:endParaRPr lang="ru-RU" sz="1200" b="1" dirty="0">
              <a:latin typeface="Times New Roman" pitchFamily="18" charset="0"/>
            </a:endParaRPr>
          </a:p>
        </p:txBody>
      </p:sp>
      <p:sp>
        <p:nvSpPr>
          <p:cNvPr id="221" name="Rectangle 875"/>
          <p:cNvSpPr>
            <a:spLocks noChangeArrowheads="1"/>
          </p:cNvSpPr>
          <p:nvPr/>
        </p:nvSpPr>
        <p:spPr bwMode="auto">
          <a:xfrm>
            <a:off x="3828306" y="6175375"/>
            <a:ext cx="1285875" cy="273050"/>
          </a:xfrm>
          <a:prstGeom prst="rect">
            <a:avLst/>
          </a:prstGeom>
          <a:noFill/>
          <a:ln w="9525">
            <a:noFill/>
            <a:miter lim="800000"/>
            <a:headEnd/>
            <a:tailEnd/>
          </a:ln>
        </p:spPr>
        <p:txBody>
          <a:bodyPr wrap="none">
            <a:spAutoFit/>
          </a:bodyPr>
          <a:lstStyle/>
          <a:p>
            <a:r>
              <a:rPr lang="ru-RU" sz="1200" b="1" dirty="0" err="1">
                <a:latin typeface="Times New Roman" pitchFamily="18" charset="0"/>
              </a:rPr>
              <a:t>Temperature</a:t>
            </a:r>
            <a:r>
              <a:rPr lang="en-US" sz="1200" b="1" dirty="0">
                <a:latin typeface="Times New Roman" pitchFamily="18" charset="0"/>
              </a:rPr>
              <a:t>, </a:t>
            </a:r>
            <a:r>
              <a:rPr lang="en-US" sz="1200" b="1" dirty="0">
                <a:latin typeface="Times New Roman" pitchFamily="18" charset="0"/>
                <a:cs typeface="Times New Roman" pitchFamily="18" charset="0"/>
              </a:rPr>
              <a:t>º</a:t>
            </a:r>
            <a:r>
              <a:rPr lang="en-US" sz="1200" b="1" dirty="0">
                <a:latin typeface="Times New Roman" pitchFamily="18" charset="0"/>
              </a:rPr>
              <a:t>C</a:t>
            </a:r>
            <a:endParaRPr lang="ru-RU" sz="1200" b="1" dirty="0">
              <a:latin typeface="Times New Roman" pitchFamily="18" charset="0"/>
            </a:endParaRPr>
          </a:p>
        </p:txBody>
      </p:sp>
      <p:sp>
        <p:nvSpPr>
          <p:cNvPr id="222" name="Rectangle 505"/>
          <p:cNvSpPr>
            <a:spLocks noChangeArrowheads="1"/>
          </p:cNvSpPr>
          <p:nvPr/>
        </p:nvSpPr>
        <p:spPr bwMode="auto">
          <a:xfrm>
            <a:off x="1769318" y="1539875"/>
            <a:ext cx="1436291" cy="215444"/>
          </a:xfrm>
          <a:prstGeom prst="rect">
            <a:avLst/>
          </a:prstGeom>
          <a:noFill/>
          <a:ln w="9525">
            <a:noFill/>
            <a:miter lim="800000"/>
            <a:headEnd/>
            <a:tailEnd/>
          </a:ln>
        </p:spPr>
        <p:txBody>
          <a:bodyPr wrap="none" lIns="0" tIns="0" rIns="0" bIns="0">
            <a:spAutoFit/>
          </a:bodyPr>
          <a:lstStyle/>
          <a:p>
            <a:r>
              <a:rPr lang="ru-RU" sz="1400" b="1" i="1" dirty="0" err="1">
                <a:solidFill>
                  <a:schemeClr val="bg2">
                    <a:lumMod val="10000"/>
                  </a:schemeClr>
                </a:solidFill>
                <a:latin typeface="Times New Roman" pitchFamily="18" charset="0"/>
              </a:rPr>
              <a:t>Peltigera</a:t>
            </a:r>
            <a:r>
              <a:rPr lang="ru-RU" sz="1400" b="1" i="1" dirty="0">
                <a:solidFill>
                  <a:schemeClr val="bg2">
                    <a:lumMod val="10000"/>
                  </a:schemeClr>
                </a:solidFill>
                <a:latin typeface="Times New Roman" pitchFamily="18" charset="0"/>
              </a:rPr>
              <a:t>  </a:t>
            </a:r>
            <a:r>
              <a:rPr lang="ru-RU" sz="1400" b="1" i="1" dirty="0" err="1">
                <a:solidFill>
                  <a:schemeClr val="bg2">
                    <a:lumMod val="10000"/>
                  </a:schemeClr>
                </a:solidFill>
                <a:latin typeface="Times New Roman" pitchFamily="18" charset="0"/>
              </a:rPr>
              <a:t>aphthosa</a:t>
            </a:r>
            <a:endParaRPr lang="ru-RU" sz="1400" b="1" i="1" dirty="0">
              <a:solidFill>
                <a:schemeClr val="bg2">
                  <a:lumMod val="10000"/>
                </a:schemeClr>
              </a:solidFill>
              <a:latin typeface="Times New Roman" pitchFamily="18" charset="0"/>
            </a:endParaRPr>
          </a:p>
        </p:txBody>
      </p:sp>
      <p:sp>
        <p:nvSpPr>
          <p:cNvPr id="223" name="Line 633"/>
          <p:cNvSpPr>
            <a:spLocks noChangeShapeType="1"/>
          </p:cNvSpPr>
          <p:nvPr/>
        </p:nvSpPr>
        <p:spPr bwMode="auto">
          <a:xfrm>
            <a:off x="1232743" y="1717675"/>
            <a:ext cx="0" cy="2125663"/>
          </a:xfrm>
          <a:prstGeom prst="line">
            <a:avLst/>
          </a:prstGeom>
          <a:noFill/>
          <a:ln w="28575">
            <a:solidFill>
              <a:srgbClr val="000000"/>
            </a:solidFill>
            <a:round/>
            <a:headEnd/>
            <a:tailEnd/>
          </a:ln>
        </p:spPr>
        <p:txBody>
          <a:bodyPr/>
          <a:lstStyle/>
          <a:p>
            <a:endParaRPr lang="ru-RU"/>
          </a:p>
        </p:txBody>
      </p:sp>
      <p:sp>
        <p:nvSpPr>
          <p:cNvPr id="224" name="Line 634"/>
          <p:cNvSpPr>
            <a:spLocks noChangeShapeType="1"/>
          </p:cNvSpPr>
          <p:nvPr/>
        </p:nvSpPr>
        <p:spPr bwMode="auto">
          <a:xfrm>
            <a:off x="1188293" y="3843338"/>
            <a:ext cx="42863" cy="0"/>
          </a:xfrm>
          <a:prstGeom prst="line">
            <a:avLst/>
          </a:prstGeom>
          <a:noFill/>
          <a:ln w="28575">
            <a:solidFill>
              <a:srgbClr val="000000"/>
            </a:solidFill>
            <a:round/>
            <a:headEnd/>
            <a:tailEnd/>
          </a:ln>
        </p:spPr>
        <p:txBody>
          <a:bodyPr/>
          <a:lstStyle/>
          <a:p>
            <a:endParaRPr lang="ru-RU"/>
          </a:p>
        </p:txBody>
      </p:sp>
      <p:sp>
        <p:nvSpPr>
          <p:cNvPr id="225" name="Line 635"/>
          <p:cNvSpPr>
            <a:spLocks noChangeShapeType="1"/>
          </p:cNvSpPr>
          <p:nvPr/>
        </p:nvSpPr>
        <p:spPr bwMode="auto">
          <a:xfrm>
            <a:off x="1188293" y="3543300"/>
            <a:ext cx="42863" cy="0"/>
          </a:xfrm>
          <a:prstGeom prst="line">
            <a:avLst/>
          </a:prstGeom>
          <a:noFill/>
          <a:ln w="28575">
            <a:solidFill>
              <a:srgbClr val="000000"/>
            </a:solidFill>
            <a:round/>
            <a:headEnd/>
            <a:tailEnd/>
          </a:ln>
        </p:spPr>
        <p:txBody>
          <a:bodyPr/>
          <a:lstStyle/>
          <a:p>
            <a:endParaRPr lang="ru-RU"/>
          </a:p>
        </p:txBody>
      </p:sp>
      <p:sp>
        <p:nvSpPr>
          <p:cNvPr id="226" name="Line 636"/>
          <p:cNvSpPr>
            <a:spLocks noChangeShapeType="1"/>
          </p:cNvSpPr>
          <p:nvPr/>
        </p:nvSpPr>
        <p:spPr bwMode="auto">
          <a:xfrm>
            <a:off x="1188293" y="3235325"/>
            <a:ext cx="42863" cy="0"/>
          </a:xfrm>
          <a:prstGeom prst="line">
            <a:avLst/>
          </a:prstGeom>
          <a:noFill/>
          <a:ln w="28575">
            <a:solidFill>
              <a:srgbClr val="000000"/>
            </a:solidFill>
            <a:round/>
            <a:headEnd/>
            <a:tailEnd/>
          </a:ln>
        </p:spPr>
        <p:txBody>
          <a:bodyPr/>
          <a:lstStyle/>
          <a:p>
            <a:endParaRPr lang="ru-RU"/>
          </a:p>
        </p:txBody>
      </p:sp>
      <p:sp>
        <p:nvSpPr>
          <p:cNvPr id="227" name="Line 637"/>
          <p:cNvSpPr>
            <a:spLocks noChangeShapeType="1"/>
          </p:cNvSpPr>
          <p:nvPr/>
        </p:nvSpPr>
        <p:spPr bwMode="auto">
          <a:xfrm>
            <a:off x="1188293" y="2933700"/>
            <a:ext cx="42863" cy="0"/>
          </a:xfrm>
          <a:prstGeom prst="line">
            <a:avLst/>
          </a:prstGeom>
          <a:noFill/>
          <a:ln w="28575">
            <a:solidFill>
              <a:srgbClr val="000000"/>
            </a:solidFill>
            <a:round/>
            <a:headEnd/>
            <a:tailEnd/>
          </a:ln>
        </p:spPr>
        <p:txBody>
          <a:bodyPr/>
          <a:lstStyle/>
          <a:p>
            <a:endParaRPr lang="ru-RU"/>
          </a:p>
        </p:txBody>
      </p:sp>
      <p:sp>
        <p:nvSpPr>
          <p:cNvPr id="228" name="Line 638"/>
          <p:cNvSpPr>
            <a:spLocks noChangeShapeType="1"/>
          </p:cNvSpPr>
          <p:nvPr/>
        </p:nvSpPr>
        <p:spPr bwMode="auto">
          <a:xfrm>
            <a:off x="1188293" y="2627313"/>
            <a:ext cx="42863" cy="0"/>
          </a:xfrm>
          <a:prstGeom prst="line">
            <a:avLst/>
          </a:prstGeom>
          <a:noFill/>
          <a:ln w="28575">
            <a:solidFill>
              <a:srgbClr val="000000"/>
            </a:solidFill>
            <a:round/>
            <a:headEnd/>
            <a:tailEnd/>
          </a:ln>
        </p:spPr>
        <p:txBody>
          <a:bodyPr/>
          <a:lstStyle/>
          <a:p>
            <a:endParaRPr lang="ru-RU"/>
          </a:p>
        </p:txBody>
      </p:sp>
      <p:sp>
        <p:nvSpPr>
          <p:cNvPr id="229" name="Line 639"/>
          <p:cNvSpPr>
            <a:spLocks noChangeShapeType="1"/>
          </p:cNvSpPr>
          <p:nvPr/>
        </p:nvSpPr>
        <p:spPr bwMode="auto">
          <a:xfrm>
            <a:off x="1188293" y="2327275"/>
            <a:ext cx="42863" cy="0"/>
          </a:xfrm>
          <a:prstGeom prst="line">
            <a:avLst/>
          </a:prstGeom>
          <a:noFill/>
          <a:ln w="28575">
            <a:solidFill>
              <a:srgbClr val="000000"/>
            </a:solidFill>
            <a:round/>
            <a:headEnd/>
            <a:tailEnd/>
          </a:ln>
        </p:spPr>
        <p:txBody>
          <a:bodyPr/>
          <a:lstStyle/>
          <a:p>
            <a:endParaRPr lang="ru-RU"/>
          </a:p>
        </p:txBody>
      </p:sp>
      <p:sp>
        <p:nvSpPr>
          <p:cNvPr id="230" name="Line 640"/>
          <p:cNvSpPr>
            <a:spLocks noChangeShapeType="1"/>
          </p:cNvSpPr>
          <p:nvPr/>
        </p:nvSpPr>
        <p:spPr bwMode="auto">
          <a:xfrm>
            <a:off x="1188293" y="2019300"/>
            <a:ext cx="42863" cy="0"/>
          </a:xfrm>
          <a:prstGeom prst="line">
            <a:avLst/>
          </a:prstGeom>
          <a:noFill/>
          <a:ln w="28575">
            <a:solidFill>
              <a:srgbClr val="000000"/>
            </a:solidFill>
            <a:round/>
            <a:headEnd/>
            <a:tailEnd/>
          </a:ln>
        </p:spPr>
        <p:txBody>
          <a:bodyPr/>
          <a:lstStyle/>
          <a:p>
            <a:endParaRPr lang="ru-RU"/>
          </a:p>
        </p:txBody>
      </p:sp>
      <p:sp>
        <p:nvSpPr>
          <p:cNvPr id="231" name="Line 641"/>
          <p:cNvSpPr>
            <a:spLocks noChangeShapeType="1"/>
          </p:cNvSpPr>
          <p:nvPr/>
        </p:nvSpPr>
        <p:spPr bwMode="auto">
          <a:xfrm>
            <a:off x="1188293" y="1717675"/>
            <a:ext cx="42863" cy="0"/>
          </a:xfrm>
          <a:prstGeom prst="line">
            <a:avLst/>
          </a:prstGeom>
          <a:noFill/>
          <a:ln w="28575">
            <a:solidFill>
              <a:srgbClr val="000000"/>
            </a:solidFill>
            <a:round/>
            <a:headEnd/>
            <a:tailEnd/>
          </a:ln>
        </p:spPr>
        <p:txBody>
          <a:bodyPr/>
          <a:lstStyle/>
          <a:p>
            <a:endParaRPr lang="ru-RU"/>
          </a:p>
        </p:txBody>
      </p:sp>
      <p:sp>
        <p:nvSpPr>
          <p:cNvPr id="232" name="Line 642"/>
          <p:cNvSpPr>
            <a:spLocks noChangeShapeType="1"/>
          </p:cNvSpPr>
          <p:nvPr/>
        </p:nvSpPr>
        <p:spPr bwMode="auto">
          <a:xfrm>
            <a:off x="1242269" y="2933700"/>
            <a:ext cx="1824038" cy="0"/>
          </a:xfrm>
          <a:prstGeom prst="line">
            <a:avLst/>
          </a:prstGeom>
          <a:noFill/>
          <a:ln w="28575">
            <a:solidFill>
              <a:srgbClr val="000000"/>
            </a:solidFill>
            <a:round/>
            <a:headEnd/>
            <a:tailEnd/>
          </a:ln>
        </p:spPr>
        <p:txBody>
          <a:bodyPr/>
          <a:lstStyle/>
          <a:p>
            <a:endParaRPr lang="ru-RU"/>
          </a:p>
        </p:txBody>
      </p:sp>
      <p:sp>
        <p:nvSpPr>
          <p:cNvPr id="233" name="Line 644"/>
          <p:cNvSpPr>
            <a:spLocks noChangeShapeType="1"/>
          </p:cNvSpPr>
          <p:nvPr/>
        </p:nvSpPr>
        <p:spPr bwMode="auto">
          <a:xfrm flipV="1">
            <a:off x="1688356" y="2933700"/>
            <a:ext cx="0" cy="28575"/>
          </a:xfrm>
          <a:prstGeom prst="line">
            <a:avLst/>
          </a:prstGeom>
          <a:noFill/>
          <a:ln w="0">
            <a:solidFill>
              <a:srgbClr val="000000"/>
            </a:solidFill>
            <a:round/>
            <a:headEnd/>
            <a:tailEnd/>
          </a:ln>
        </p:spPr>
        <p:txBody>
          <a:bodyPr/>
          <a:lstStyle/>
          <a:p>
            <a:endParaRPr lang="ru-RU"/>
          </a:p>
        </p:txBody>
      </p:sp>
      <p:sp>
        <p:nvSpPr>
          <p:cNvPr id="234" name="Line 645"/>
          <p:cNvSpPr>
            <a:spLocks noChangeShapeType="1"/>
          </p:cNvSpPr>
          <p:nvPr/>
        </p:nvSpPr>
        <p:spPr bwMode="auto">
          <a:xfrm flipV="1">
            <a:off x="2143968" y="2933700"/>
            <a:ext cx="0" cy="47625"/>
          </a:xfrm>
          <a:prstGeom prst="line">
            <a:avLst/>
          </a:prstGeom>
          <a:noFill/>
          <a:ln w="28575">
            <a:solidFill>
              <a:srgbClr val="000000"/>
            </a:solidFill>
            <a:round/>
            <a:headEnd/>
            <a:tailEnd/>
          </a:ln>
        </p:spPr>
        <p:txBody>
          <a:bodyPr/>
          <a:lstStyle/>
          <a:p>
            <a:endParaRPr lang="ru-RU"/>
          </a:p>
        </p:txBody>
      </p:sp>
      <p:sp>
        <p:nvSpPr>
          <p:cNvPr id="235" name="Line 646"/>
          <p:cNvSpPr>
            <a:spLocks noChangeShapeType="1"/>
          </p:cNvSpPr>
          <p:nvPr/>
        </p:nvSpPr>
        <p:spPr bwMode="auto">
          <a:xfrm flipV="1">
            <a:off x="2599581" y="2933700"/>
            <a:ext cx="0" cy="47625"/>
          </a:xfrm>
          <a:prstGeom prst="line">
            <a:avLst/>
          </a:prstGeom>
          <a:noFill/>
          <a:ln w="28575">
            <a:solidFill>
              <a:srgbClr val="000000"/>
            </a:solidFill>
            <a:round/>
            <a:headEnd/>
            <a:tailEnd/>
          </a:ln>
        </p:spPr>
        <p:txBody>
          <a:bodyPr/>
          <a:lstStyle/>
          <a:p>
            <a:endParaRPr lang="ru-RU"/>
          </a:p>
        </p:txBody>
      </p:sp>
      <p:sp>
        <p:nvSpPr>
          <p:cNvPr id="236" name="Line 647"/>
          <p:cNvSpPr>
            <a:spLocks noChangeShapeType="1"/>
          </p:cNvSpPr>
          <p:nvPr/>
        </p:nvSpPr>
        <p:spPr bwMode="auto">
          <a:xfrm flipV="1">
            <a:off x="3056781" y="2933700"/>
            <a:ext cx="0" cy="47625"/>
          </a:xfrm>
          <a:prstGeom prst="line">
            <a:avLst/>
          </a:prstGeom>
          <a:noFill/>
          <a:ln w="28575">
            <a:solidFill>
              <a:srgbClr val="000000"/>
            </a:solidFill>
            <a:round/>
            <a:headEnd/>
            <a:tailEnd/>
          </a:ln>
        </p:spPr>
        <p:txBody>
          <a:bodyPr/>
          <a:lstStyle/>
          <a:p>
            <a:endParaRPr lang="ru-RU"/>
          </a:p>
        </p:txBody>
      </p:sp>
      <p:sp>
        <p:nvSpPr>
          <p:cNvPr id="237" name="Line 648"/>
          <p:cNvSpPr>
            <a:spLocks noChangeShapeType="1"/>
          </p:cNvSpPr>
          <p:nvPr/>
        </p:nvSpPr>
        <p:spPr bwMode="auto">
          <a:xfrm flipV="1">
            <a:off x="1464518" y="3027363"/>
            <a:ext cx="0" cy="14287"/>
          </a:xfrm>
          <a:prstGeom prst="line">
            <a:avLst/>
          </a:prstGeom>
          <a:noFill/>
          <a:ln w="7938">
            <a:solidFill>
              <a:srgbClr val="000000"/>
            </a:solidFill>
            <a:round/>
            <a:headEnd/>
            <a:tailEnd/>
          </a:ln>
        </p:spPr>
        <p:txBody>
          <a:bodyPr/>
          <a:lstStyle/>
          <a:p>
            <a:endParaRPr lang="ru-RU"/>
          </a:p>
        </p:txBody>
      </p:sp>
      <p:sp>
        <p:nvSpPr>
          <p:cNvPr id="238" name="Line 649"/>
          <p:cNvSpPr>
            <a:spLocks noChangeShapeType="1"/>
          </p:cNvSpPr>
          <p:nvPr/>
        </p:nvSpPr>
        <p:spPr bwMode="auto">
          <a:xfrm>
            <a:off x="1445468" y="3027363"/>
            <a:ext cx="46038" cy="0"/>
          </a:xfrm>
          <a:prstGeom prst="line">
            <a:avLst/>
          </a:prstGeom>
          <a:noFill/>
          <a:ln w="7938">
            <a:solidFill>
              <a:srgbClr val="000000"/>
            </a:solidFill>
            <a:round/>
            <a:headEnd/>
            <a:tailEnd/>
          </a:ln>
        </p:spPr>
        <p:txBody>
          <a:bodyPr/>
          <a:lstStyle/>
          <a:p>
            <a:endParaRPr lang="ru-RU"/>
          </a:p>
        </p:txBody>
      </p:sp>
      <p:sp>
        <p:nvSpPr>
          <p:cNvPr id="239" name="Line 650"/>
          <p:cNvSpPr>
            <a:spLocks noChangeShapeType="1"/>
          </p:cNvSpPr>
          <p:nvPr/>
        </p:nvSpPr>
        <p:spPr bwMode="auto">
          <a:xfrm flipV="1">
            <a:off x="1688356" y="2962275"/>
            <a:ext cx="0" cy="19050"/>
          </a:xfrm>
          <a:prstGeom prst="line">
            <a:avLst/>
          </a:prstGeom>
          <a:noFill/>
          <a:ln w="7938">
            <a:solidFill>
              <a:srgbClr val="000000"/>
            </a:solidFill>
            <a:round/>
            <a:headEnd/>
            <a:tailEnd/>
          </a:ln>
        </p:spPr>
        <p:txBody>
          <a:bodyPr/>
          <a:lstStyle/>
          <a:p>
            <a:endParaRPr lang="ru-RU"/>
          </a:p>
        </p:txBody>
      </p:sp>
      <p:sp>
        <p:nvSpPr>
          <p:cNvPr id="240" name="Line 651"/>
          <p:cNvSpPr>
            <a:spLocks noChangeShapeType="1"/>
          </p:cNvSpPr>
          <p:nvPr/>
        </p:nvSpPr>
        <p:spPr bwMode="auto">
          <a:xfrm>
            <a:off x="1669306" y="2962275"/>
            <a:ext cx="46037" cy="0"/>
          </a:xfrm>
          <a:prstGeom prst="line">
            <a:avLst/>
          </a:prstGeom>
          <a:noFill/>
          <a:ln w="7938">
            <a:solidFill>
              <a:srgbClr val="000000"/>
            </a:solidFill>
            <a:round/>
            <a:headEnd/>
            <a:tailEnd/>
          </a:ln>
        </p:spPr>
        <p:txBody>
          <a:bodyPr/>
          <a:lstStyle/>
          <a:p>
            <a:endParaRPr lang="ru-RU"/>
          </a:p>
        </p:txBody>
      </p:sp>
      <p:sp>
        <p:nvSpPr>
          <p:cNvPr id="241" name="Line 652"/>
          <p:cNvSpPr>
            <a:spLocks noChangeShapeType="1"/>
          </p:cNvSpPr>
          <p:nvPr/>
        </p:nvSpPr>
        <p:spPr bwMode="auto">
          <a:xfrm flipV="1">
            <a:off x="1920131" y="3095625"/>
            <a:ext cx="0" cy="31750"/>
          </a:xfrm>
          <a:prstGeom prst="line">
            <a:avLst/>
          </a:prstGeom>
          <a:noFill/>
          <a:ln w="7938">
            <a:solidFill>
              <a:srgbClr val="000000"/>
            </a:solidFill>
            <a:round/>
            <a:headEnd/>
            <a:tailEnd/>
          </a:ln>
        </p:spPr>
        <p:txBody>
          <a:bodyPr/>
          <a:lstStyle/>
          <a:p>
            <a:endParaRPr lang="ru-RU"/>
          </a:p>
        </p:txBody>
      </p:sp>
      <p:sp>
        <p:nvSpPr>
          <p:cNvPr id="242" name="Line 653"/>
          <p:cNvSpPr>
            <a:spLocks noChangeShapeType="1"/>
          </p:cNvSpPr>
          <p:nvPr/>
        </p:nvSpPr>
        <p:spPr bwMode="auto">
          <a:xfrm>
            <a:off x="1901081" y="3095625"/>
            <a:ext cx="44450" cy="0"/>
          </a:xfrm>
          <a:prstGeom prst="line">
            <a:avLst/>
          </a:prstGeom>
          <a:noFill/>
          <a:ln w="7938">
            <a:solidFill>
              <a:srgbClr val="000000"/>
            </a:solidFill>
            <a:round/>
            <a:headEnd/>
            <a:tailEnd/>
          </a:ln>
        </p:spPr>
        <p:txBody>
          <a:bodyPr/>
          <a:lstStyle/>
          <a:p>
            <a:endParaRPr lang="ru-RU"/>
          </a:p>
        </p:txBody>
      </p:sp>
      <p:sp>
        <p:nvSpPr>
          <p:cNvPr id="243" name="Line 654"/>
          <p:cNvSpPr>
            <a:spLocks noChangeShapeType="1"/>
          </p:cNvSpPr>
          <p:nvPr/>
        </p:nvSpPr>
        <p:spPr bwMode="auto">
          <a:xfrm flipV="1">
            <a:off x="2143968" y="3109913"/>
            <a:ext cx="0" cy="77787"/>
          </a:xfrm>
          <a:prstGeom prst="line">
            <a:avLst/>
          </a:prstGeom>
          <a:noFill/>
          <a:ln w="7938">
            <a:solidFill>
              <a:srgbClr val="000000"/>
            </a:solidFill>
            <a:round/>
            <a:headEnd/>
            <a:tailEnd/>
          </a:ln>
        </p:spPr>
        <p:txBody>
          <a:bodyPr/>
          <a:lstStyle/>
          <a:p>
            <a:endParaRPr lang="ru-RU"/>
          </a:p>
        </p:txBody>
      </p:sp>
      <p:sp>
        <p:nvSpPr>
          <p:cNvPr id="244" name="Line 655"/>
          <p:cNvSpPr>
            <a:spLocks noChangeShapeType="1"/>
          </p:cNvSpPr>
          <p:nvPr/>
        </p:nvSpPr>
        <p:spPr bwMode="auto">
          <a:xfrm>
            <a:off x="2124918" y="3109913"/>
            <a:ext cx="46038" cy="0"/>
          </a:xfrm>
          <a:prstGeom prst="line">
            <a:avLst/>
          </a:prstGeom>
          <a:noFill/>
          <a:ln w="7938">
            <a:solidFill>
              <a:srgbClr val="000000"/>
            </a:solidFill>
            <a:round/>
            <a:headEnd/>
            <a:tailEnd/>
          </a:ln>
        </p:spPr>
        <p:txBody>
          <a:bodyPr/>
          <a:lstStyle/>
          <a:p>
            <a:endParaRPr lang="ru-RU"/>
          </a:p>
        </p:txBody>
      </p:sp>
      <p:sp>
        <p:nvSpPr>
          <p:cNvPr id="245" name="Line 656"/>
          <p:cNvSpPr>
            <a:spLocks noChangeShapeType="1"/>
          </p:cNvSpPr>
          <p:nvPr/>
        </p:nvSpPr>
        <p:spPr bwMode="auto">
          <a:xfrm flipV="1">
            <a:off x="2377331" y="3221038"/>
            <a:ext cx="0" cy="128587"/>
          </a:xfrm>
          <a:prstGeom prst="line">
            <a:avLst/>
          </a:prstGeom>
          <a:noFill/>
          <a:ln w="7938">
            <a:solidFill>
              <a:srgbClr val="000000"/>
            </a:solidFill>
            <a:round/>
            <a:headEnd/>
            <a:tailEnd/>
          </a:ln>
        </p:spPr>
        <p:txBody>
          <a:bodyPr/>
          <a:lstStyle/>
          <a:p>
            <a:endParaRPr lang="ru-RU"/>
          </a:p>
        </p:txBody>
      </p:sp>
      <p:sp>
        <p:nvSpPr>
          <p:cNvPr id="246" name="Line 657"/>
          <p:cNvSpPr>
            <a:spLocks noChangeShapeType="1"/>
          </p:cNvSpPr>
          <p:nvPr/>
        </p:nvSpPr>
        <p:spPr bwMode="auto">
          <a:xfrm>
            <a:off x="2356693" y="3221038"/>
            <a:ext cx="46038" cy="0"/>
          </a:xfrm>
          <a:prstGeom prst="line">
            <a:avLst/>
          </a:prstGeom>
          <a:noFill/>
          <a:ln w="7938">
            <a:solidFill>
              <a:srgbClr val="000000"/>
            </a:solidFill>
            <a:round/>
            <a:headEnd/>
            <a:tailEnd/>
          </a:ln>
        </p:spPr>
        <p:txBody>
          <a:bodyPr/>
          <a:lstStyle/>
          <a:p>
            <a:endParaRPr lang="ru-RU"/>
          </a:p>
        </p:txBody>
      </p:sp>
      <p:sp>
        <p:nvSpPr>
          <p:cNvPr id="247" name="Line 658"/>
          <p:cNvSpPr>
            <a:spLocks noChangeShapeType="1"/>
          </p:cNvSpPr>
          <p:nvPr/>
        </p:nvSpPr>
        <p:spPr bwMode="auto">
          <a:xfrm flipV="1">
            <a:off x="2599581" y="3281363"/>
            <a:ext cx="0" cy="68262"/>
          </a:xfrm>
          <a:prstGeom prst="line">
            <a:avLst/>
          </a:prstGeom>
          <a:noFill/>
          <a:ln w="7938">
            <a:solidFill>
              <a:srgbClr val="000000"/>
            </a:solidFill>
            <a:round/>
            <a:headEnd/>
            <a:tailEnd/>
          </a:ln>
        </p:spPr>
        <p:txBody>
          <a:bodyPr/>
          <a:lstStyle/>
          <a:p>
            <a:endParaRPr lang="ru-RU"/>
          </a:p>
        </p:txBody>
      </p:sp>
      <p:sp>
        <p:nvSpPr>
          <p:cNvPr id="248" name="Line 659"/>
          <p:cNvSpPr>
            <a:spLocks noChangeShapeType="1"/>
          </p:cNvSpPr>
          <p:nvPr/>
        </p:nvSpPr>
        <p:spPr bwMode="auto">
          <a:xfrm>
            <a:off x="2582118" y="3281363"/>
            <a:ext cx="42863" cy="0"/>
          </a:xfrm>
          <a:prstGeom prst="line">
            <a:avLst/>
          </a:prstGeom>
          <a:noFill/>
          <a:ln w="7938">
            <a:solidFill>
              <a:srgbClr val="000000"/>
            </a:solidFill>
            <a:round/>
            <a:headEnd/>
            <a:tailEnd/>
          </a:ln>
        </p:spPr>
        <p:txBody>
          <a:bodyPr/>
          <a:lstStyle/>
          <a:p>
            <a:endParaRPr lang="ru-RU"/>
          </a:p>
        </p:txBody>
      </p:sp>
      <p:sp>
        <p:nvSpPr>
          <p:cNvPr id="249" name="Line 660"/>
          <p:cNvSpPr>
            <a:spLocks noChangeShapeType="1"/>
          </p:cNvSpPr>
          <p:nvPr/>
        </p:nvSpPr>
        <p:spPr bwMode="auto">
          <a:xfrm flipV="1">
            <a:off x="2831356" y="3227388"/>
            <a:ext cx="0" cy="88900"/>
          </a:xfrm>
          <a:prstGeom prst="line">
            <a:avLst/>
          </a:prstGeom>
          <a:noFill/>
          <a:ln w="7938">
            <a:solidFill>
              <a:srgbClr val="000000"/>
            </a:solidFill>
            <a:round/>
            <a:headEnd/>
            <a:tailEnd/>
          </a:ln>
        </p:spPr>
        <p:txBody>
          <a:bodyPr/>
          <a:lstStyle/>
          <a:p>
            <a:endParaRPr lang="ru-RU"/>
          </a:p>
        </p:txBody>
      </p:sp>
      <p:sp>
        <p:nvSpPr>
          <p:cNvPr id="250" name="Line 661"/>
          <p:cNvSpPr>
            <a:spLocks noChangeShapeType="1"/>
          </p:cNvSpPr>
          <p:nvPr/>
        </p:nvSpPr>
        <p:spPr bwMode="auto">
          <a:xfrm>
            <a:off x="2813893" y="3227388"/>
            <a:ext cx="42863" cy="0"/>
          </a:xfrm>
          <a:prstGeom prst="line">
            <a:avLst/>
          </a:prstGeom>
          <a:noFill/>
          <a:ln w="7938">
            <a:solidFill>
              <a:srgbClr val="000000"/>
            </a:solidFill>
            <a:round/>
            <a:headEnd/>
            <a:tailEnd/>
          </a:ln>
        </p:spPr>
        <p:txBody>
          <a:bodyPr/>
          <a:lstStyle/>
          <a:p>
            <a:endParaRPr lang="ru-RU"/>
          </a:p>
        </p:txBody>
      </p:sp>
      <p:sp>
        <p:nvSpPr>
          <p:cNvPr id="251" name="Line 662"/>
          <p:cNvSpPr>
            <a:spLocks noChangeShapeType="1"/>
          </p:cNvSpPr>
          <p:nvPr/>
        </p:nvSpPr>
        <p:spPr bwMode="auto">
          <a:xfrm flipV="1">
            <a:off x="3056781" y="3627438"/>
            <a:ext cx="0" cy="96837"/>
          </a:xfrm>
          <a:prstGeom prst="line">
            <a:avLst/>
          </a:prstGeom>
          <a:noFill/>
          <a:ln w="7938">
            <a:solidFill>
              <a:srgbClr val="000000"/>
            </a:solidFill>
            <a:round/>
            <a:headEnd/>
            <a:tailEnd/>
          </a:ln>
        </p:spPr>
        <p:txBody>
          <a:bodyPr/>
          <a:lstStyle/>
          <a:p>
            <a:endParaRPr lang="ru-RU"/>
          </a:p>
        </p:txBody>
      </p:sp>
      <p:sp>
        <p:nvSpPr>
          <p:cNvPr id="252" name="Line 663"/>
          <p:cNvSpPr>
            <a:spLocks noChangeShapeType="1"/>
          </p:cNvSpPr>
          <p:nvPr/>
        </p:nvSpPr>
        <p:spPr bwMode="auto">
          <a:xfrm>
            <a:off x="3037731" y="3627438"/>
            <a:ext cx="44450" cy="0"/>
          </a:xfrm>
          <a:prstGeom prst="line">
            <a:avLst/>
          </a:prstGeom>
          <a:noFill/>
          <a:ln w="7938">
            <a:solidFill>
              <a:srgbClr val="000000"/>
            </a:solidFill>
            <a:round/>
            <a:headEnd/>
            <a:tailEnd/>
          </a:ln>
        </p:spPr>
        <p:txBody>
          <a:bodyPr/>
          <a:lstStyle/>
          <a:p>
            <a:endParaRPr lang="ru-RU"/>
          </a:p>
        </p:txBody>
      </p:sp>
      <p:sp>
        <p:nvSpPr>
          <p:cNvPr id="253" name="Line 664"/>
          <p:cNvSpPr>
            <a:spLocks noChangeShapeType="1"/>
          </p:cNvSpPr>
          <p:nvPr/>
        </p:nvSpPr>
        <p:spPr bwMode="auto">
          <a:xfrm>
            <a:off x="1464518" y="3041650"/>
            <a:ext cx="0" cy="20638"/>
          </a:xfrm>
          <a:prstGeom prst="line">
            <a:avLst/>
          </a:prstGeom>
          <a:noFill/>
          <a:ln w="7938">
            <a:solidFill>
              <a:srgbClr val="000000"/>
            </a:solidFill>
            <a:round/>
            <a:headEnd/>
            <a:tailEnd/>
          </a:ln>
        </p:spPr>
        <p:txBody>
          <a:bodyPr/>
          <a:lstStyle/>
          <a:p>
            <a:endParaRPr lang="ru-RU"/>
          </a:p>
        </p:txBody>
      </p:sp>
      <p:sp>
        <p:nvSpPr>
          <p:cNvPr id="254" name="Line 665"/>
          <p:cNvSpPr>
            <a:spLocks noChangeShapeType="1"/>
          </p:cNvSpPr>
          <p:nvPr/>
        </p:nvSpPr>
        <p:spPr bwMode="auto">
          <a:xfrm>
            <a:off x="1445468" y="3062288"/>
            <a:ext cx="46038" cy="0"/>
          </a:xfrm>
          <a:prstGeom prst="line">
            <a:avLst/>
          </a:prstGeom>
          <a:noFill/>
          <a:ln w="7938">
            <a:solidFill>
              <a:srgbClr val="000000"/>
            </a:solidFill>
            <a:round/>
            <a:headEnd/>
            <a:tailEnd/>
          </a:ln>
        </p:spPr>
        <p:txBody>
          <a:bodyPr/>
          <a:lstStyle/>
          <a:p>
            <a:endParaRPr lang="ru-RU"/>
          </a:p>
        </p:txBody>
      </p:sp>
      <p:sp>
        <p:nvSpPr>
          <p:cNvPr id="255" name="Line 666"/>
          <p:cNvSpPr>
            <a:spLocks noChangeShapeType="1"/>
          </p:cNvSpPr>
          <p:nvPr/>
        </p:nvSpPr>
        <p:spPr bwMode="auto">
          <a:xfrm>
            <a:off x="1688356" y="2981325"/>
            <a:ext cx="0" cy="12700"/>
          </a:xfrm>
          <a:prstGeom prst="line">
            <a:avLst/>
          </a:prstGeom>
          <a:noFill/>
          <a:ln w="7938">
            <a:solidFill>
              <a:srgbClr val="000000"/>
            </a:solidFill>
            <a:round/>
            <a:headEnd/>
            <a:tailEnd/>
          </a:ln>
        </p:spPr>
        <p:txBody>
          <a:bodyPr/>
          <a:lstStyle/>
          <a:p>
            <a:endParaRPr lang="ru-RU"/>
          </a:p>
        </p:txBody>
      </p:sp>
      <p:sp>
        <p:nvSpPr>
          <p:cNvPr id="256" name="Line 667"/>
          <p:cNvSpPr>
            <a:spLocks noChangeShapeType="1"/>
          </p:cNvSpPr>
          <p:nvPr/>
        </p:nvSpPr>
        <p:spPr bwMode="auto">
          <a:xfrm>
            <a:off x="1669306" y="2994025"/>
            <a:ext cx="46037" cy="0"/>
          </a:xfrm>
          <a:prstGeom prst="line">
            <a:avLst/>
          </a:prstGeom>
          <a:noFill/>
          <a:ln w="7938">
            <a:solidFill>
              <a:srgbClr val="000000"/>
            </a:solidFill>
            <a:round/>
            <a:headEnd/>
            <a:tailEnd/>
          </a:ln>
        </p:spPr>
        <p:txBody>
          <a:bodyPr/>
          <a:lstStyle/>
          <a:p>
            <a:endParaRPr lang="ru-RU"/>
          </a:p>
        </p:txBody>
      </p:sp>
      <p:sp>
        <p:nvSpPr>
          <p:cNvPr id="257" name="Line 668"/>
          <p:cNvSpPr>
            <a:spLocks noChangeShapeType="1"/>
          </p:cNvSpPr>
          <p:nvPr/>
        </p:nvSpPr>
        <p:spPr bwMode="auto">
          <a:xfrm>
            <a:off x="1920131" y="3127375"/>
            <a:ext cx="0" cy="28575"/>
          </a:xfrm>
          <a:prstGeom prst="line">
            <a:avLst/>
          </a:prstGeom>
          <a:noFill/>
          <a:ln w="7938">
            <a:solidFill>
              <a:srgbClr val="000000"/>
            </a:solidFill>
            <a:round/>
            <a:headEnd/>
            <a:tailEnd/>
          </a:ln>
        </p:spPr>
        <p:txBody>
          <a:bodyPr/>
          <a:lstStyle/>
          <a:p>
            <a:endParaRPr lang="ru-RU"/>
          </a:p>
        </p:txBody>
      </p:sp>
      <p:sp>
        <p:nvSpPr>
          <p:cNvPr id="258" name="Line 669"/>
          <p:cNvSpPr>
            <a:spLocks noChangeShapeType="1"/>
          </p:cNvSpPr>
          <p:nvPr/>
        </p:nvSpPr>
        <p:spPr bwMode="auto">
          <a:xfrm>
            <a:off x="1901081" y="3155950"/>
            <a:ext cx="44450" cy="0"/>
          </a:xfrm>
          <a:prstGeom prst="line">
            <a:avLst/>
          </a:prstGeom>
          <a:noFill/>
          <a:ln w="7938">
            <a:solidFill>
              <a:srgbClr val="000000"/>
            </a:solidFill>
            <a:round/>
            <a:headEnd/>
            <a:tailEnd/>
          </a:ln>
        </p:spPr>
        <p:txBody>
          <a:bodyPr/>
          <a:lstStyle/>
          <a:p>
            <a:endParaRPr lang="ru-RU"/>
          </a:p>
        </p:txBody>
      </p:sp>
      <p:sp>
        <p:nvSpPr>
          <p:cNvPr id="259" name="Line 670"/>
          <p:cNvSpPr>
            <a:spLocks noChangeShapeType="1"/>
          </p:cNvSpPr>
          <p:nvPr/>
        </p:nvSpPr>
        <p:spPr bwMode="auto">
          <a:xfrm>
            <a:off x="2143968" y="3187700"/>
            <a:ext cx="0" cy="74613"/>
          </a:xfrm>
          <a:prstGeom prst="line">
            <a:avLst/>
          </a:prstGeom>
          <a:noFill/>
          <a:ln w="7938">
            <a:solidFill>
              <a:srgbClr val="000000"/>
            </a:solidFill>
            <a:round/>
            <a:headEnd/>
            <a:tailEnd/>
          </a:ln>
        </p:spPr>
        <p:txBody>
          <a:bodyPr/>
          <a:lstStyle/>
          <a:p>
            <a:endParaRPr lang="ru-RU"/>
          </a:p>
        </p:txBody>
      </p:sp>
      <p:sp>
        <p:nvSpPr>
          <p:cNvPr id="260" name="Line 671"/>
          <p:cNvSpPr>
            <a:spLocks noChangeShapeType="1"/>
          </p:cNvSpPr>
          <p:nvPr/>
        </p:nvSpPr>
        <p:spPr bwMode="auto">
          <a:xfrm>
            <a:off x="2124918" y="3262313"/>
            <a:ext cx="46038" cy="0"/>
          </a:xfrm>
          <a:prstGeom prst="line">
            <a:avLst/>
          </a:prstGeom>
          <a:noFill/>
          <a:ln w="7938">
            <a:solidFill>
              <a:srgbClr val="000000"/>
            </a:solidFill>
            <a:round/>
            <a:headEnd/>
            <a:tailEnd/>
          </a:ln>
        </p:spPr>
        <p:txBody>
          <a:bodyPr/>
          <a:lstStyle/>
          <a:p>
            <a:endParaRPr lang="ru-RU"/>
          </a:p>
        </p:txBody>
      </p:sp>
      <p:sp>
        <p:nvSpPr>
          <p:cNvPr id="261" name="Line 672"/>
          <p:cNvSpPr>
            <a:spLocks noChangeShapeType="1"/>
          </p:cNvSpPr>
          <p:nvPr/>
        </p:nvSpPr>
        <p:spPr bwMode="auto">
          <a:xfrm>
            <a:off x="2377331" y="3349625"/>
            <a:ext cx="0" cy="120650"/>
          </a:xfrm>
          <a:prstGeom prst="line">
            <a:avLst/>
          </a:prstGeom>
          <a:noFill/>
          <a:ln w="7938">
            <a:solidFill>
              <a:srgbClr val="000000"/>
            </a:solidFill>
            <a:round/>
            <a:headEnd/>
            <a:tailEnd/>
          </a:ln>
        </p:spPr>
        <p:txBody>
          <a:bodyPr/>
          <a:lstStyle/>
          <a:p>
            <a:endParaRPr lang="ru-RU"/>
          </a:p>
        </p:txBody>
      </p:sp>
      <p:sp>
        <p:nvSpPr>
          <p:cNvPr id="262" name="Line 673"/>
          <p:cNvSpPr>
            <a:spLocks noChangeShapeType="1"/>
          </p:cNvSpPr>
          <p:nvPr/>
        </p:nvSpPr>
        <p:spPr bwMode="auto">
          <a:xfrm>
            <a:off x="2356693" y="3470275"/>
            <a:ext cx="46038" cy="0"/>
          </a:xfrm>
          <a:prstGeom prst="line">
            <a:avLst/>
          </a:prstGeom>
          <a:noFill/>
          <a:ln w="7938">
            <a:solidFill>
              <a:srgbClr val="000000"/>
            </a:solidFill>
            <a:round/>
            <a:headEnd/>
            <a:tailEnd/>
          </a:ln>
        </p:spPr>
        <p:txBody>
          <a:bodyPr/>
          <a:lstStyle/>
          <a:p>
            <a:endParaRPr lang="ru-RU"/>
          </a:p>
        </p:txBody>
      </p:sp>
      <p:sp>
        <p:nvSpPr>
          <p:cNvPr id="263" name="Line 674"/>
          <p:cNvSpPr>
            <a:spLocks noChangeShapeType="1"/>
          </p:cNvSpPr>
          <p:nvPr/>
        </p:nvSpPr>
        <p:spPr bwMode="auto">
          <a:xfrm>
            <a:off x="2599581" y="3349625"/>
            <a:ext cx="0" cy="68263"/>
          </a:xfrm>
          <a:prstGeom prst="line">
            <a:avLst/>
          </a:prstGeom>
          <a:noFill/>
          <a:ln w="7938">
            <a:solidFill>
              <a:srgbClr val="000000"/>
            </a:solidFill>
            <a:round/>
            <a:headEnd/>
            <a:tailEnd/>
          </a:ln>
        </p:spPr>
        <p:txBody>
          <a:bodyPr/>
          <a:lstStyle/>
          <a:p>
            <a:endParaRPr lang="ru-RU"/>
          </a:p>
        </p:txBody>
      </p:sp>
      <p:sp>
        <p:nvSpPr>
          <p:cNvPr id="264" name="Line 675"/>
          <p:cNvSpPr>
            <a:spLocks noChangeShapeType="1"/>
          </p:cNvSpPr>
          <p:nvPr/>
        </p:nvSpPr>
        <p:spPr bwMode="auto">
          <a:xfrm>
            <a:off x="2582118" y="3417888"/>
            <a:ext cx="42863" cy="0"/>
          </a:xfrm>
          <a:prstGeom prst="line">
            <a:avLst/>
          </a:prstGeom>
          <a:noFill/>
          <a:ln w="7938">
            <a:solidFill>
              <a:srgbClr val="000000"/>
            </a:solidFill>
            <a:round/>
            <a:headEnd/>
            <a:tailEnd/>
          </a:ln>
        </p:spPr>
        <p:txBody>
          <a:bodyPr/>
          <a:lstStyle/>
          <a:p>
            <a:endParaRPr lang="ru-RU"/>
          </a:p>
        </p:txBody>
      </p:sp>
      <p:sp>
        <p:nvSpPr>
          <p:cNvPr id="265" name="Line 676"/>
          <p:cNvSpPr>
            <a:spLocks noChangeShapeType="1"/>
          </p:cNvSpPr>
          <p:nvPr/>
        </p:nvSpPr>
        <p:spPr bwMode="auto">
          <a:xfrm>
            <a:off x="2831356" y="3316288"/>
            <a:ext cx="0" cy="87312"/>
          </a:xfrm>
          <a:prstGeom prst="line">
            <a:avLst/>
          </a:prstGeom>
          <a:noFill/>
          <a:ln w="7938">
            <a:solidFill>
              <a:srgbClr val="000000"/>
            </a:solidFill>
            <a:round/>
            <a:headEnd/>
            <a:tailEnd/>
          </a:ln>
        </p:spPr>
        <p:txBody>
          <a:bodyPr/>
          <a:lstStyle/>
          <a:p>
            <a:endParaRPr lang="ru-RU"/>
          </a:p>
        </p:txBody>
      </p:sp>
      <p:sp>
        <p:nvSpPr>
          <p:cNvPr id="266" name="Line 677"/>
          <p:cNvSpPr>
            <a:spLocks noChangeShapeType="1"/>
          </p:cNvSpPr>
          <p:nvPr/>
        </p:nvSpPr>
        <p:spPr bwMode="auto">
          <a:xfrm>
            <a:off x="2813893" y="3403600"/>
            <a:ext cx="42863" cy="0"/>
          </a:xfrm>
          <a:prstGeom prst="line">
            <a:avLst/>
          </a:prstGeom>
          <a:noFill/>
          <a:ln w="7938">
            <a:solidFill>
              <a:srgbClr val="000000"/>
            </a:solidFill>
            <a:round/>
            <a:headEnd/>
            <a:tailEnd/>
          </a:ln>
        </p:spPr>
        <p:txBody>
          <a:bodyPr/>
          <a:lstStyle/>
          <a:p>
            <a:endParaRPr lang="ru-RU"/>
          </a:p>
        </p:txBody>
      </p:sp>
      <p:sp>
        <p:nvSpPr>
          <p:cNvPr id="267" name="Line 678"/>
          <p:cNvSpPr>
            <a:spLocks noChangeShapeType="1"/>
          </p:cNvSpPr>
          <p:nvPr/>
        </p:nvSpPr>
        <p:spPr bwMode="auto">
          <a:xfrm>
            <a:off x="3056781" y="3724275"/>
            <a:ext cx="0" cy="85725"/>
          </a:xfrm>
          <a:prstGeom prst="line">
            <a:avLst/>
          </a:prstGeom>
          <a:noFill/>
          <a:ln w="7938">
            <a:solidFill>
              <a:srgbClr val="000000"/>
            </a:solidFill>
            <a:round/>
            <a:headEnd/>
            <a:tailEnd/>
          </a:ln>
        </p:spPr>
        <p:txBody>
          <a:bodyPr/>
          <a:lstStyle/>
          <a:p>
            <a:endParaRPr lang="ru-RU"/>
          </a:p>
        </p:txBody>
      </p:sp>
      <p:sp>
        <p:nvSpPr>
          <p:cNvPr id="268" name="Line 679"/>
          <p:cNvSpPr>
            <a:spLocks noChangeShapeType="1"/>
          </p:cNvSpPr>
          <p:nvPr/>
        </p:nvSpPr>
        <p:spPr bwMode="auto">
          <a:xfrm>
            <a:off x="3037731" y="3810000"/>
            <a:ext cx="44450" cy="0"/>
          </a:xfrm>
          <a:prstGeom prst="line">
            <a:avLst/>
          </a:prstGeom>
          <a:noFill/>
          <a:ln w="7938">
            <a:solidFill>
              <a:srgbClr val="000000"/>
            </a:solidFill>
            <a:round/>
            <a:headEnd/>
            <a:tailEnd/>
          </a:ln>
        </p:spPr>
        <p:txBody>
          <a:bodyPr/>
          <a:lstStyle/>
          <a:p>
            <a:endParaRPr lang="ru-RU"/>
          </a:p>
        </p:txBody>
      </p:sp>
      <p:sp>
        <p:nvSpPr>
          <p:cNvPr id="269" name="Line 680"/>
          <p:cNvSpPr>
            <a:spLocks noChangeShapeType="1"/>
          </p:cNvSpPr>
          <p:nvPr/>
        </p:nvSpPr>
        <p:spPr bwMode="auto">
          <a:xfrm flipV="1">
            <a:off x="1464518" y="2794000"/>
            <a:ext cx="0" cy="26988"/>
          </a:xfrm>
          <a:prstGeom prst="line">
            <a:avLst/>
          </a:prstGeom>
          <a:noFill/>
          <a:ln w="7938">
            <a:solidFill>
              <a:srgbClr val="000000"/>
            </a:solidFill>
            <a:round/>
            <a:headEnd/>
            <a:tailEnd/>
          </a:ln>
        </p:spPr>
        <p:txBody>
          <a:bodyPr/>
          <a:lstStyle/>
          <a:p>
            <a:endParaRPr lang="ru-RU"/>
          </a:p>
        </p:txBody>
      </p:sp>
      <p:sp>
        <p:nvSpPr>
          <p:cNvPr id="270" name="Line 681"/>
          <p:cNvSpPr>
            <a:spLocks noChangeShapeType="1"/>
          </p:cNvSpPr>
          <p:nvPr/>
        </p:nvSpPr>
        <p:spPr bwMode="auto">
          <a:xfrm>
            <a:off x="1445468" y="2794000"/>
            <a:ext cx="46038" cy="0"/>
          </a:xfrm>
          <a:prstGeom prst="line">
            <a:avLst/>
          </a:prstGeom>
          <a:noFill/>
          <a:ln w="7938">
            <a:solidFill>
              <a:srgbClr val="000000"/>
            </a:solidFill>
            <a:round/>
            <a:headEnd/>
            <a:tailEnd/>
          </a:ln>
        </p:spPr>
        <p:txBody>
          <a:bodyPr/>
          <a:lstStyle/>
          <a:p>
            <a:endParaRPr lang="ru-RU"/>
          </a:p>
        </p:txBody>
      </p:sp>
      <p:sp>
        <p:nvSpPr>
          <p:cNvPr id="271" name="Line 682"/>
          <p:cNvSpPr>
            <a:spLocks noChangeShapeType="1"/>
          </p:cNvSpPr>
          <p:nvPr/>
        </p:nvSpPr>
        <p:spPr bwMode="auto">
          <a:xfrm flipV="1">
            <a:off x="1688356" y="2693988"/>
            <a:ext cx="0" cy="19050"/>
          </a:xfrm>
          <a:prstGeom prst="line">
            <a:avLst/>
          </a:prstGeom>
          <a:noFill/>
          <a:ln w="7938">
            <a:solidFill>
              <a:srgbClr val="000000"/>
            </a:solidFill>
            <a:round/>
            <a:headEnd/>
            <a:tailEnd/>
          </a:ln>
        </p:spPr>
        <p:txBody>
          <a:bodyPr/>
          <a:lstStyle/>
          <a:p>
            <a:endParaRPr lang="ru-RU"/>
          </a:p>
        </p:txBody>
      </p:sp>
      <p:sp>
        <p:nvSpPr>
          <p:cNvPr id="272" name="Line 683"/>
          <p:cNvSpPr>
            <a:spLocks noChangeShapeType="1"/>
          </p:cNvSpPr>
          <p:nvPr/>
        </p:nvSpPr>
        <p:spPr bwMode="auto">
          <a:xfrm>
            <a:off x="1669306" y="2693988"/>
            <a:ext cx="46037" cy="0"/>
          </a:xfrm>
          <a:prstGeom prst="line">
            <a:avLst/>
          </a:prstGeom>
          <a:noFill/>
          <a:ln w="7938">
            <a:solidFill>
              <a:srgbClr val="000000"/>
            </a:solidFill>
            <a:round/>
            <a:headEnd/>
            <a:tailEnd/>
          </a:ln>
        </p:spPr>
        <p:txBody>
          <a:bodyPr/>
          <a:lstStyle/>
          <a:p>
            <a:endParaRPr lang="ru-RU"/>
          </a:p>
        </p:txBody>
      </p:sp>
      <p:sp>
        <p:nvSpPr>
          <p:cNvPr id="273" name="Line 684"/>
          <p:cNvSpPr>
            <a:spLocks noChangeShapeType="1"/>
          </p:cNvSpPr>
          <p:nvPr/>
        </p:nvSpPr>
        <p:spPr bwMode="auto">
          <a:xfrm flipV="1">
            <a:off x="1920131" y="2411413"/>
            <a:ext cx="0" cy="36512"/>
          </a:xfrm>
          <a:prstGeom prst="line">
            <a:avLst/>
          </a:prstGeom>
          <a:noFill/>
          <a:ln w="7938">
            <a:solidFill>
              <a:srgbClr val="000000"/>
            </a:solidFill>
            <a:round/>
            <a:headEnd/>
            <a:tailEnd/>
          </a:ln>
        </p:spPr>
        <p:txBody>
          <a:bodyPr/>
          <a:lstStyle/>
          <a:p>
            <a:endParaRPr lang="ru-RU"/>
          </a:p>
        </p:txBody>
      </p:sp>
      <p:sp>
        <p:nvSpPr>
          <p:cNvPr id="274" name="Line 685"/>
          <p:cNvSpPr>
            <a:spLocks noChangeShapeType="1"/>
          </p:cNvSpPr>
          <p:nvPr/>
        </p:nvSpPr>
        <p:spPr bwMode="auto">
          <a:xfrm>
            <a:off x="1901081" y="2411413"/>
            <a:ext cx="44450" cy="0"/>
          </a:xfrm>
          <a:prstGeom prst="line">
            <a:avLst/>
          </a:prstGeom>
          <a:noFill/>
          <a:ln w="7938">
            <a:solidFill>
              <a:srgbClr val="000000"/>
            </a:solidFill>
            <a:round/>
            <a:headEnd/>
            <a:tailEnd/>
          </a:ln>
        </p:spPr>
        <p:txBody>
          <a:bodyPr/>
          <a:lstStyle/>
          <a:p>
            <a:endParaRPr lang="ru-RU"/>
          </a:p>
        </p:txBody>
      </p:sp>
      <p:sp>
        <p:nvSpPr>
          <p:cNvPr id="275" name="Line 686"/>
          <p:cNvSpPr>
            <a:spLocks noChangeShapeType="1"/>
          </p:cNvSpPr>
          <p:nvPr/>
        </p:nvSpPr>
        <p:spPr bwMode="auto">
          <a:xfrm flipV="1">
            <a:off x="2143968" y="2552700"/>
            <a:ext cx="0" cy="80963"/>
          </a:xfrm>
          <a:prstGeom prst="line">
            <a:avLst/>
          </a:prstGeom>
          <a:noFill/>
          <a:ln w="7938">
            <a:solidFill>
              <a:srgbClr val="000000"/>
            </a:solidFill>
            <a:round/>
            <a:headEnd/>
            <a:tailEnd/>
          </a:ln>
        </p:spPr>
        <p:txBody>
          <a:bodyPr/>
          <a:lstStyle/>
          <a:p>
            <a:endParaRPr lang="ru-RU"/>
          </a:p>
        </p:txBody>
      </p:sp>
      <p:sp>
        <p:nvSpPr>
          <p:cNvPr id="276" name="Line 687"/>
          <p:cNvSpPr>
            <a:spLocks noChangeShapeType="1"/>
          </p:cNvSpPr>
          <p:nvPr/>
        </p:nvSpPr>
        <p:spPr bwMode="auto">
          <a:xfrm>
            <a:off x="2124918" y="2552700"/>
            <a:ext cx="46038" cy="0"/>
          </a:xfrm>
          <a:prstGeom prst="line">
            <a:avLst/>
          </a:prstGeom>
          <a:noFill/>
          <a:ln w="7938">
            <a:solidFill>
              <a:srgbClr val="000000"/>
            </a:solidFill>
            <a:round/>
            <a:headEnd/>
            <a:tailEnd/>
          </a:ln>
        </p:spPr>
        <p:txBody>
          <a:bodyPr/>
          <a:lstStyle/>
          <a:p>
            <a:endParaRPr lang="ru-RU"/>
          </a:p>
        </p:txBody>
      </p:sp>
      <p:sp>
        <p:nvSpPr>
          <p:cNvPr id="277" name="Line 688"/>
          <p:cNvSpPr>
            <a:spLocks noChangeShapeType="1"/>
          </p:cNvSpPr>
          <p:nvPr/>
        </p:nvSpPr>
        <p:spPr bwMode="auto">
          <a:xfrm flipV="1">
            <a:off x="2377331" y="2605088"/>
            <a:ext cx="0" cy="68262"/>
          </a:xfrm>
          <a:prstGeom prst="line">
            <a:avLst/>
          </a:prstGeom>
          <a:noFill/>
          <a:ln w="7938">
            <a:solidFill>
              <a:srgbClr val="000000"/>
            </a:solidFill>
            <a:round/>
            <a:headEnd/>
            <a:tailEnd/>
          </a:ln>
        </p:spPr>
        <p:txBody>
          <a:bodyPr/>
          <a:lstStyle/>
          <a:p>
            <a:endParaRPr lang="ru-RU"/>
          </a:p>
        </p:txBody>
      </p:sp>
      <p:sp>
        <p:nvSpPr>
          <p:cNvPr id="278" name="Line 689"/>
          <p:cNvSpPr>
            <a:spLocks noChangeShapeType="1"/>
          </p:cNvSpPr>
          <p:nvPr/>
        </p:nvSpPr>
        <p:spPr bwMode="auto">
          <a:xfrm>
            <a:off x="2356693" y="2605088"/>
            <a:ext cx="46038" cy="0"/>
          </a:xfrm>
          <a:prstGeom prst="line">
            <a:avLst/>
          </a:prstGeom>
          <a:noFill/>
          <a:ln w="7938">
            <a:solidFill>
              <a:srgbClr val="000000"/>
            </a:solidFill>
            <a:round/>
            <a:headEnd/>
            <a:tailEnd/>
          </a:ln>
        </p:spPr>
        <p:txBody>
          <a:bodyPr/>
          <a:lstStyle/>
          <a:p>
            <a:endParaRPr lang="ru-RU"/>
          </a:p>
        </p:txBody>
      </p:sp>
      <p:sp>
        <p:nvSpPr>
          <p:cNvPr id="279" name="Line 690"/>
          <p:cNvSpPr>
            <a:spLocks noChangeShapeType="1"/>
          </p:cNvSpPr>
          <p:nvPr/>
        </p:nvSpPr>
        <p:spPr bwMode="auto">
          <a:xfrm flipV="1">
            <a:off x="2599581" y="2806700"/>
            <a:ext cx="0" cy="34925"/>
          </a:xfrm>
          <a:prstGeom prst="line">
            <a:avLst/>
          </a:prstGeom>
          <a:noFill/>
          <a:ln w="7938">
            <a:solidFill>
              <a:srgbClr val="000000"/>
            </a:solidFill>
            <a:round/>
            <a:headEnd/>
            <a:tailEnd/>
          </a:ln>
        </p:spPr>
        <p:txBody>
          <a:bodyPr/>
          <a:lstStyle/>
          <a:p>
            <a:endParaRPr lang="ru-RU"/>
          </a:p>
        </p:txBody>
      </p:sp>
      <p:sp>
        <p:nvSpPr>
          <p:cNvPr id="280" name="Line 691"/>
          <p:cNvSpPr>
            <a:spLocks noChangeShapeType="1"/>
          </p:cNvSpPr>
          <p:nvPr/>
        </p:nvSpPr>
        <p:spPr bwMode="auto">
          <a:xfrm>
            <a:off x="2582118" y="2806700"/>
            <a:ext cx="42863" cy="0"/>
          </a:xfrm>
          <a:prstGeom prst="line">
            <a:avLst/>
          </a:prstGeom>
          <a:noFill/>
          <a:ln w="7938">
            <a:solidFill>
              <a:srgbClr val="000000"/>
            </a:solidFill>
            <a:round/>
            <a:headEnd/>
            <a:tailEnd/>
          </a:ln>
        </p:spPr>
        <p:txBody>
          <a:bodyPr/>
          <a:lstStyle/>
          <a:p>
            <a:endParaRPr lang="ru-RU"/>
          </a:p>
        </p:txBody>
      </p:sp>
      <p:sp>
        <p:nvSpPr>
          <p:cNvPr id="281" name="Line 692"/>
          <p:cNvSpPr>
            <a:spLocks noChangeShapeType="1"/>
          </p:cNvSpPr>
          <p:nvPr/>
        </p:nvSpPr>
        <p:spPr bwMode="auto">
          <a:xfrm flipV="1">
            <a:off x="2831356" y="2740025"/>
            <a:ext cx="0" cy="61913"/>
          </a:xfrm>
          <a:prstGeom prst="line">
            <a:avLst/>
          </a:prstGeom>
          <a:noFill/>
          <a:ln w="7938">
            <a:solidFill>
              <a:srgbClr val="000000"/>
            </a:solidFill>
            <a:round/>
            <a:headEnd/>
            <a:tailEnd/>
          </a:ln>
        </p:spPr>
        <p:txBody>
          <a:bodyPr/>
          <a:lstStyle/>
          <a:p>
            <a:endParaRPr lang="ru-RU"/>
          </a:p>
        </p:txBody>
      </p:sp>
      <p:sp>
        <p:nvSpPr>
          <p:cNvPr id="282" name="Line 693"/>
          <p:cNvSpPr>
            <a:spLocks noChangeShapeType="1"/>
          </p:cNvSpPr>
          <p:nvPr/>
        </p:nvSpPr>
        <p:spPr bwMode="auto">
          <a:xfrm>
            <a:off x="2813893" y="2740025"/>
            <a:ext cx="42863" cy="0"/>
          </a:xfrm>
          <a:prstGeom prst="line">
            <a:avLst/>
          </a:prstGeom>
          <a:noFill/>
          <a:ln w="7938">
            <a:solidFill>
              <a:srgbClr val="000000"/>
            </a:solidFill>
            <a:round/>
            <a:headEnd/>
            <a:tailEnd/>
          </a:ln>
        </p:spPr>
        <p:txBody>
          <a:bodyPr/>
          <a:lstStyle/>
          <a:p>
            <a:endParaRPr lang="ru-RU"/>
          </a:p>
        </p:txBody>
      </p:sp>
      <p:sp>
        <p:nvSpPr>
          <p:cNvPr id="283" name="Line 694"/>
          <p:cNvSpPr>
            <a:spLocks noChangeShapeType="1"/>
          </p:cNvSpPr>
          <p:nvPr/>
        </p:nvSpPr>
        <p:spPr bwMode="auto">
          <a:xfrm flipV="1">
            <a:off x="3056781" y="3221038"/>
            <a:ext cx="0" cy="80962"/>
          </a:xfrm>
          <a:prstGeom prst="line">
            <a:avLst/>
          </a:prstGeom>
          <a:noFill/>
          <a:ln w="7938">
            <a:solidFill>
              <a:srgbClr val="000000"/>
            </a:solidFill>
            <a:round/>
            <a:headEnd/>
            <a:tailEnd/>
          </a:ln>
        </p:spPr>
        <p:txBody>
          <a:bodyPr/>
          <a:lstStyle/>
          <a:p>
            <a:endParaRPr lang="ru-RU"/>
          </a:p>
        </p:txBody>
      </p:sp>
      <p:sp>
        <p:nvSpPr>
          <p:cNvPr id="284" name="Line 695"/>
          <p:cNvSpPr>
            <a:spLocks noChangeShapeType="1"/>
          </p:cNvSpPr>
          <p:nvPr/>
        </p:nvSpPr>
        <p:spPr bwMode="auto">
          <a:xfrm>
            <a:off x="3037731" y="3221038"/>
            <a:ext cx="44450" cy="0"/>
          </a:xfrm>
          <a:prstGeom prst="line">
            <a:avLst/>
          </a:prstGeom>
          <a:noFill/>
          <a:ln w="7938">
            <a:solidFill>
              <a:srgbClr val="000000"/>
            </a:solidFill>
            <a:round/>
            <a:headEnd/>
            <a:tailEnd/>
          </a:ln>
        </p:spPr>
        <p:txBody>
          <a:bodyPr/>
          <a:lstStyle/>
          <a:p>
            <a:endParaRPr lang="ru-RU"/>
          </a:p>
        </p:txBody>
      </p:sp>
      <p:sp>
        <p:nvSpPr>
          <p:cNvPr id="285" name="Line 696"/>
          <p:cNvSpPr>
            <a:spLocks noChangeShapeType="1"/>
          </p:cNvSpPr>
          <p:nvPr/>
        </p:nvSpPr>
        <p:spPr bwMode="auto">
          <a:xfrm>
            <a:off x="1464518" y="2820988"/>
            <a:ext cx="0" cy="34925"/>
          </a:xfrm>
          <a:prstGeom prst="line">
            <a:avLst/>
          </a:prstGeom>
          <a:noFill/>
          <a:ln w="7938">
            <a:solidFill>
              <a:srgbClr val="000000"/>
            </a:solidFill>
            <a:round/>
            <a:headEnd/>
            <a:tailEnd/>
          </a:ln>
        </p:spPr>
        <p:txBody>
          <a:bodyPr/>
          <a:lstStyle/>
          <a:p>
            <a:endParaRPr lang="ru-RU"/>
          </a:p>
        </p:txBody>
      </p:sp>
      <p:sp>
        <p:nvSpPr>
          <p:cNvPr id="286" name="Line 697"/>
          <p:cNvSpPr>
            <a:spLocks noChangeShapeType="1"/>
          </p:cNvSpPr>
          <p:nvPr/>
        </p:nvSpPr>
        <p:spPr bwMode="auto">
          <a:xfrm>
            <a:off x="1445468" y="2855913"/>
            <a:ext cx="46038" cy="0"/>
          </a:xfrm>
          <a:prstGeom prst="line">
            <a:avLst/>
          </a:prstGeom>
          <a:noFill/>
          <a:ln w="7938">
            <a:solidFill>
              <a:srgbClr val="000000"/>
            </a:solidFill>
            <a:round/>
            <a:headEnd/>
            <a:tailEnd/>
          </a:ln>
        </p:spPr>
        <p:txBody>
          <a:bodyPr/>
          <a:lstStyle/>
          <a:p>
            <a:endParaRPr lang="ru-RU"/>
          </a:p>
        </p:txBody>
      </p:sp>
      <p:sp>
        <p:nvSpPr>
          <p:cNvPr id="287" name="Line 698"/>
          <p:cNvSpPr>
            <a:spLocks noChangeShapeType="1"/>
          </p:cNvSpPr>
          <p:nvPr/>
        </p:nvSpPr>
        <p:spPr bwMode="auto">
          <a:xfrm>
            <a:off x="1688356" y="2713038"/>
            <a:ext cx="0" cy="20637"/>
          </a:xfrm>
          <a:prstGeom prst="line">
            <a:avLst/>
          </a:prstGeom>
          <a:noFill/>
          <a:ln w="7938">
            <a:solidFill>
              <a:srgbClr val="000000"/>
            </a:solidFill>
            <a:round/>
            <a:headEnd/>
            <a:tailEnd/>
          </a:ln>
        </p:spPr>
        <p:txBody>
          <a:bodyPr/>
          <a:lstStyle/>
          <a:p>
            <a:endParaRPr lang="ru-RU"/>
          </a:p>
        </p:txBody>
      </p:sp>
      <p:sp>
        <p:nvSpPr>
          <p:cNvPr id="288" name="Line 699"/>
          <p:cNvSpPr>
            <a:spLocks noChangeShapeType="1"/>
          </p:cNvSpPr>
          <p:nvPr/>
        </p:nvSpPr>
        <p:spPr bwMode="auto">
          <a:xfrm>
            <a:off x="1669306" y="2733675"/>
            <a:ext cx="46037" cy="0"/>
          </a:xfrm>
          <a:prstGeom prst="line">
            <a:avLst/>
          </a:prstGeom>
          <a:noFill/>
          <a:ln w="7938">
            <a:solidFill>
              <a:srgbClr val="000000"/>
            </a:solidFill>
            <a:round/>
            <a:headEnd/>
            <a:tailEnd/>
          </a:ln>
        </p:spPr>
        <p:txBody>
          <a:bodyPr/>
          <a:lstStyle/>
          <a:p>
            <a:endParaRPr lang="ru-RU"/>
          </a:p>
        </p:txBody>
      </p:sp>
      <p:sp>
        <p:nvSpPr>
          <p:cNvPr id="289" name="Line 700"/>
          <p:cNvSpPr>
            <a:spLocks noChangeShapeType="1"/>
          </p:cNvSpPr>
          <p:nvPr/>
        </p:nvSpPr>
        <p:spPr bwMode="auto">
          <a:xfrm>
            <a:off x="1920131" y="2447925"/>
            <a:ext cx="0" cy="39688"/>
          </a:xfrm>
          <a:prstGeom prst="line">
            <a:avLst/>
          </a:prstGeom>
          <a:noFill/>
          <a:ln w="7938">
            <a:solidFill>
              <a:srgbClr val="000000"/>
            </a:solidFill>
            <a:round/>
            <a:headEnd/>
            <a:tailEnd/>
          </a:ln>
        </p:spPr>
        <p:txBody>
          <a:bodyPr/>
          <a:lstStyle/>
          <a:p>
            <a:endParaRPr lang="ru-RU"/>
          </a:p>
        </p:txBody>
      </p:sp>
      <p:sp>
        <p:nvSpPr>
          <p:cNvPr id="290" name="Line 701"/>
          <p:cNvSpPr>
            <a:spLocks noChangeShapeType="1"/>
          </p:cNvSpPr>
          <p:nvPr/>
        </p:nvSpPr>
        <p:spPr bwMode="auto">
          <a:xfrm>
            <a:off x="1901081" y="2487613"/>
            <a:ext cx="44450" cy="0"/>
          </a:xfrm>
          <a:prstGeom prst="line">
            <a:avLst/>
          </a:prstGeom>
          <a:noFill/>
          <a:ln w="7938">
            <a:solidFill>
              <a:srgbClr val="000000"/>
            </a:solidFill>
            <a:round/>
            <a:headEnd/>
            <a:tailEnd/>
          </a:ln>
        </p:spPr>
        <p:txBody>
          <a:bodyPr/>
          <a:lstStyle/>
          <a:p>
            <a:endParaRPr lang="ru-RU"/>
          </a:p>
        </p:txBody>
      </p:sp>
      <p:sp>
        <p:nvSpPr>
          <p:cNvPr id="291" name="Line 702"/>
          <p:cNvSpPr>
            <a:spLocks noChangeShapeType="1"/>
          </p:cNvSpPr>
          <p:nvPr/>
        </p:nvSpPr>
        <p:spPr bwMode="auto">
          <a:xfrm>
            <a:off x="2143968" y="2633663"/>
            <a:ext cx="0" cy="79375"/>
          </a:xfrm>
          <a:prstGeom prst="line">
            <a:avLst/>
          </a:prstGeom>
          <a:noFill/>
          <a:ln w="7938">
            <a:solidFill>
              <a:srgbClr val="000000"/>
            </a:solidFill>
            <a:round/>
            <a:headEnd/>
            <a:tailEnd/>
          </a:ln>
        </p:spPr>
        <p:txBody>
          <a:bodyPr/>
          <a:lstStyle/>
          <a:p>
            <a:endParaRPr lang="ru-RU"/>
          </a:p>
        </p:txBody>
      </p:sp>
      <p:sp>
        <p:nvSpPr>
          <p:cNvPr id="292" name="Line 703"/>
          <p:cNvSpPr>
            <a:spLocks noChangeShapeType="1"/>
          </p:cNvSpPr>
          <p:nvPr/>
        </p:nvSpPr>
        <p:spPr bwMode="auto">
          <a:xfrm>
            <a:off x="2124918" y="2713038"/>
            <a:ext cx="46038" cy="0"/>
          </a:xfrm>
          <a:prstGeom prst="line">
            <a:avLst/>
          </a:prstGeom>
          <a:noFill/>
          <a:ln w="7938">
            <a:solidFill>
              <a:srgbClr val="000000"/>
            </a:solidFill>
            <a:round/>
            <a:headEnd/>
            <a:tailEnd/>
          </a:ln>
        </p:spPr>
        <p:txBody>
          <a:bodyPr/>
          <a:lstStyle/>
          <a:p>
            <a:endParaRPr lang="ru-RU"/>
          </a:p>
        </p:txBody>
      </p:sp>
      <p:sp>
        <p:nvSpPr>
          <p:cNvPr id="293" name="Line 704"/>
          <p:cNvSpPr>
            <a:spLocks noChangeShapeType="1"/>
          </p:cNvSpPr>
          <p:nvPr/>
        </p:nvSpPr>
        <p:spPr bwMode="auto">
          <a:xfrm>
            <a:off x="2377331" y="2673350"/>
            <a:ext cx="0" cy="74613"/>
          </a:xfrm>
          <a:prstGeom prst="line">
            <a:avLst/>
          </a:prstGeom>
          <a:noFill/>
          <a:ln w="7938">
            <a:solidFill>
              <a:srgbClr val="000000"/>
            </a:solidFill>
            <a:round/>
            <a:headEnd/>
            <a:tailEnd/>
          </a:ln>
        </p:spPr>
        <p:txBody>
          <a:bodyPr/>
          <a:lstStyle/>
          <a:p>
            <a:endParaRPr lang="ru-RU"/>
          </a:p>
        </p:txBody>
      </p:sp>
      <p:sp>
        <p:nvSpPr>
          <p:cNvPr id="294" name="Line 705"/>
          <p:cNvSpPr>
            <a:spLocks noChangeShapeType="1"/>
          </p:cNvSpPr>
          <p:nvPr/>
        </p:nvSpPr>
        <p:spPr bwMode="auto">
          <a:xfrm>
            <a:off x="2356693" y="2747963"/>
            <a:ext cx="46038" cy="0"/>
          </a:xfrm>
          <a:prstGeom prst="line">
            <a:avLst/>
          </a:prstGeom>
          <a:noFill/>
          <a:ln w="7938">
            <a:solidFill>
              <a:srgbClr val="000000"/>
            </a:solidFill>
            <a:round/>
            <a:headEnd/>
            <a:tailEnd/>
          </a:ln>
        </p:spPr>
        <p:txBody>
          <a:bodyPr/>
          <a:lstStyle/>
          <a:p>
            <a:endParaRPr lang="ru-RU"/>
          </a:p>
        </p:txBody>
      </p:sp>
      <p:sp>
        <p:nvSpPr>
          <p:cNvPr id="295" name="Line 706"/>
          <p:cNvSpPr>
            <a:spLocks noChangeShapeType="1"/>
          </p:cNvSpPr>
          <p:nvPr/>
        </p:nvSpPr>
        <p:spPr bwMode="auto">
          <a:xfrm>
            <a:off x="2599581" y="2841625"/>
            <a:ext cx="0" cy="31750"/>
          </a:xfrm>
          <a:prstGeom prst="line">
            <a:avLst/>
          </a:prstGeom>
          <a:noFill/>
          <a:ln w="7938">
            <a:solidFill>
              <a:srgbClr val="000000"/>
            </a:solidFill>
            <a:round/>
            <a:headEnd/>
            <a:tailEnd/>
          </a:ln>
        </p:spPr>
        <p:txBody>
          <a:bodyPr/>
          <a:lstStyle/>
          <a:p>
            <a:endParaRPr lang="ru-RU"/>
          </a:p>
        </p:txBody>
      </p:sp>
      <p:sp>
        <p:nvSpPr>
          <p:cNvPr id="296" name="Line 707"/>
          <p:cNvSpPr>
            <a:spLocks noChangeShapeType="1"/>
          </p:cNvSpPr>
          <p:nvPr/>
        </p:nvSpPr>
        <p:spPr bwMode="auto">
          <a:xfrm>
            <a:off x="2582118" y="2873375"/>
            <a:ext cx="42863" cy="0"/>
          </a:xfrm>
          <a:prstGeom prst="line">
            <a:avLst/>
          </a:prstGeom>
          <a:noFill/>
          <a:ln w="7938">
            <a:solidFill>
              <a:srgbClr val="000000"/>
            </a:solidFill>
            <a:round/>
            <a:headEnd/>
            <a:tailEnd/>
          </a:ln>
        </p:spPr>
        <p:txBody>
          <a:bodyPr/>
          <a:lstStyle/>
          <a:p>
            <a:endParaRPr lang="ru-RU"/>
          </a:p>
        </p:txBody>
      </p:sp>
      <p:sp>
        <p:nvSpPr>
          <p:cNvPr id="297" name="Line 708"/>
          <p:cNvSpPr>
            <a:spLocks noChangeShapeType="1"/>
          </p:cNvSpPr>
          <p:nvPr/>
        </p:nvSpPr>
        <p:spPr bwMode="auto">
          <a:xfrm>
            <a:off x="2831356" y="2801938"/>
            <a:ext cx="0" cy="57150"/>
          </a:xfrm>
          <a:prstGeom prst="line">
            <a:avLst/>
          </a:prstGeom>
          <a:noFill/>
          <a:ln w="7938">
            <a:solidFill>
              <a:srgbClr val="000000"/>
            </a:solidFill>
            <a:round/>
            <a:headEnd/>
            <a:tailEnd/>
          </a:ln>
        </p:spPr>
        <p:txBody>
          <a:bodyPr/>
          <a:lstStyle/>
          <a:p>
            <a:endParaRPr lang="ru-RU"/>
          </a:p>
        </p:txBody>
      </p:sp>
      <p:sp>
        <p:nvSpPr>
          <p:cNvPr id="298" name="Line 709"/>
          <p:cNvSpPr>
            <a:spLocks noChangeShapeType="1"/>
          </p:cNvSpPr>
          <p:nvPr/>
        </p:nvSpPr>
        <p:spPr bwMode="auto">
          <a:xfrm>
            <a:off x="2813893" y="2859088"/>
            <a:ext cx="42863" cy="0"/>
          </a:xfrm>
          <a:prstGeom prst="line">
            <a:avLst/>
          </a:prstGeom>
          <a:noFill/>
          <a:ln w="7938">
            <a:solidFill>
              <a:srgbClr val="000000"/>
            </a:solidFill>
            <a:round/>
            <a:headEnd/>
            <a:tailEnd/>
          </a:ln>
        </p:spPr>
        <p:txBody>
          <a:bodyPr/>
          <a:lstStyle/>
          <a:p>
            <a:endParaRPr lang="ru-RU"/>
          </a:p>
        </p:txBody>
      </p:sp>
      <p:sp>
        <p:nvSpPr>
          <p:cNvPr id="299" name="Line 710"/>
          <p:cNvSpPr>
            <a:spLocks noChangeShapeType="1"/>
          </p:cNvSpPr>
          <p:nvPr/>
        </p:nvSpPr>
        <p:spPr bwMode="auto">
          <a:xfrm>
            <a:off x="3056781" y="3302000"/>
            <a:ext cx="0" cy="87313"/>
          </a:xfrm>
          <a:prstGeom prst="line">
            <a:avLst/>
          </a:prstGeom>
          <a:noFill/>
          <a:ln w="7938">
            <a:solidFill>
              <a:srgbClr val="000000"/>
            </a:solidFill>
            <a:round/>
            <a:headEnd/>
            <a:tailEnd/>
          </a:ln>
        </p:spPr>
        <p:txBody>
          <a:bodyPr/>
          <a:lstStyle/>
          <a:p>
            <a:endParaRPr lang="ru-RU"/>
          </a:p>
        </p:txBody>
      </p:sp>
      <p:sp>
        <p:nvSpPr>
          <p:cNvPr id="300" name="Line 711"/>
          <p:cNvSpPr>
            <a:spLocks noChangeShapeType="1"/>
          </p:cNvSpPr>
          <p:nvPr/>
        </p:nvSpPr>
        <p:spPr bwMode="auto">
          <a:xfrm>
            <a:off x="3037731" y="3389313"/>
            <a:ext cx="44450" cy="0"/>
          </a:xfrm>
          <a:prstGeom prst="line">
            <a:avLst/>
          </a:prstGeom>
          <a:noFill/>
          <a:ln w="7938">
            <a:solidFill>
              <a:srgbClr val="000000"/>
            </a:solidFill>
            <a:round/>
            <a:headEnd/>
            <a:tailEnd/>
          </a:ln>
        </p:spPr>
        <p:txBody>
          <a:bodyPr/>
          <a:lstStyle/>
          <a:p>
            <a:endParaRPr lang="ru-RU"/>
          </a:p>
        </p:txBody>
      </p:sp>
      <p:sp>
        <p:nvSpPr>
          <p:cNvPr id="301" name="Oval 712"/>
          <p:cNvSpPr>
            <a:spLocks noChangeArrowheads="1"/>
          </p:cNvSpPr>
          <p:nvPr/>
        </p:nvSpPr>
        <p:spPr bwMode="auto">
          <a:xfrm>
            <a:off x="1421656" y="2994025"/>
            <a:ext cx="85725" cy="85725"/>
          </a:xfrm>
          <a:prstGeom prst="ellipse">
            <a:avLst/>
          </a:prstGeom>
          <a:solidFill>
            <a:srgbClr val="000000"/>
          </a:solidFill>
          <a:ln w="8001">
            <a:solidFill>
              <a:srgbClr val="000000"/>
            </a:solidFill>
            <a:round/>
            <a:headEnd/>
            <a:tailEnd/>
          </a:ln>
        </p:spPr>
        <p:txBody>
          <a:bodyPr/>
          <a:lstStyle/>
          <a:p>
            <a:endParaRPr lang="ru-RU"/>
          </a:p>
        </p:txBody>
      </p:sp>
      <p:sp>
        <p:nvSpPr>
          <p:cNvPr id="302" name="Oval 713"/>
          <p:cNvSpPr>
            <a:spLocks noChangeArrowheads="1"/>
          </p:cNvSpPr>
          <p:nvPr/>
        </p:nvSpPr>
        <p:spPr bwMode="auto">
          <a:xfrm>
            <a:off x="1647081" y="2970183"/>
            <a:ext cx="85725" cy="85725"/>
          </a:xfrm>
          <a:prstGeom prst="ellipse">
            <a:avLst/>
          </a:prstGeom>
          <a:solidFill>
            <a:srgbClr val="000000"/>
          </a:solidFill>
          <a:ln w="8001">
            <a:solidFill>
              <a:srgbClr val="000000"/>
            </a:solidFill>
            <a:round/>
            <a:headEnd/>
            <a:tailEnd/>
          </a:ln>
        </p:spPr>
        <p:txBody>
          <a:bodyPr/>
          <a:lstStyle/>
          <a:p>
            <a:endParaRPr lang="ru-RU"/>
          </a:p>
        </p:txBody>
      </p:sp>
      <p:sp>
        <p:nvSpPr>
          <p:cNvPr id="303" name="Oval 714"/>
          <p:cNvSpPr>
            <a:spLocks noChangeArrowheads="1"/>
          </p:cNvSpPr>
          <p:nvPr/>
        </p:nvSpPr>
        <p:spPr bwMode="auto">
          <a:xfrm>
            <a:off x="1878856" y="3081338"/>
            <a:ext cx="85725" cy="85725"/>
          </a:xfrm>
          <a:prstGeom prst="ellipse">
            <a:avLst/>
          </a:prstGeom>
          <a:solidFill>
            <a:srgbClr val="000000"/>
          </a:solidFill>
          <a:ln w="8001">
            <a:solidFill>
              <a:srgbClr val="000000"/>
            </a:solidFill>
            <a:round/>
            <a:headEnd/>
            <a:tailEnd/>
          </a:ln>
        </p:spPr>
        <p:txBody>
          <a:bodyPr/>
          <a:lstStyle/>
          <a:p>
            <a:endParaRPr lang="ru-RU"/>
          </a:p>
        </p:txBody>
      </p:sp>
      <p:sp>
        <p:nvSpPr>
          <p:cNvPr id="304" name="Oval 715"/>
          <p:cNvSpPr>
            <a:spLocks noChangeArrowheads="1"/>
          </p:cNvSpPr>
          <p:nvPr/>
        </p:nvSpPr>
        <p:spPr bwMode="auto">
          <a:xfrm>
            <a:off x="2103488" y="3144044"/>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305" name="Oval 716"/>
          <p:cNvSpPr>
            <a:spLocks noChangeArrowheads="1"/>
          </p:cNvSpPr>
          <p:nvPr/>
        </p:nvSpPr>
        <p:spPr bwMode="auto">
          <a:xfrm>
            <a:off x="2339231" y="3302000"/>
            <a:ext cx="85725" cy="85725"/>
          </a:xfrm>
          <a:prstGeom prst="ellipse">
            <a:avLst/>
          </a:prstGeom>
          <a:solidFill>
            <a:srgbClr val="000000"/>
          </a:solidFill>
          <a:ln w="8001">
            <a:solidFill>
              <a:srgbClr val="000000"/>
            </a:solidFill>
            <a:round/>
            <a:headEnd/>
            <a:tailEnd/>
          </a:ln>
        </p:spPr>
        <p:txBody>
          <a:bodyPr/>
          <a:lstStyle/>
          <a:p>
            <a:endParaRPr lang="ru-RU"/>
          </a:p>
        </p:txBody>
      </p:sp>
      <p:sp>
        <p:nvSpPr>
          <p:cNvPr id="306" name="Oval 717"/>
          <p:cNvSpPr>
            <a:spLocks noChangeArrowheads="1"/>
          </p:cNvSpPr>
          <p:nvPr/>
        </p:nvSpPr>
        <p:spPr bwMode="auto">
          <a:xfrm>
            <a:off x="2563068" y="3305175"/>
            <a:ext cx="85725" cy="85725"/>
          </a:xfrm>
          <a:prstGeom prst="ellipse">
            <a:avLst/>
          </a:prstGeom>
          <a:solidFill>
            <a:srgbClr val="000000"/>
          </a:solidFill>
          <a:ln w="8001">
            <a:solidFill>
              <a:srgbClr val="000000"/>
            </a:solidFill>
            <a:round/>
            <a:headEnd/>
            <a:tailEnd/>
          </a:ln>
        </p:spPr>
        <p:txBody>
          <a:bodyPr/>
          <a:lstStyle/>
          <a:p>
            <a:endParaRPr lang="ru-RU"/>
          </a:p>
        </p:txBody>
      </p:sp>
      <p:sp>
        <p:nvSpPr>
          <p:cNvPr id="307" name="Oval 718"/>
          <p:cNvSpPr>
            <a:spLocks noChangeArrowheads="1"/>
          </p:cNvSpPr>
          <p:nvPr/>
        </p:nvSpPr>
        <p:spPr bwMode="auto">
          <a:xfrm>
            <a:off x="2794843" y="3267075"/>
            <a:ext cx="85725" cy="85725"/>
          </a:xfrm>
          <a:prstGeom prst="ellipse">
            <a:avLst/>
          </a:prstGeom>
          <a:solidFill>
            <a:srgbClr val="000000"/>
          </a:solidFill>
          <a:ln w="8001">
            <a:solidFill>
              <a:srgbClr val="000000"/>
            </a:solidFill>
            <a:round/>
            <a:headEnd/>
            <a:tailEnd/>
          </a:ln>
        </p:spPr>
        <p:txBody>
          <a:bodyPr/>
          <a:lstStyle/>
          <a:p>
            <a:endParaRPr lang="ru-RU"/>
          </a:p>
        </p:txBody>
      </p:sp>
      <p:sp>
        <p:nvSpPr>
          <p:cNvPr id="308" name="Oval 719"/>
          <p:cNvSpPr>
            <a:spLocks noChangeArrowheads="1"/>
          </p:cNvSpPr>
          <p:nvPr/>
        </p:nvSpPr>
        <p:spPr bwMode="auto">
          <a:xfrm>
            <a:off x="3018681" y="3675063"/>
            <a:ext cx="85725" cy="85725"/>
          </a:xfrm>
          <a:prstGeom prst="ellipse">
            <a:avLst/>
          </a:prstGeom>
          <a:solidFill>
            <a:srgbClr val="000000"/>
          </a:solidFill>
          <a:ln w="8001">
            <a:solidFill>
              <a:srgbClr val="000000"/>
            </a:solidFill>
            <a:round/>
            <a:headEnd/>
            <a:tailEnd/>
          </a:ln>
        </p:spPr>
        <p:txBody>
          <a:bodyPr/>
          <a:lstStyle/>
          <a:p>
            <a:endParaRPr lang="ru-RU"/>
          </a:p>
        </p:txBody>
      </p:sp>
      <p:sp>
        <p:nvSpPr>
          <p:cNvPr id="309" name="Oval 720"/>
          <p:cNvSpPr>
            <a:spLocks noChangeArrowheads="1"/>
          </p:cNvSpPr>
          <p:nvPr/>
        </p:nvSpPr>
        <p:spPr bwMode="auto">
          <a:xfrm>
            <a:off x="1426418" y="2776538"/>
            <a:ext cx="85725" cy="85725"/>
          </a:xfrm>
          <a:prstGeom prst="ellipse">
            <a:avLst/>
          </a:prstGeom>
          <a:solidFill>
            <a:srgbClr val="FFFFFF"/>
          </a:solidFill>
          <a:ln w="8001">
            <a:solidFill>
              <a:srgbClr val="000000"/>
            </a:solidFill>
            <a:round/>
            <a:headEnd/>
            <a:tailEnd/>
          </a:ln>
        </p:spPr>
        <p:txBody>
          <a:bodyPr/>
          <a:lstStyle/>
          <a:p>
            <a:endParaRPr lang="ru-RU"/>
          </a:p>
        </p:txBody>
      </p:sp>
      <p:sp>
        <p:nvSpPr>
          <p:cNvPr id="310" name="Oval 721"/>
          <p:cNvSpPr>
            <a:spLocks noChangeArrowheads="1"/>
          </p:cNvSpPr>
          <p:nvPr/>
        </p:nvSpPr>
        <p:spPr bwMode="auto">
          <a:xfrm>
            <a:off x="1650256" y="2670175"/>
            <a:ext cx="85725" cy="85725"/>
          </a:xfrm>
          <a:prstGeom prst="ellipse">
            <a:avLst/>
          </a:prstGeom>
          <a:solidFill>
            <a:srgbClr val="FFFFFF"/>
          </a:solidFill>
          <a:ln w="8001">
            <a:solidFill>
              <a:srgbClr val="000000"/>
            </a:solidFill>
            <a:round/>
            <a:headEnd/>
            <a:tailEnd/>
          </a:ln>
        </p:spPr>
        <p:txBody>
          <a:bodyPr/>
          <a:lstStyle/>
          <a:p>
            <a:endParaRPr lang="ru-RU"/>
          </a:p>
        </p:txBody>
      </p:sp>
      <p:sp>
        <p:nvSpPr>
          <p:cNvPr id="311" name="Oval 722"/>
          <p:cNvSpPr>
            <a:spLocks noChangeArrowheads="1"/>
          </p:cNvSpPr>
          <p:nvPr/>
        </p:nvSpPr>
        <p:spPr bwMode="auto">
          <a:xfrm>
            <a:off x="1882031" y="2401888"/>
            <a:ext cx="85725" cy="85725"/>
          </a:xfrm>
          <a:prstGeom prst="ellipse">
            <a:avLst/>
          </a:prstGeom>
          <a:solidFill>
            <a:srgbClr val="FFFFFF"/>
          </a:solidFill>
          <a:ln w="8001">
            <a:solidFill>
              <a:srgbClr val="000000"/>
            </a:solidFill>
            <a:round/>
            <a:headEnd/>
            <a:tailEnd/>
          </a:ln>
        </p:spPr>
        <p:txBody>
          <a:bodyPr/>
          <a:lstStyle/>
          <a:p>
            <a:endParaRPr lang="ru-RU"/>
          </a:p>
        </p:txBody>
      </p:sp>
      <p:sp>
        <p:nvSpPr>
          <p:cNvPr id="312" name="Oval 723"/>
          <p:cNvSpPr>
            <a:spLocks noChangeArrowheads="1"/>
          </p:cNvSpPr>
          <p:nvPr/>
        </p:nvSpPr>
        <p:spPr bwMode="auto">
          <a:xfrm>
            <a:off x="2105868" y="2590800"/>
            <a:ext cx="85725" cy="85725"/>
          </a:xfrm>
          <a:prstGeom prst="ellipse">
            <a:avLst/>
          </a:prstGeom>
          <a:solidFill>
            <a:srgbClr val="FFFFFF"/>
          </a:solidFill>
          <a:ln w="8001">
            <a:solidFill>
              <a:srgbClr val="000000"/>
            </a:solidFill>
            <a:round/>
            <a:headEnd/>
            <a:tailEnd/>
          </a:ln>
        </p:spPr>
        <p:txBody>
          <a:bodyPr/>
          <a:lstStyle/>
          <a:p>
            <a:endParaRPr lang="ru-RU"/>
          </a:p>
        </p:txBody>
      </p:sp>
      <p:sp>
        <p:nvSpPr>
          <p:cNvPr id="313" name="Oval 724"/>
          <p:cNvSpPr>
            <a:spLocks noChangeArrowheads="1"/>
          </p:cNvSpPr>
          <p:nvPr/>
        </p:nvSpPr>
        <p:spPr bwMode="auto">
          <a:xfrm>
            <a:off x="2339231" y="2630488"/>
            <a:ext cx="85725" cy="85725"/>
          </a:xfrm>
          <a:prstGeom prst="ellipse">
            <a:avLst/>
          </a:prstGeom>
          <a:solidFill>
            <a:srgbClr val="FFFFFF"/>
          </a:solidFill>
          <a:ln w="8001">
            <a:solidFill>
              <a:srgbClr val="000000"/>
            </a:solidFill>
            <a:round/>
            <a:headEnd/>
            <a:tailEnd/>
          </a:ln>
        </p:spPr>
        <p:txBody>
          <a:bodyPr/>
          <a:lstStyle/>
          <a:p>
            <a:endParaRPr lang="ru-RU"/>
          </a:p>
        </p:txBody>
      </p:sp>
      <p:sp>
        <p:nvSpPr>
          <p:cNvPr id="314" name="Oval 725"/>
          <p:cNvSpPr>
            <a:spLocks noChangeArrowheads="1"/>
          </p:cNvSpPr>
          <p:nvPr/>
        </p:nvSpPr>
        <p:spPr bwMode="auto">
          <a:xfrm>
            <a:off x="2563068" y="2797175"/>
            <a:ext cx="85725" cy="85725"/>
          </a:xfrm>
          <a:prstGeom prst="ellipse">
            <a:avLst/>
          </a:prstGeom>
          <a:solidFill>
            <a:srgbClr val="FFFFFF"/>
          </a:solidFill>
          <a:ln w="8001">
            <a:solidFill>
              <a:srgbClr val="000000"/>
            </a:solidFill>
            <a:round/>
            <a:headEnd/>
            <a:tailEnd/>
          </a:ln>
        </p:spPr>
        <p:txBody>
          <a:bodyPr/>
          <a:lstStyle/>
          <a:p>
            <a:endParaRPr lang="ru-RU"/>
          </a:p>
        </p:txBody>
      </p:sp>
      <p:sp>
        <p:nvSpPr>
          <p:cNvPr id="315" name="Oval 726"/>
          <p:cNvSpPr>
            <a:spLocks noChangeArrowheads="1"/>
          </p:cNvSpPr>
          <p:nvPr/>
        </p:nvSpPr>
        <p:spPr bwMode="auto">
          <a:xfrm>
            <a:off x="2794843" y="2755900"/>
            <a:ext cx="85725" cy="85725"/>
          </a:xfrm>
          <a:prstGeom prst="ellipse">
            <a:avLst/>
          </a:prstGeom>
          <a:solidFill>
            <a:srgbClr val="FFFFFF"/>
          </a:solidFill>
          <a:ln w="8001">
            <a:solidFill>
              <a:srgbClr val="000000"/>
            </a:solidFill>
            <a:round/>
            <a:headEnd/>
            <a:tailEnd/>
          </a:ln>
        </p:spPr>
        <p:txBody>
          <a:bodyPr/>
          <a:lstStyle/>
          <a:p>
            <a:endParaRPr lang="ru-RU"/>
          </a:p>
        </p:txBody>
      </p:sp>
      <p:sp>
        <p:nvSpPr>
          <p:cNvPr id="316" name="Oval 727"/>
          <p:cNvSpPr>
            <a:spLocks noChangeArrowheads="1"/>
          </p:cNvSpPr>
          <p:nvPr/>
        </p:nvSpPr>
        <p:spPr bwMode="auto">
          <a:xfrm>
            <a:off x="3018681" y="3257550"/>
            <a:ext cx="85725" cy="85725"/>
          </a:xfrm>
          <a:prstGeom prst="ellipse">
            <a:avLst/>
          </a:prstGeom>
          <a:solidFill>
            <a:srgbClr val="FFFFFF"/>
          </a:solidFill>
          <a:ln w="8001">
            <a:solidFill>
              <a:srgbClr val="000000"/>
            </a:solidFill>
            <a:round/>
            <a:headEnd/>
            <a:tailEnd/>
          </a:ln>
        </p:spPr>
        <p:txBody>
          <a:bodyPr/>
          <a:lstStyle/>
          <a:p>
            <a:endParaRPr lang="ru-RU"/>
          </a:p>
        </p:txBody>
      </p:sp>
      <p:sp>
        <p:nvSpPr>
          <p:cNvPr id="317" name="Rectangle 728"/>
          <p:cNvSpPr>
            <a:spLocks noChangeArrowheads="1"/>
          </p:cNvSpPr>
          <p:nvPr/>
        </p:nvSpPr>
        <p:spPr bwMode="auto">
          <a:xfrm>
            <a:off x="948581" y="3767138"/>
            <a:ext cx="242887"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-0.6</a:t>
            </a:r>
            <a:endParaRPr lang="ru-RU" sz="1200" b="1">
              <a:latin typeface="Times New Roman" pitchFamily="18" charset="0"/>
            </a:endParaRPr>
          </a:p>
        </p:txBody>
      </p:sp>
      <p:sp>
        <p:nvSpPr>
          <p:cNvPr id="318" name="Rectangle 729"/>
          <p:cNvSpPr>
            <a:spLocks noChangeArrowheads="1"/>
          </p:cNvSpPr>
          <p:nvPr/>
        </p:nvSpPr>
        <p:spPr bwMode="auto">
          <a:xfrm>
            <a:off x="948581" y="3465513"/>
            <a:ext cx="242887"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-0.4</a:t>
            </a:r>
            <a:endParaRPr lang="ru-RU" sz="1200" b="1">
              <a:latin typeface="Times New Roman" pitchFamily="18" charset="0"/>
            </a:endParaRPr>
          </a:p>
        </p:txBody>
      </p:sp>
      <p:sp>
        <p:nvSpPr>
          <p:cNvPr id="319" name="Rectangle 730"/>
          <p:cNvSpPr>
            <a:spLocks noChangeArrowheads="1"/>
          </p:cNvSpPr>
          <p:nvPr/>
        </p:nvSpPr>
        <p:spPr bwMode="auto">
          <a:xfrm>
            <a:off x="948581" y="3157538"/>
            <a:ext cx="242887"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-0.2</a:t>
            </a:r>
            <a:endParaRPr lang="ru-RU" sz="1200" b="1">
              <a:latin typeface="Times New Roman" pitchFamily="18" charset="0"/>
            </a:endParaRPr>
          </a:p>
        </p:txBody>
      </p:sp>
      <p:sp>
        <p:nvSpPr>
          <p:cNvPr id="320" name="Rectangle 731"/>
          <p:cNvSpPr>
            <a:spLocks noChangeArrowheads="1"/>
          </p:cNvSpPr>
          <p:nvPr/>
        </p:nvSpPr>
        <p:spPr bwMode="auto">
          <a:xfrm>
            <a:off x="1081931" y="2842421"/>
            <a:ext cx="76200"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0</a:t>
            </a:r>
            <a:endParaRPr lang="ru-RU" sz="1200" b="1" dirty="0">
              <a:latin typeface="Times New Roman" pitchFamily="18" charset="0"/>
            </a:endParaRPr>
          </a:p>
        </p:txBody>
      </p:sp>
      <p:sp>
        <p:nvSpPr>
          <p:cNvPr id="321" name="Rectangle 732"/>
          <p:cNvSpPr>
            <a:spLocks noChangeArrowheads="1"/>
          </p:cNvSpPr>
          <p:nvPr/>
        </p:nvSpPr>
        <p:spPr bwMode="auto">
          <a:xfrm>
            <a:off x="989856" y="2551113"/>
            <a:ext cx="192087"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0.2</a:t>
            </a:r>
            <a:endParaRPr lang="ru-RU" sz="1200" b="1">
              <a:latin typeface="Times New Roman" pitchFamily="18" charset="0"/>
            </a:endParaRPr>
          </a:p>
        </p:txBody>
      </p:sp>
      <p:sp>
        <p:nvSpPr>
          <p:cNvPr id="322" name="Rectangle 733"/>
          <p:cNvSpPr>
            <a:spLocks noChangeArrowheads="1"/>
          </p:cNvSpPr>
          <p:nvPr/>
        </p:nvSpPr>
        <p:spPr bwMode="auto">
          <a:xfrm>
            <a:off x="989856" y="2247900"/>
            <a:ext cx="192087"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0.4</a:t>
            </a:r>
            <a:endParaRPr lang="ru-RU" sz="1200" b="1">
              <a:latin typeface="Times New Roman" pitchFamily="18" charset="0"/>
            </a:endParaRPr>
          </a:p>
        </p:txBody>
      </p:sp>
      <p:sp>
        <p:nvSpPr>
          <p:cNvPr id="323" name="Rectangle 734"/>
          <p:cNvSpPr>
            <a:spLocks noChangeArrowheads="1"/>
          </p:cNvSpPr>
          <p:nvPr/>
        </p:nvSpPr>
        <p:spPr bwMode="auto">
          <a:xfrm>
            <a:off x="989856" y="1941513"/>
            <a:ext cx="192087"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0.6</a:t>
            </a:r>
            <a:endParaRPr lang="ru-RU" sz="1200" b="1">
              <a:latin typeface="Times New Roman" pitchFamily="18" charset="0"/>
            </a:endParaRPr>
          </a:p>
        </p:txBody>
      </p:sp>
      <p:sp>
        <p:nvSpPr>
          <p:cNvPr id="324" name="Rectangle 735"/>
          <p:cNvSpPr>
            <a:spLocks noChangeArrowheads="1"/>
          </p:cNvSpPr>
          <p:nvPr/>
        </p:nvSpPr>
        <p:spPr bwMode="auto">
          <a:xfrm>
            <a:off x="989856" y="1641475"/>
            <a:ext cx="192087"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0.8</a:t>
            </a:r>
            <a:endParaRPr lang="ru-RU" sz="1200" b="1">
              <a:latin typeface="Times New Roman" pitchFamily="18" charset="0"/>
            </a:endParaRPr>
          </a:p>
        </p:txBody>
      </p:sp>
      <p:sp>
        <p:nvSpPr>
          <p:cNvPr id="325" name="Rectangle 737"/>
          <p:cNvSpPr>
            <a:spLocks noChangeArrowheads="1"/>
          </p:cNvSpPr>
          <p:nvPr/>
        </p:nvSpPr>
        <p:spPr bwMode="auto">
          <a:xfrm>
            <a:off x="1614910" y="3014197"/>
            <a:ext cx="152400"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10</a:t>
            </a:r>
            <a:endParaRPr lang="ru-RU" sz="1200" b="1" dirty="0">
              <a:latin typeface="Times New Roman" pitchFamily="18" charset="0"/>
            </a:endParaRPr>
          </a:p>
        </p:txBody>
      </p:sp>
      <p:sp>
        <p:nvSpPr>
          <p:cNvPr id="326" name="Rectangle 738"/>
          <p:cNvSpPr>
            <a:spLocks noChangeArrowheads="1"/>
          </p:cNvSpPr>
          <p:nvPr/>
        </p:nvSpPr>
        <p:spPr bwMode="auto">
          <a:xfrm>
            <a:off x="2066006" y="2935624"/>
            <a:ext cx="152400"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20</a:t>
            </a:r>
            <a:endParaRPr lang="ru-RU" sz="1200" b="1" dirty="0">
              <a:latin typeface="Times New Roman" pitchFamily="18" charset="0"/>
            </a:endParaRPr>
          </a:p>
        </p:txBody>
      </p:sp>
      <p:sp>
        <p:nvSpPr>
          <p:cNvPr id="327" name="Rectangle 739"/>
          <p:cNvSpPr>
            <a:spLocks noChangeArrowheads="1"/>
          </p:cNvSpPr>
          <p:nvPr/>
        </p:nvSpPr>
        <p:spPr bwMode="auto">
          <a:xfrm>
            <a:off x="2526626" y="2936883"/>
            <a:ext cx="152400"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30</a:t>
            </a:r>
            <a:endParaRPr lang="ru-RU" sz="1200" b="1" dirty="0">
              <a:latin typeface="Times New Roman" pitchFamily="18" charset="0"/>
            </a:endParaRPr>
          </a:p>
        </p:txBody>
      </p:sp>
      <p:sp>
        <p:nvSpPr>
          <p:cNvPr id="328" name="Rectangle 740"/>
          <p:cNvSpPr>
            <a:spLocks noChangeArrowheads="1"/>
          </p:cNvSpPr>
          <p:nvPr/>
        </p:nvSpPr>
        <p:spPr bwMode="auto">
          <a:xfrm>
            <a:off x="2979440" y="2946407"/>
            <a:ext cx="152400"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40</a:t>
            </a:r>
            <a:endParaRPr lang="ru-RU" sz="1200" b="1" dirty="0">
              <a:latin typeface="Times New Roman" pitchFamily="18" charset="0"/>
            </a:endParaRPr>
          </a:p>
        </p:txBody>
      </p:sp>
      <p:sp>
        <p:nvSpPr>
          <p:cNvPr id="329" name="Rectangle 869"/>
          <p:cNvSpPr>
            <a:spLocks noChangeArrowheads="1"/>
          </p:cNvSpPr>
          <p:nvPr/>
        </p:nvSpPr>
        <p:spPr bwMode="auto">
          <a:xfrm rot="16200000">
            <a:off x="-12166" y="2540536"/>
            <a:ext cx="1659557" cy="184666"/>
          </a:xfrm>
          <a:prstGeom prst="rect">
            <a:avLst/>
          </a:prstGeom>
          <a:noFill/>
          <a:ln w="9525">
            <a:noFill/>
            <a:miter lim="800000"/>
            <a:headEnd/>
            <a:tailEnd/>
          </a:ln>
        </p:spPr>
        <p:txBody>
          <a:bodyPr wrap="none" lIns="0" tIns="0" rIns="0" bIns="0">
            <a:spAutoFit/>
          </a:bodyPr>
          <a:lstStyle/>
          <a:p>
            <a:r>
              <a:rPr lang="en-US" sz="1200" b="1" dirty="0" err="1">
                <a:solidFill>
                  <a:srgbClr val="000000"/>
                </a:solidFill>
                <a:latin typeface="Times New Roman" pitchFamily="18" charset="0"/>
              </a:rPr>
              <a:t>Pn</a:t>
            </a:r>
            <a:r>
              <a:rPr lang="en-US" sz="1200" b="1" dirty="0">
                <a:solidFill>
                  <a:srgbClr val="000000"/>
                </a:solidFill>
                <a:latin typeface="Times New Roman" pitchFamily="18" charset="0"/>
              </a:rPr>
              <a:t>, Rd, mg</a:t>
            </a:r>
            <a:r>
              <a:rPr lang="ru-RU" sz="1200" b="1" dirty="0">
                <a:solidFill>
                  <a:srgbClr val="000000"/>
                </a:solidFill>
                <a:latin typeface="Times New Roman" pitchFamily="18" charset="0"/>
              </a:rPr>
              <a:t> СО</a:t>
            </a:r>
            <a:r>
              <a:rPr lang="ru-RU" sz="1200" b="1" baseline="-25000" dirty="0">
                <a:solidFill>
                  <a:srgbClr val="000000"/>
                </a:solidFill>
                <a:latin typeface="Times New Roman" pitchFamily="18" charset="0"/>
              </a:rPr>
              <a:t>2</a:t>
            </a:r>
            <a:r>
              <a:rPr lang="ru-RU" sz="1200" b="1" dirty="0">
                <a:solidFill>
                  <a:srgbClr val="000000"/>
                </a:solidFill>
                <a:latin typeface="Times New Roman" pitchFamily="18" charset="0"/>
              </a:rPr>
              <a:t>/  </a:t>
            </a:r>
            <a:r>
              <a:rPr lang="en-US" sz="1200" b="1" dirty="0">
                <a:solidFill>
                  <a:srgbClr val="000000"/>
                </a:solidFill>
                <a:latin typeface="Times New Roman" pitchFamily="18" charset="0"/>
              </a:rPr>
              <a:t>g </a:t>
            </a:r>
            <a:r>
              <a:rPr lang="en-US" sz="1200" b="1" dirty="0" smtClean="0">
                <a:solidFill>
                  <a:srgbClr val="000000"/>
                </a:solidFill>
                <a:latin typeface="Times New Roman" pitchFamily="18" charset="0"/>
              </a:rPr>
              <a:t>FW</a:t>
            </a:r>
            <a:r>
              <a:rPr lang="en-US" sz="1200" b="1" dirty="0" smtClean="0">
                <a:solidFill>
                  <a:srgbClr val="000000"/>
                </a:solidFill>
                <a:latin typeface="Times New Roman" pitchFamily="18" charset="0"/>
                <a:cs typeface="Arial" charset="0"/>
              </a:rPr>
              <a:t> </a:t>
            </a:r>
            <a:r>
              <a:rPr lang="en-US" sz="1200" b="1" dirty="0" smtClean="0">
                <a:solidFill>
                  <a:srgbClr val="000000"/>
                </a:solidFill>
                <a:latin typeface="Times New Roman" pitchFamily="18" charset="0"/>
              </a:rPr>
              <a:t>h</a:t>
            </a:r>
            <a:endParaRPr lang="ru-RU" sz="1200" b="1" dirty="0">
              <a:latin typeface="Times New Roman" pitchFamily="18" charset="0"/>
            </a:endParaRPr>
          </a:p>
        </p:txBody>
      </p:sp>
      <p:sp>
        <p:nvSpPr>
          <p:cNvPr id="330" name="Rectangle 876"/>
          <p:cNvSpPr>
            <a:spLocks noChangeArrowheads="1"/>
          </p:cNvSpPr>
          <p:nvPr/>
        </p:nvSpPr>
        <p:spPr bwMode="auto">
          <a:xfrm>
            <a:off x="1547664" y="3645024"/>
            <a:ext cx="1285875" cy="273050"/>
          </a:xfrm>
          <a:prstGeom prst="rect">
            <a:avLst/>
          </a:prstGeom>
          <a:noFill/>
          <a:ln w="9525">
            <a:noFill/>
            <a:miter lim="800000"/>
            <a:headEnd/>
            <a:tailEnd/>
          </a:ln>
        </p:spPr>
        <p:txBody>
          <a:bodyPr wrap="none">
            <a:spAutoFit/>
          </a:bodyPr>
          <a:lstStyle/>
          <a:p>
            <a:r>
              <a:rPr lang="ru-RU" sz="1200" b="1" dirty="0" err="1">
                <a:latin typeface="Times New Roman" pitchFamily="18" charset="0"/>
              </a:rPr>
              <a:t>Temperature</a:t>
            </a:r>
            <a:r>
              <a:rPr lang="en-US" sz="1200" b="1" dirty="0">
                <a:latin typeface="Times New Roman" pitchFamily="18" charset="0"/>
              </a:rPr>
              <a:t>, </a:t>
            </a:r>
            <a:r>
              <a:rPr lang="en-US" sz="1200" b="1" dirty="0">
                <a:latin typeface="Times New Roman" pitchFamily="18" charset="0"/>
                <a:cs typeface="Times New Roman" pitchFamily="18" charset="0"/>
              </a:rPr>
              <a:t>º</a:t>
            </a:r>
            <a:r>
              <a:rPr lang="en-US" sz="1200" b="1" dirty="0">
                <a:latin typeface="Times New Roman" pitchFamily="18" charset="0"/>
              </a:rPr>
              <a:t>C</a:t>
            </a:r>
            <a:endParaRPr lang="ru-RU" sz="1200" b="1" dirty="0">
              <a:latin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nvGraphicFramePr>
        <p:xfrm>
          <a:off x="885875" y="1214421"/>
          <a:ext cx="7746950" cy="4000529"/>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642910" y="0"/>
            <a:ext cx="8072494" cy="830997"/>
          </a:xfrm>
          <a:prstGeom prst="rect">
            <a:avLst/>
          </a:prstGeom>
        </p:spPr>
        <p:txBody>
          <a:bodyPr wrap="square">
            <a:spAutoFit/>
          </a:bodyPr>
          <a:lstStyle/>
          <a:p>
            <a:pPr algn="ctr"/>
            <a:r>
              <a:rPr lang="en-US" sz="2400" b="1" dirty="0" smtClean="0">
                <a:solidFill>
                  <a:srgbClr val="000000"/>
                </a:solidFill>
                <a:latin typeface="Times New Roman" pitchFamily="18" charset="0"/>
                <a:cs typeface="Times New Roman" pitchFamily="18" charset="0"/>
              </a:rPr>
              <a:t>Response of real quantum yield of photobionts of</a:t>
            </a:r>
          </a:p>
          <a:p>
            <a:pPr algn="ctr"/>
            <a:r>
              <a:rPr lang="en-US" sz="2400" b="1" dirty="0" smtClean="0">
                <a:solidFill>
                  <a:srgbClr val="000000"/>
                </a:solidFill>
                <a:latin typeface="Times New Roman" pitchFamily="18" charset="0"/>
                <a:cs typeface="Times New Roman" pitchFamily="18" charset="0"/>
              </a:rPr>
              <a:t> three lichen species to temperature</a:t>
            </a:r>
            <a:endParaRPr lang="ru-RU" sz="2400" b="1" dirty="0">
              <a:solidFill>
                <a:srgbClr val="000000"/>
              </a:solidFill>
              <a:latin typeface="Times New Roman" pitchFamily="18" charset="0"/>
              <a:cs typeface="Times New Roman" pitchFamily="18" charset="0"/>
            </a:endParaRPr>
          </a:p>
        </p:txBody>
      </p:sp>
      <p:sp>
        <p:nvSpPr>
          <p:cNvPr id="4" name="Прямоугольник 3"/>
          <p:cNvSpPr/>
          <p:nvPr/>
        </p:nvSpPr>
        <p:spPr>
          <a:xfrm>
            <a:off x="1500166" y="3071810"/>
            <a:ext cx="857255" cy="369332"/>
          </a:xfrm>
          <a:prstGeom prst="rect">
            <a:avLst/>
          </a:prstGeom>
        </p:spPr>
        <p:txBody>
          <a:bodyPr wrap="square">
            <a:spAutoFit/>
          </a:bodyPr>
          <a:lstStyle/>
          <a:p>
            <a:r>
              <a:rPr lang="ru-RU" b="1" dirty="0" smtClean="0">
                <a:latin typeface="Times New Roman" pitchFamily="18" charset="0"/>
                <a:cs typeface="Times New Roman" pitchFamily="18" charset="0"/>
              </a:rPr>
              <a:t>1  2  3</a:t>
            </a:r>
            <a:endParaRPr lang="ru-RU" b="1" dirty="0">
              <a:latin typeface="Times New Roman" pitchFamily="18" charset="0"/>
              <a:cs typeface="Times New Roman" pitchFamily="18" charset="0"/>
            </a:endParaRPr>
          </a:p>
        </p:txBody>
      </p:sp>
      <p:sp>
        <p:nvSpPr>
          <p:cNvPr id="5" name="Прямоугольник 4"/>
          <p:cNvSpPr/>
          <p:nvPr/>
        </p:nvSpPr>
        <p:spPr>
          <a:xfrm>
            <a:off x="4421958" y="4786322"/>
            <a:ext cx="4579198" cy="646331"/>
          </a:xfrm>
          <a:prstGeom prst="rect">
            <a:avLst/>
          </a:prstGeom>
        </p:spPr>
        <p:txBody>
          <a:bodyPr wrap="square">
            <a:spAutoFit/>
          </a:bodyPr>
          <a:lstStyle/>
          <a:p>
            <a:r>
              <a:rPr lang="ru-RU" b="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º</a:t>
            </a:r>
            <a:r>
              <a:rPr lang="ru-RU" dirty="0" smtClean="0">
                <a:latin typeface="Times New Roman" pitchFamily="18" charset="0"/>
                <a:cs typeface="Times New Roman" pitchFamily="18" charset="0"/>
              </a:rPr>
              <a:t>С</a:t>
            </a:r>
          </a:p>
          <a:p>
            <a:endParaRPr lang="ru-RU" b="1" dirty="0">
              <a:latin typeface="Times New Roman" pitchFamily="18" charset="0"/>
              <a:cs typeface="Times New Roman" pitchFamily="18" charset="0"/>
            </a:endParaRPr>
          </a:p>
        </p:txBody>
      </p:sp>
      <p:sp>
        <p:nvSpPr>
          <p:cNvPr id="6" name="Прямоугольник 5"/>
          <p:cNvSpPr/>
          <p:nvPr/>
        </p:nvSpPr>
        <p:spPr>
          <a:xfrm>
            <a:off x="1928794" y="928670"/>
            <a:ext cx="6429420" cy="646331"/>
          </a:xfrm>
          <a:prstGeom prst="rect">
            <a:avLst/>
          </a:prstGeom>
        </p:spPr>
        <p:txBody>
          <a:bodyPr wrap="square">
            <a:spAutoFit/>
          </a:bodyPr>
          <a:lstStyle/>
          <a:p>
            <a:pPr algn="ctr"/>
            <a:r>
              <a:rPr lang="ru-RU" b="1" dirty="0" smtClean="0">
                <a:solidFill>
                  <a:schemeClr val="bg2">
                    <a:lumMod val="10000"/>
                  </a:schemeClr>
                </a:solidFill>
                <a:latin typeface="Times New Roman" pitchFamily="18" charset="0"/>
                <a:ea typeface="Calibri" pitchFamily="34" charset="0"/>
                <a:cs typeface="Times New Roman" pitchFamily="18" charset="0"/>
              </a:rPr>
              <a:t>1 - </a:t>
            </a:r>
            <a:r>
              <a:rPr lang="en-US" b="1" i="1" dirty="0" err="1" smtClean="0">
                <a:solidFill>
                  <a:schemeClr val="bg2">
                    <a:lumMod val="10000"/>
                  </a:schemeClr>
                </a:solidFill>
                <a:latin typeface="Times New Roman" pitchFamily="18" charset="0"/>
                <a:ea typeface="Calibri" pitchFamily="34" charset="0"/>
                <a:cs typeface="Times New Roman" pitchFamily="18" charset="0"/>
              </a:rPr>
              <a:t>Lobaria</a:t>
            </a:r>
            <a:r>
              <a:rPr lang="en-US" b="1" i="1" dirty="0" smtClean="0">
                <a:solidFill>
                  <a:schemeClr val="bg2">
                    <a:lumMod val="10000"/>
                  </a:schemeClr>
                </a:solidFill>
                <a:latin typeface="Times New Roman" pitchFamily="18" charset="0"/>
                <a:ea typeface="Calibri" pitchFamily="34" charset="0"/>
                <a:cs typeface="Times New Roman" pitchFamily="18" charset="0"/>
              </a:rPr>
              <a:t> </a:t>
            </a:r>
            <a:r>
              <a:rPr lang="en-US" b="1" i="1" dirty="0" err="1" smtClean="0">
                <a:solidFill>
                  <a:schemeClr val="bg2">
                    <a:lumMod val="10000"/>
                  </a:schemeClr>
                </a:solidFill>
                <a:latin typeface="Times New Roman" pitchFamily="18" charset="0"/>
                <a:ea typeface="Calibri" pitchFamily="34" charset="0"/>
                <a:cs typeface="Times New Roman" pitchFamily="18" charset="0"/>
              </a:rPr>
              <a:t>pulmonaria</a:t>
            </a:r>
            <a:r>
              <a:rPr lang="ru-RU" b="1" dirty="0" smtClean="0">
                <a:solidFill>
                  <a:schemeClr val="bg2">
                    <a:lumMod val="10000"/>
                  </a:schemeClr>
                </a:solidFill>
                <a:latin typeface="Times New Roman" pitchFamily="18" charset="0"/>
                <a:ea typeface="Calibri" pitchFamily="34" charset="0"/>
                <a:cs typeface="Times New Roman" pitchFamily="18" charset="0"/>
              </a:rPr>
              <a:t>, 2 -  </a:t>
            </a:r>
            <a:r>
              <a:rPr lang="en-US" b="1" i="1" dirty="0" err="1" smtClean="0">
                <a:solidFill>
                  <a:schemeClr val="bg2">
                    <a:lumMod val="10000"/>
                  </a:schemeClr>
                </a:solidFill>
                <a:latin typeface="Times New Roman" pitchFamily="18" charset="0"/>
                <a:ea typeface="Calibri" pitchFamily="34" charset="0"/>
                <a:cs typeface="Times New Roman" pitchFamily="18" charset="0"/>
              </a:rPr>
              <a:t>Hypogymnia</a:t>
            </a:r>
            <a:r>
              <a:rPr lang="en-US" b="1" i="1" dirty="0" smtClean="0">
                <a:solidFill>
                  <a:schemeClr val="bg2">
                    <a:lumMod val="10000"/>
                  </a:schemeClr>
                </a:solidFill>
                <a:latin typeface="Times New Roman" pitchFamily="18" charset="0"/>
                <a:ea typeface="Calibri" pitchFamily="34" charset="0"/>
                <a:cs typeface="Times New Roman" pitchFamily="18" charset="0"/>
              </a:rPr>
              <a:t>  </a:t>
            </a:r>
            <a:r>
              <a:rPr lang="en-US" b="1" i="1" dirty="0" err="1" smtClean="0">
                <a:solidFill>
                  <a:schemeClr val="bg2">
                    <a:lumMod val="10000"/>
                  </a:schemeClr>
                </a:solidFill>
                <a:latin typeface="Times New Roman" pitchFamily="18" charset="0"/>
                <a:ea typeface="Calibri" pitchFamily="34" charset="0"/>
                <a:cs typeface="Times New Roman" pitchFamily="18" charset="0"/>
              </a:rPr>
              <a:t>physodes</a:t>
            </a:r>
            <a:r>
              <a:rPr lang="ru-RU" b="1" dirty="0" smtClean="0">
                <a:solidFill>
                  <a:schemeClr val="bg2">
                    <a:lumMod val="10000"/>
                  </a:schemeClr>
                </a:solidFill>
                <a:latin typeface="Times New Roman" pitchFamily="18" charset="0"/>
                <a:ea typeface="Calibri" pitchFamily="34" charset="0"/>
                <a:cs typeface="Times New Roman" pitchFamily="18" charset="0"/>
              </a:rPr>
              <a:t>, </a:t>
            </a:r>
          </a:p>
          <a:p>
            <a:pPr algn="ctr"/>
            <a:r>
              <a:rPr lang="ru-RU" b="1" dirty="0" smtClean="0">
                <a:solidFill>
                  <a:schemeClr val="bg2">
                    <a:lumMod val="10000"/>
                  </a:schemeClr>
                </a:solidFill>
                <a:latin typeface="Times New Roman" pitchFamily="18" charset="0"/>
                <a:ea typeface="Calibri" pitchFamily="34" charset="0"/>
                <a:cs typeface="Times New Roman" pitchFamily="18" charset="0"/>
              </a:rPr>
              <a:t>3 - </a:t>
            </a:r>
            <a:r>
              <a:rPr lang="en-US" b="1" i="1" dirty="0" err="1" smtClean="0">
                <a:solidFill>
                  <a:schemeClr val="bg2">
                    <a:lumMod val="10000"/>
                  </a:schemeClr>
                </a:solidFill>
                <a:latin typeface="Times New Roman" pitchFamily="18" charset="0"/>
                <a:ea typeface="Calibri" pitchFamily="34" charset="0"/>
                <a:cs typeface="Times New Roman" pitchFamily="18" charset="0"/>
              </a:rPr>
              <a:t>Platismatia</a:t>
            </a:r>
            <a:r>
              <a:rPr lang="en-US" b="1" i="1" dirty="0" smtClean="0">
                <a:solidFill>
                  <a:schemeClr val="bg2">
                    <a:lumMod val="10000"/>
                  </a:schemeClr>
                </a:solidFill>
                <a:latin typeface="Times New Roman" pitchFamily="18" charset="0"/>
                <a:ea typeface="Calibri" pitchFamily="34" charset="0"/>
                <a:cs typeface="Times New Roman" pitchFamily="18" charset="0"/>
              </a:rPr>
              <a:t> </a:t>
            </a:r>
            <a:r>
              <a:rPr lang="en-US" b="1" i="1" dirty="0" err="1" smtClean="0">
                <a:solidFill>
                  <a:schemeClr val="bg2">
                    <a:lumMod val="10000"/>
                  </a:schemeClr>
                </a:solidFill>
                <a:latin typeface="Times New Roman" pitchFamily="18" charset="0"/>
                <a:ea typeface="Calibri" pitchFamily="34" charset="0"/>
                <a:cs typeface="Times New Roman" pitchFamily="18" charset="0"/>
              </a:rPr>
              <a:t>glauca</a:t>
            </a:r>
            <a:endParaRPr lang="ru-RU" b="1" dirty="0">
              <a:solidFill>
                <a:schemeClr val="bg2">
                  <a:lumMod val="10000"/>
                </a:schemeClr>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1285852" y="5500702"/>
            <a:ext cx="7358114" cy="369332"/>
          </a:xfrm>
          <a:prstGeom prst="rect">
            <a:avLst/>
          </a:prstGeom>
        </p:spPr>
        <p:txBody>
          <a:bodyPr wrap="square">
            <a:spAutoFit/>
          </a:bodyPr>
          <a:lstStyle/>
          <a:p>
            <a:pPr algn="ctr"/>
            <a:endParaRPr lang="ru-RU" b="1" dirty="0">
              <a:solidFill>
                <a:schemeClr val="bg2">
                  <a:lumMod val="10000"/>
                </a:schemeClr>
              </a:solidFill>
              <a:latin typeface="Times New Roman" pitchFamily="18" charset="0"/>
              <a:ea typeface="Calibri" pitchFamily="34" charset="0"/>
              <a:cs typeface="Times New Roman" pitchFamily="18" charset="0"/>
            </a:endParaRPr>
          </a:p>
        </p:txBody>
      </p:sp>
      <p:sp>
        <p:nvSpPr>
          <p:cNvPr id="8" name="Прямоугольник 7"/>
          <p:cNvSpPr/>
          <p:nvPr/>
        </p:nvSpPr>
        <p:spPr>
          <a:xfrm>
            <a:off x="1357290" y="5286388"/>
            <a:ext cx="7572428" cy="646331"/>
          </a:xfrm>
          <a:prstGeom prst="rect">
            <a:avLst/>
          </a:prstGeom>
        </p:spPr>
        <p:txBody>
          <a:bodyPr wrap="square">
            <a:spAutoFit/>
          </a:bodyPr>
          <a:lstStyle/>
          <a:p>
            <a:pPr algn="ctr"/>
            <a:r>
              <a:rPr lang="en-US" b="1" i="1" dirty="0" smtClean="0">
                <a:latin typeface="Times New Roman" pitchFamily="18" charset="0"/>
                <a:ea typeface="Calibri" pitchFamily="34" charset="0"/>
                <a:cs typeface="Times New Roman" pitchFamily="18" charset="0"/>
              </a:rPr>
              <a:t>Measurements were performed on hydrated thalli under controlled </a:t>
            </a:r>
          </a:p>
          <a:p>
            <a:pPr algn="ctr"/>
            <a:r>
              <a:rPr lang="en-US" b="1" i="1" dirty="0" smtClean="0">
                <a:latin typeface="Times New Roman" pitchFamily="18" charset="0"/>
                <a:ea typeface="Calibri" pitchFamily="34" charset="0"/>
                <a:cs typeface="Times New Roman" pitchFamily="18" charset="0"/>
              </a:rPr>
              <a:t>conditions at PAR intensity of 230 µmol</a:t>
            </a:r>
            <a:r>
              <a:rPr lang="ru-RU" b="1" i="1" dirty="0" smtClean="0">
                <a:latin typeface="Times New Roman" pitchFamily="18" charset="0"/>
                <a:ea typeface="Calibri" pitchFamily="34" charset="0"/>
                <a:cs typeface="Times New Roman" pitchFamily="18" charset="0"/>
              </a:rPr>
              <a:t>/</a:t>
            </a:r>
            <a:r>
              <a:rPr lang="en-US" b="1" i="1" dirty="0" smtClean="0">
                <a:latin typeface="Times New Roman" pitchFamily="18" charset="0"/>
                <a:ea typeface="Calibri" pitchFamily="34" charset="0"/>
                <a:cs typeface="Times New Roman" pitchFamily="18" charset="0"/>
              </a:rPr>
              <a:t>m</a:t>
            </a:r>
            <a:r>
              <a:rPr lang="ru-RU" b="1" i="1" baseline="30000" dirty="0" smtClean="0">
                <a:latin typeface="Times New Roman" pitchFamily="18" charset="0"/>
                <a:ea typeface="Calibri" pitchFamily="34" charset="0"/>
                <a:cs typeface="Times New Roman" pitchFamily="18" charset="0"/>
              </a:rPr>
              <a:t>2</a:t>
            </a:r>
            <a:r>
              <a:rPr lang="en-US" b="1" i="1" dirty="0" smtClean="0">
                <a:latin typeface="Times New Roman" pitchFamily="18" charset="0"/>
                <a:ea typeface="Calibri" pitchFamily="34" charset="0"/>
                <a:cs typeface="Times New Roman" pitchFamily="18" charset="0"/>
              </a:rPr>
              <a:t>s</a:t>
            </a:r>
            <a:endParaRPr lang="ru-RU" b="1" i="1" dirty="0">
              <a:latin typeface="Times New Roman" pitchFamily="18" charset="0"/>
              <a:ea typeface="Calibri" pitchFamily="34" charset="0"/>
              <a:cs typeface="Times New Roman" pitchFamily="18" charset="0"/>
            </a:endParaRPr>
          </a:p>
        </p:txBody>
      </p:sp>
      <p:sp>
        <p:nvSpPr>
          <p:cNvPr id="9" name="TextBox 2"/>
          <p:cNvSpPr txBox="1">
            <a:spLocks noChangeArrowheads="1"/>
          </p:cNvSpPr>
          <p:nvPr/>
        </p:nvSpPr>
        <p:spPr bwMode="auto">
          <a:xfrm rot="16200000">
            <a:off x="-384449" y="2208477"/>
            <a:ext cx="1928828" cy="369345"/>
          </a:xfrm>
          <a:prstGeom prst="rect">
            <a:avLst/>
          </a:prstGeom>
          <a:noFill/>
          <a:ln w="9525">
            <a:noFill/>
            <a:miter lim="800000"/>
            <a:headEnd/>
            <a:tailEnd/>
          </a:ln>
        </p:spPr>
        <p:txBody>
          <a:bodyPr wrap="square">
            <a:spAutoFit/>
          </a:bodyPr>
          <a:lstStyle/>
          <a:p>
            <a:pPr algn="ctr"/>
            <a:r>
              <a:rPr lang="en-US" b="1" dirty="0" smtClean="0">
                <a:latin typeface="Times New Roman" pitchFamily="18" charset="0"/>
                <a:cs typeface="Times New Roman" pitchFamily="18" charset="0"/>
              </a:rPr>
              <a:t>Yield</a:t>
            </a:r>
            <a:endParaRPr lang="ru-RU" b="1" dirty="0">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936104"/>
          </a:xfrm>
        </p:spPr>
        <p:txBody>
          <a:bodyPr/>
          <a:lstStyle/>
          <a:p>
            <a:pPr algn="ctr"/>
            <a:r>
              <a:rPr lang="en-US" sz="2000" b="1" dirty="0" smtClean="0">
                <a:solidFill>
                  <a:schemeClr val="tx2">
                    <a:lumMod val="50000"/>
                  </a:schemeClr>
                </a:solidFill>
                <a:latin typeface="Times New Roman" pitchFamily="18" charset="0"/>
                <a:cs typeface="Times New Roman" pitchFamily="18" charset="0"/>
              </a:rPr>
              <a:t>Response of net –photosynthesis and dark respiration  of </a:t>
            </a:r>
            <a:r>
              <a:rPr lang="en-US" sz="2000" b="1" i="1" dirty="0" err="1" smtClean="0">
                <a:solidFill>
                  <a:schemeClr val="tx2">
                    <a:lumMod val="50000"/>
                  </a:schemeClr>
                </a:solidFill>
                <a:latin typeface="Times New Roman" pitchFamily="18" charset="0"/>
                <a:cs typeface="Times New Roman" pitchFamily="18" charset="0"/>
              </a:rPr>
              <a:t>Peltigera</a:t>
            </a:r>
            <a:r>
              <a:rPr lang="en-US" sz="2000" b="1" i="1" dirty="0" smtClean="0">
                <a:solidFill>
                  <a:schemeClr val="tx2">
                    <a:lumMod val="50000"/>
                  </a:schemeClr>
                </a:solidFill>
                <a:latin typeface="Times New Roman" pitchFamily="18" charset="0"/>
                <a:cs typeface="Times New Roman" pitchFamily="18" charset="0"/>
              </a:rPr>
              <a:t> </a:t>
            </a:r>
            <a:r>
              <a:rPr lang="en-US" sz="2000" b="1" i="1" dirty="0" err="1" smtClean="0">
                <a:solidFill>
                  <a:schemeClr val="tx2">
                    <a:lumMod val="50000"/>
                  </a:schemeClr>
                </a:solidFill>
                <a:latin typeface="Times New Roman" pitchFamily="18" charset="0"/>
                <a:cs typeface="Times New Roman" pitchFamily="18" charset="0"/>
              </a:rPr>
              <a:t>aphthosa</a:t>
            </a:r>
            <a:r>
              <a:rPr lang="en-US" sz="2000" b="1" dirty="0" smtClean="0">
                <a:solidFill>
                  <a:schemeClr val="tx2">
                    <a:lumMod val="50000"/>
                  </a:schemeClr>
                </a:solidFill>
                <a:latin typeface="Times New Roman" pitchFamily="18" charset="0"/>
                <a:cs typeface="Times New Roman" pitchFamily="18" charset="0"/>
              </a:rPr>
              <a:t>, </a:t>
            </a:r>
            <a:r>
              <a:rPr lang="en-US" sz="2000" b="1" i="1" dirty="0" smtClean="0">
                <a:solidFill>
                  <a:schemeClr val="tx2">
                    <a:lumMod val="50000"/>
                  </a:schemeClr>
                </a:solidFill>
                <a:latin typeface="Times New Roman" pitchFamily="18" charset="0"/>
                <a:cs typeface="Times New Roman" pitchFamily="18" charset="0"/>
              </a:rPr>
              <a:t>P. </a:t>
            </a:r>
            <a:r>
              <a:rPr lang="en-US" sz="2000" b="1" i="1" dirty="0" err="1" smtClean="0">
                <a:solidFill>
                  <a:schemeClr val="tx2">
                    <a:lumMod val="50000"/>
                  </a:schemeClr>
                </a:solidFill>
                <a:latin typeface="Times New Roman" pitchFamily="18" charset="0"/>
                <a:cs typeface="Times New Roman" pitchFamily="18" charset="0"/>
              </a:rPr>
              <a:t>rufescens</a:t>
            </a:r>
            <a:r>
              <a:rPr lang="en-US" sz="2000" b="1" i="1" dirty="0" smtClean="0">
                <a:solidFill>
                  <a:schemeClr val="tx2">
                    <a:lumMod val="50000"/>
                  </a:schemeClr>
                </a:solidFill>
                <a:latin typeface="Times New Roman" pitchFamily="18" charset="0"/>
                <a:cs typeface="Times New Roman" pitchFamily="18" charset="0"/>
              </a:rPr>
              <a:t> </a:t>
            </a:r>
            <a:r>
              <a:rPr lang="en-US" sz="2000" b="1" dirty="0" smtClean="0">
                <a:solidFill>
                  <a:schemeClr val="tx2">
                    <a:lumMod val="50000"/>
                  </a:schemeClr>
                </a:solidFill>
                <a:latin typeface="Times New Roman" pitchFamily="18" charset="0"/>
                <a:cs typeface="Times New Roman" pitchFamily="18" charset="0"/>
              </a:rPr>
              <a:t>and </a:t>
            </a:r>
            <a:r>
              <a:rPr lang="en-US" sz="2000" b="1" i="1" dirty="0" err="1" smtClean="0">
                <a:solidFill>
                  <a:schemeClr val="tx2">
                    <a:lumMod val="50000"/>
                  </a:schemeClr>
                </a:solidFill>
                <a:latin typeface="Times New Roman" pitchFamily="18" charset="0"/>
                <a:cs typeface="Times New Roman" pitchFamily="18" charset="0"/>
              </a:rPr>
              <a:t>Cladonia</a:t>
            </a:r>
            <a:r>
              <a:rPr lang="en-US" sz="2000" b="1" i="1" dirty="0" smtClean="0">
                <a:solidFill>
                  <a:schemeClr val="tx2">
                    <a:lumMod val="50000"/>
                  </a:schemeClr>
                </a:solidFill>
                <a:latin typeface="Times New Roman" pitchFamily="18" charset="0"/>
                <a:cs typeface="Times New Roman" pitchFamily="18" charset="0"/>
              </a:rPr>
              <a:t> </a:t>
            </a:r>
            <a:r>
              <a:rPr lang="en-US" sz="2000" b="1" i="1" dirty="0" err="1" smtClean="0">
                <a:solidFill>
                  <a:schemeClr val="tx2">
                    <a:lumMod val="50000"/>
                  </a:schemeClr>
                </a:solidFill>
                <a:latin typeface="Times New Roman" pitchFamily="18" charset="0"/>
                <a:cs typeface="Times New Roman" pitchFamily="18" charset="0"/>
              </a:rPr>
              <a:t>stellaris</a:t>
            </a:r>
            <a:r>
              <a:rPr lang="en-US" sz="2000" b="1" i="1" dirty="0" smtClean="0">
                <a:solidFill>
                  <a:schemeClr val="tx2">
                    <a:lumMod val="50000"/>
                  </a:schemeClr>
                </a:solidFill>
                <a:latin typeface="Times New Roman" pitchFamily="18" charset="0"/>
                <a:cs typeface="Times New Roman" pitchFamily="18" charset="0"/>
              </a:rPr>
              <a:t>  </a:t>
            </a:r>
            <a:r>
              <a:rPr lang="en-US" sz="2000" b="1" dirty="0" smtClean="0">
                <a:solidFill>
                  <a:schemeClr val="tx2">
                    <a:lumMod val="50000"/>
                  </a:schemeClr>
                </a:solidFill>
                <a:latin typeface="Times New Roman" pitchFamily="18" charset="0"/>
                <a:cs typeface="Times New Roman" pitchFamily="18" charset="0"/>
              </a:rPr>
              <a:t>to thalli  temperature </a:t>
            </a:r>
            <a:br>
              <a:rPr lang="en-US" sz="2000" b="1" dirty="0" smtClean="0">
                <a:solidFill>
                  <a:schemeClr val="tx2">
                    <a:lumMod val="50000"/>
                  </a:schemeClr>
                </a:solidFill>
                <a:latin typeface="Times New Roman" pitchFamily="18" charset="0"/>
                <a:cs typeface="Times New Roman" pitchFamily="18" charset="0"/>
              </a:rPr>
            </a:br>
            <a:r>
              <a:rPr lang="en-US" sz="2000" b="1" i="1" dirty="0" smtClean="0">
                <a:solidFill>
                  <a:schemeClr val="tx2">
                    <a:lumMod val="50000"/>
                  </a:schemeClr>
                </a:solidFill>
                <a:latin typeface="Times New Roman" pitchFamily="18" charset="0"/>
                <a:cs typeface="Times New Roman" pitchFamily="18" charset="0"/>
              </a:rPr>
              <a:t>(</a:t>
            </a:r>
            <a:r>
              <a:rPr lang="en-US" sz="1600" b="1" i="1" dirty="0" smtClean="0">
                <a:solidFill>
                  <a:schemeClr val="tx2">
                    <a:lumMod val="50000"/>
                  </a:schemeClr>
                </a:solidFill>
                <a:latin typeface="Times New Roman" pitchFamily="18" charset="0"/>
                <a:cs typeface="Times New Roman" pitchFamily="18" charset="0"/>
              </a:rPr>
              <a:t>data were generated under laboratory conditions)</a:t>
            </a:r>
            <a:endParaRPr lang="ru-RU" sz="2000" b="1" i="1" dirty="0">
              <a:solidFill>
                <a:schemeClr val="tx2">
                  <a:lumMod val="50000"/>
                </a:schemeClr>
              </a:solidFill>
              <a:latin typeface="Times New Roman" pitchFamily="18" charset="0"/>
              <a:cs typeface="Times New Roman" pitchFamily="18" charset="0"/>
            </a:endParaRPr>
          </a:p>
        </p:txBody>
      </p:sp>
      <p:sp>
        <p:nvSpPr>
          <p:cNvPr id="4" name="Rectangle 506"/>
          <p:cNvSpPr>
            <a:spLocks noChangeArrowheads="1"/>
          </p:cNvSpPr>
          <p:nvPr/>
        </p:nvSpPr>
        <p:spPr bwMode="auto">
          <a:xfrm>
            <a:off x="6293693" y="1524000"/>
            <a:ext cx="1324080" cy="215444"/>
          </a:xfrm>
          <a:prstGeom prst="rect">
            <a:avLst/>
          </a:prstGeom>
          <a:noFill/>
          <a:ln w="9525">
            <a:noFill/>
            <a:miter lim="800000"/>
            <a:headEnd/>
            <a:tailEnd/>
          </a:ln>
        </p:spPr>
        <p:txBody>
          <a:bodyPr wrap="none" lIns="0" tIns="0" rIns="0" bIns="0">
            <a:spAutoFit/>
          </a:bodyPr>
          <a:lstStyle/>
          <a:p>
            <a:r>
              <a:rPr lang="ru-RU" sz="1200" b="1" i="1" dirty="0" err="1">
                <a:solidFill>
                  <a:srgbClr val="000000"/>
                </a:solidFill>
                <a:latin typeface="Times New Roman" pitchFamily="18" charset="0"/>
              </a:rPr>
              <a:t>Peltigera</a:t>
            </a:r>
            <a:r>
              <a:rPr lang="ru-RU" sz="1200" b="1" i="1" dirty="0">
                <a:solidFill>
                  <a:srgbClr val="000000"/>
                </a:solidFill>
                <a:latin typeface="Times New Roman" pitchFamily="18" charset="0"/>
              </a:rPr>
              <a:t> </a:t>
            </a:r>
            <a:r>
              <a:rPr lang="ru-RU" sz="1400" b="1" i="1" dirty="0" err="1">
                <a:solidFill>
                  <a:srgbClr val="000000"/>
                </a:solidFill>
                <a:latin typeface="Times New Roman" pitchFamily="18" charset="0"/>
              </a:rPr>
              <a:t>rufescens</a:t>
            </a:r>
            <a:endParaRPr lang="ru-RU" sz="1400" i="1" dirty="0">
              <a:latin typeface="Times New Roman" pitchFamily="18" charset="0"/>
            </a:endParaRPr>
          </a:p>
        </p:txBody>
      </p:sp>
      <p:sp>
        <p:nvSpPr>
          <p:cNvPr id="5" name="Line 750"/>
          <p:cNvSpPr>
            <a:spLocks noChangeShapeType="1"/>
          </p:cNvSpPr>
          <p:nvPr/>
        </p:nvSpPr>
        <p:spPr bwMode="auto">
          <a:xfrm>
            <a:off x="5814268" y="1778000"/>
            <a:ext cx="0" cy="2071688"/>
          </a:xfrm>
          <a:prstGeom prst="line">
            <a:avLst/>
          </a:prstGeom>
          <a:noFill/>
          <a:ln w="28575">
            <a:solidFill>
              <a:srgbClr val="000000"/>
            </a:solidFill>
            <a:round/>
            <a:headEnd/>
            <a:tailEnd/>
          </a:ln>
        </p:spPr>
        <p:txBody>
          <a:bodyPr/>
          <a:lstStyle/>
          <a:p>
            <a:endParaRPr lang="ru-RU"/>
          </a:p>
        </p:txBody>
      </p:sp>
      <p:sp>
        <p:nvSpPr>
          <p:cNvPr id="6" name="Line 751"/>
          <p:cNvSpPr>
            <a:spLocks noChangeShapeType="1"/>
          </p:cNvSpPr>
          <p:nvPr/>
        </p:nvSpPr>
        <p:spPr bwMode="auto">
          <a:xfrm>
            <a:off x="5766643" y="3849688"/>
            <a:ext cx="42863" cy="0"/>
          </a:xfrm>
          <a:prstGeom prst="line">
            <a:avLst/>
          </a:prstGeom>
          <a:noFill/>
          <a:ln w="28575">
            <a:solidFill>
              <a:srgbClr val="000000"/>
            </a:solidFill>
            <a:round/>
            <a:headEnd/>
            <a:tailEnd/>
          </a:ln>
        </p:spPr>
        <p:txBody>
          <a:bodyPr/>
          <a:lstStyle/>
          <a:p>
            <a:endParaRPr lang="ru-RU"/>
          </a:p>
        </p:txBody>
      </p:sp>
      <p:sp>
        <p:nvSpPr>
          <p:cNvPr id="7" name="Line 752"/>
          <p:cNvSpPr>
            <a:spLocks noChangeShapeType="1"/>
          </p:cNvSpPr>
          <p:nvPr/>
        </p:nvSpPr>
        <p:spPr bwMode="auto">
          <a:xfrm>
            <a:off x="5766643" y="3556000"/>
            <a:ext cx="42863" cy="0"/>
          </a:xfrm>
          <a:prstGeom prst="line">
            <a:avLst/>
          </a:prstGeom>
          <a:noFill/>
          <a:ln w="28575">
            <a:solidFill>
              <a:srgbClr val="000000"/>
            </a:solidFill>
            <a:round/>
            <a:headEnd/>
            <a:tailEnd/>
          </a:ln>
        </p:spPr>
        <p:txBody>
          <a:bodyPr/>
          <a:lstStyle/>
          <a:p>
            <a:endParaRPr lang="ru-RU"/>
          </a:p>
        </p:txBody>
      </p:sp>
      <p:sp>
        <p:nvSpPr>
          <p:cNvPr id="8" name="Line 753"/>
          <p:cNvSpPr>
            <a:spLocks noChangeShapeType="1"/>
          </p:cNvSpPr>
          <p:nvPr/>
        </p:nvSpPr>
        <p:spPr bwMode="auto">
          <a:xfrm>
            <a:off x="5766643" y="3257550"/>
            <a:ext cx="42863" cy="0"/>
          </a:xfrm>
          <a:prstGeom prst="line">
            <a:avLst/>
          </a:prstGeom>
          <a:noFill/>
          <a:ln w="28575">
            <a:solidFill>
              <a:srgbClr val="000000"/>
            </a:solidFill>
            <a:round/>
            <a:headEnd/>
            <a:tailEnd/>
          </a:ln>
        </p:spPr>
        <p:txBody>
          <a:bodyPr/>
          <a:lstStyle/>
          <a:p>
            <a:endParaRPr lang="ru-RU"/>
          </a:p>
        </p:txBody>
      </p:sp>
      <p:sp>
        <p:nvSpPr>
          <p:cNvPr id="9" name="Line 754"/>
          <p:cNvSpPr>
            <a:spLocks noChangeShapeType="1"/>
          </p:cNvSpPr>
          <p:nvPr/>
        </p:nvSpPr>
        <p:spPr bwMode="auto">
          <a:xfrm>
            <a:off x="5766643" y="2962275"/>
            <a:ext cx="42863" cy="0"/>
          </a:xfrm>
          <a:prstGeom prst="line">
            <a:avLst/>
          </a:prstGeom>
          <a:noFill/>
          <a:ln w="28575">
            <a:solidFill>
              <a:srgbClr val="000000"/>
            </a:solidFill>
            <a:round/>
            <a:headEnd/>
            <a:tailEnd/>
          </a:ln>
        </p:spPr>
        <p:txBody>
          <a:bodyPr/>
          <a:lstStyle/>
          <a:p>
            <a:endParaRPr lang="ru-RU"/>
          </a:p>
        </p:txBody>
      </p:sp>
      <p:sp>
        <p:nvSpPr>
          <p:cNvPr id="10" name="Line 755"/>
          <p:cNvSpPr>
            <a:spLocks noChangeShapeType="1"/>
          </p:cNvSpPr>
          <p:nvPr/>
        </p:nvSpPr>
        <p:spPr bwMode="auto">
          <a:xfrm>
            <a:off x="5766643" y="2662238"/>
            <a:ext cx="42863" cy="0"/>
          </a:xfrm>
          <a:prstGeom prst="line">
            <a:avLst/>
          </a:prstGeom>
          <a:noFill/>
          <a:ln w="28575">
            <a:solidFill>
              <a:srgbClr val="000000"/>
            </a:solidFill>
            <a:round/>
            <a:headEnd/>
            <a:tailEnd/>
          </a:ln>
        </p:spPr>
        <p:txBody>
          <a:bodyPr/>
          <a:lstStyle/>
          <a:p>
            <a:endParaRPr lang="ru-RU"/>
          </a:p>
        </p:txBody>
      </p:sp>
      <p:sp>
        <p:nvSpPr>
          <p:cNvPr id="11" name="Line 756"/>
          <p:cNvSpPr>
            <a:spLocks noChangeShapeType="1"/>
          </p:cNvSpPr>
          <p:nvPr/>
        </p:nvSpPr>
        <p:spPr bwMode="auto">
          <a:xfrm>
            <a:off x="5766643" y="2370138"/>
            <a:ext cx="42863" cy="0"/>
          </a:xfrm>
          <a:prstGeom prst="line">
            <a:avLst/>
          </a:prstGeom>
          <a:noFill/>
          <a:ln w="28575">
            <a:solidFill>
              <a:srgbClr val="000000"/>
            </a:solidFill>
            <a:round/>
            <a:headEnd/>
            <a:tailEnd/>
          </a:ln>
        </p:spPr>
        <p:txBody>
          <a:bodyPr/>
          <a:lstStyle/>
          <a:p>
            <a:endParaRPr lang="ru-RU"/>
          </a:p>
        </p:txBody>
      </p:sp>
      <p:sp>
        <p:nvSpPr>
          <p:cNvPr id="12" name="Line 757"/>
          <p:cNvSpPr>
            <a:spLocks noChangeShapeType="1"/>
          </p:cNvSpPr>
          <p:nvPr/>
        </p:nvSpPr>
        <p:spPr bwMode="auto">
          <a:xfrm>
            <a:off x="5766643" y="2071688"/>
            <a:ext cx="42863" cy="0"/>
          </a:xfrm>
          <a:prstGeom prst="line">
            <a:avLst/>
          </a:prstGeom>
          <a:noFill/>
          <a:ln w="28575">
            <a:solidFill>
              <a:srgbClr val="000000"/>
            </a:solidFill>
            <a:round/>
            <a:headEnd/>
            <a:tailEnd/>
          </a:ln>
        </p:spPr>
        <p:txBody>
          <a:bodyPr/>
          <a:lstStyle/>
          <a:p>
            <a:endParaRPr lang="ru-RU"/>
          </a:p>
        </p:txBody>
      </p:sp>
      <p:sp>
        <p:nvSpPr>
          <p:cNvPr id="13" name="Line 758"/>
          <p:cNvSpPr>
            <a:spLocks noChangeShapeType="1"/>
          </p:cNvSpPr>
          <p:nvPr/>
        </p:nvSpPr>
        <p:spPr bwMode="auto">
          <a:xfrm>
            <a:off x="5766643" y="1778000"/>
            <a:ext cx="42863" cy="0"/>
          </a:xfrm>
          <a:prstGeom prst="line">
            <a:avLst/>
          </a:prstGeom>
          <a:noFill/>
          <a:ln w="28575">
            <a:solidFill>
              <a:srgbClr val="000000"/>
            </a:solidFill>
            <a:round/>
            <a:headEnd/>
            <a:tailEnd/>
          </a:ln>
        </p:spPr>
        <p:txBody>
          <a:bodyPr/>
          <a:lstStyle/>
          <a:p>
            <a:endParaRPr lang="ru-RU"/>
          </a:p>
        </p:txBody>
      </p:sp>
      <p:sp>
        <p:nvSpPr>
          <p:cNvPr id="14" name="Line 759"/>
          <p:cNvSpPr>
            <a:spLocks noChangeShapeType="1"/>
          </p:cNvSpPr>
          <p:nvPr/>
        </p:nvSpPr>
        <p:spPr bwMode="auto">
          <a:xfrm>
            <a:off x="5823794" y="2962275"/>
            <a:ext cx="1957388" cy="0"/>
          </a:xfrm>
          <a:prstGeom prst="line">
            <a:avLst/>
          </a:prstGeom>
          <a:noFill/>
          <a:ln w="28575">
            <a:solidFill>
              <a:srgbClr val="000000"/>
            </a:solidFill>
            <a:round/>
            <a:headEnd/>
            <a:tailEnd/>
          </a:ln>
        </p:spPr>
        <p:txBody>
          <a:bodyPr/>
          <a:lstStyle/>
          <a:p>
            <a:endParaRPr lang="ru-RU"/>
          </a:p>
        </p:txBody>
      </p:sp>
      <p:sp>
        <p:nvSpPr>
          <p:cNvPr id="15" name="Line 761"/>
          <p:cNvSpPr>
            <a:spLocks noChangeShapeType="1"/>
          </p:cNvSpPr>
          <p:nvPr/>
        </p:nvSpPr>
        <p:spPr bwMode="auto">
          <a:xfrm flipV="1">
            <a:off x="6301631" y="2962275"/>
            <a:ext cx="0" cy="44450"/>
          </a:xfrm>
          <a:prstGeom prst="line">
            <a:avLst/>
          </a:prstGeom>
          <a:noFill/>
          <a:ln w="28575">
            <a:solidFill>
              <a:srgbClr val="000000"/>
            </a:solidFill>
            <a:round/>
            <a:headEnd/>
            <a:tailEnd/>
          </a:ln>
        </p:spPr>
        <p:txBody>
          <a:bodyPr/>
          <a:lstStyle/>
          <a:p>
            <a:endParaRPr lang="ru-RU"/>
          </a:p>
        </p:txBody>
      </p:sp>
      <p:sp>
        <p:nvSpPr>
          <p:cNvPr id="16" name="Line 762"/>
          <p:cNvSpPr>
            <a:spLocks noChangeShapeType="1"/>
          </p:cNvSpPr>
          <p:nvPr/>
        </p:nvSpPr>
        <p:spPr bwMode="auto">
          <a:xfrm flipV="1">
            <a:off x="6795343" y="2962275"/>
            <a:ext cx="0" cy="44450"/>
          </a:xfrm>
          <a:prstGeom prst="line">
            <a:avLst/>
          </a:prstGeom>
          <a:noFill/>
          <a:ln w="28575">
            <a:solidFill>
              <a:srgbClr val="000000"/>
            </a:solidFill>
            <a:round/>
            <a:headEnd/>
            <a:tailEnd/>
          </a:ln>
        </p:spPr>
        <p:txBody>
          <a:bodyPr/>
          <a:lstStyle/>
          <a:p>
            <a:endParaRPr lang="ru-RU"/>
          </a:p>
        </p:txBody>
      </p:sp>
      <p:sp>
        <p:nvSpPr>
          <p:cNvPr id="17" name="Line 763"/>
          <p:cNvSpPr>
            <a:spLocks noChangeShapeType="1"/>
          </p:cNvSpPr>
          <p:nvPr/>
        </p:nvSpPr>
        <p:spPr bwMode="auto">
          <a:xfrm flipV="1">
            <a:off x="7284293" y="2962275"/>
            <a:ext cx="0" cy="44450"/>
          </a:xfrm>
          <a:prstGeom prst="line">
            <a:avLst/>
          </a:prstGeom>
          <a:noFill/>
          <a:ln w="28575">
            <a:solidFill>
              <a:srgbClr val="000000"/>
            </a:solidFill>
            <a:round/>
            <a:headEnd/>
            <a:tailEnd/>
          </a:ln>
        </p:spPr>
        <p:txBody>
          <a:bodyPr/>
          <a:lstStyle/>
          <a:p>
            <a:endParaRPr lang="ru-RU"/>
          </a:p>
        </p:txBody>
      </p:sp>
      <p:sp>
        <p:nvSpPr>
          <p:cNvPr id="18" name="Line 764"/>
          <p:cNvSpPr>
            <a:spLocks noChangeShapeType="1"/>
          </p:cNvSpPr>
          <p:nvPr/>
        </p:nvSpPr>
        <p:spPr bwMode="auto">
          <a:xfrm flipV="1">
            <a:off x="7771656" y="2962275"/>
            <a:ext cx="0" cy="44450"/>
          </a:xfrm>
          <a:prstGeom prst="line">
            <a:avLst/>
          </a:prstGeom>
          <a:noFill/>
          <a:ln w="28575">
            <a:solidFill>
              <a:srgbClr val="000000"/>
            </a:solidFill>
            <a:round/>
            <a:headEnd/>
            <a:tailEnd/>
          </a:ln>
        </p:spPr>
        <p:txBody>
          <a:bodyPr/>
          <a:lstStyle/>
          <a:p>
            <a:endParaRPr lang="ru-RU"/>
          </a:p>
        </p:txBody>
      </p:sp>
      <p:sp>
        <p:nvSpPr>
          <p:cNvPr id="19" name="Line 765"/>
          <p:cNvSpPr>
            <a:spLocks noChangeShapeType="1"/>
          </p:cNvSpPr>
          <p:nvPr/>
        </p:nvSpPr>
        <p:spPr bwMode="auto">
          <a:xfrm flipV="1">
            <a:off x="6057156" y="3070225"/>
            <a:ext cx="0" cy="36513"/>
          </a:xfrm>
          <a:prstGeom prst="line">
            <a:avLst/>
          </a:prstGeom>
          <a:noFill/>
          <a:ln w="7938">
            <a:solidFill>
              <a:srgbClr val="000000"/>
            </a:solidFill>
            <a:round/>
            <a:headEnd/>
            <a:tailEnd/>
          </a:ln>
        </p:spPr>
        <p:txBody>
          <a:bodyPr/>
          <a:lstStyle/>
          <a:p>
            <a:endParaRPr lang="ru-RU"/>
          </a:p>
        </p:txBody>
      </p:sp>
      <p:sp>
        <p:nvSpPr>
          <p:cNvPr id="20" name="Line 766"/>
          <p:cNvSpPr>
            <a:spLocks noChangeShapeType="1"/>
          </p:cNvSpPr>
          <p:nvPr/>
        </p:nvSpPr>
        <p:spPr bwMode="auto">
          <a:xfrm>
            <a:off x="6039693" y="3070225"/>
            <a:ext cx="41275" cy="0"/>
          </a:xfrm>
          <a:prstGeom prst="line">
            <a:avLst/>
          </a:prstGeom>
          <a:noFill/>
          <a:ln w="7938">
            <a:solidFill>
              <a:srgbClr val="000000"/>
            </a:solidFill>
            <a:round/>
            <a:headEnd/>
            <a:tailEnd/>
          </a:ln>
        </p:spPr>
        <p:txBody>
          <a:bodyPr/>
          <a:lstStyle/>
          <a:p>
            <a:endParaRPr lang="ru-RU"/>
          </a:p>
        </p:txBody>
      </p:sp>
      <p:sp>
        <p:nvSpPr>
          <p:cNvPr id="21" name="Line 767"/>
          <p:cNvSpPr>
            <a:spLocks noChangeShapeType="1"/>
          </p:cNvSpPr>
          <p:nvPr/>
        </p:nvSpPr>
        <p:spPr bwMode="auto">
          <a:xfrm flipV="1">
            <a:off x="6301631" y="3117850"/>
            <a:ext cx="0" cy="19050"/>
          </a:xfrm>
          <a:prstGeom prst="line">
            <a:avLst/>
          </a:prstGeom>
          <a:noFill/>
          <a:ln w="7938">
            <a:solidFill>
              <a:srgbClr val="000000"/>
            </a:solidFill>
            <a:round/>
            <a:headEnd/>
            <a:tailEnd/>
          </a:ln>
        </p:spPr>
        <p:txBody>
          <a:bodyPr/>
          <a:lstStyle/>
          <a:p>
            <a:endParaRPr lang="ru-RU"/>
          </a:p>
        </p:txBody>
      </p:sp>
      <p:sp>
        <p:nvSpPr>
          <p:cNvPr id="22" name="Line 768"/>
          <p:cNvSpPr>
            <a:spLocks noChangeShapeType="1"/>
          </p:cNvSpPr>
          <p:nvPr/>
        </p:nvSpPr>
        <p:spPr bwMode="auto">
          <a:xfrm>
            <a:off x="6282581" y="3117850"/>
            <a:ext cx="44450" cy="0"/>
          </a:xfrm>
          <a:prstGeom prst="line">
            <a:avLst/>
          </a:prstGeom>
          <a:noFill/>
          <a:ln w="7938">
            <a:solidFill>
              <a:srgbClr val="000000"/>
            </a:solidFill>
            <a:round/>
            <a:headEnd/>
            <a:tailEnd/>
          </a:ln>
        </p:spPr>
        <p:txBody>
          <a:bodyPr/>
          <a:lstStyle/>
          <a:p>
            <a:endParaRPr lang="ru-RU"/>
          </a:p>
        </p:txBody>
      </p:sp>
      <p:sp>
        <p:nvSpPr>
          <p:cNvPr id="23" name="Line 769"/>
          <p:cNvSpPr>
            <a:spLocks noChangeShapeType="1"/>
          </p:cNvSpPr>
          <p:nvPr/>
        </p:nvSpPr>
        <p:spPr bwMode="auto">
          <a:xfrm flipV="1">
            <a:off x="6546106" y="3171825"/>
            <a:ext cx="0" cy="25400"/>
          </a:xfrm>
          <a:prstGeom prst="line">
            <a:avLst/>
          </a:prstGeom>
          <a:noFill/>
          <a:ln w="7938">
            <a:solidFill>
              <a:srgbClr val="000000"/>
            </a:solidFill>
            <a:round/>
            <a:headEnd/>
            <a:tailEnd/>
          </a:ln>
        </p:spPr>
        <p:txBody>
          <a:bodyPr/>
          <a:lstStyle/>
          <a:p>
            <a:endParaRPr lang="ru-RU"/>
          </a:p>
        </p:txBody>
      </p:sp>
      <p:sp>
        <p:nvSpPr>
          <p:cNvPr id="24" name="Line 770"/>
          <p:cNvSpPr>
            <a:spLocks noChangeShapeType="1"/>
          </p:cNvSpPr>
          <p:nvPr/>
        </p:nvSpPr>
        <p:spPr bwMode="auto">
          <a:xfrm>
            <a:off x="6527056" y="3171825"/>
            <a:ext cx="44450" cy="0"/>
          </a:xfrm>
          <a:prstGeom prst="line">
            <a:avLst/>
          </a:prstGeom>
          <a:noFill/>
          <a:ln w="7938">
            <a:solidFill>
              <a:srgbClr val="000000"/>
            </a:solidFill>
            <a:round/>
            <a:headEnd/>
            <a:tailEnd/>
          </a:ln>
        </p:spPr>
        <p:txBody>
          <a:bodyPr/>
          <a:lstStyle/>
          <a:p>
            <a:endParaRPr lang="ru-RU"/>
          </a:p>
        </p:txBody>
      </p:sp>
      <p:sp>
        <p:nvSpPr>
          <p:cNvPr id="25" name="Line 771"/>
          <p:cNvSpPr>
            <a:spLocks noChangeShapeType="1"/>
          </p:cNvSpPr>
          <p:nvPr/>
        </p:nvSpPr>
        <p:spPr bwMode="auto">
          <a:xfrm flipV="1">
            <a:off x="6795343" y="3238500"/>
            <a:ext cx="0" cy="161925"/>
          </a:xfrm>
          <a:prstGeom prst="line">
            <a:avLst/>
          </a:prstGeom>
          <a:noFill/>
          <a:ln w="7938">
            <a:solidFill>
              <a:srgbClr val="000000"/>
            </a:solidFill>
            <a:round/>
            <a:headEnd/>
            <a:tailEnd/>
          </a:ln>
        </p:spPr>
        <p:txBody>
          <a:bodyPr/>
          <a:lstStyle/>
          <a:p>
            <a:endParaRPr lang="ru-RU"/>
          </a:p>
        </p:txBody>
      </p:sp>
      <p:sp>
        <p:nvSpPr>
          <p:cNvPr id="26" name="Line 772"/>
          <p:cNvSpPr>
            <a:spLocks noChangeShapeType="1"/>
          </p:cNvSpPr>
          <p:nvPr/>
        </p:nvSpPr>
        <p:spPr bwMode="auto">
          <a:xfrm>
            <a:off x="6777881" y="3238500"/>
            <a:ext cx="41275" cy="0"/>
          </a:xfrm>
          <a:prstGeom prst="line">
            <a:avLst/>
          </a:prstGeom>
          <a:noFill/>
          <a:ln w="7938">
            <a:solidFill>
              <a:srgbClr val="000000"/>
            </a:solidFill>
            <a:round/>
            <a:headEnd/>
            <a:tailEnd/>
          </a:ln>
        </p:spPr>
        <p:txBody>
          <a:bodyPr/>
          <a:lstStyle/>
          <a:p>
            <a:endParaRPr lang="ru-RU"/>
          </a:p>
        </p:txBody>
      </p:sp>
      <p:sp>
        <p:nvSpPr>
          <p:cNvPr id="27" name="Line 773"/>
          <p:cNvSpPr>
            <a:spLocks noChangeShapeType="1"/>
          </p:cNvSpPr>
          <p:nvPr/>
        </p:nvSpPr>
        <p:spPr bwMode="auto">
          <a:xfrm flipV="1">
            <a:off x="7039818" y="3381375"/>
            <a:ext cx="0" cy="144463"/>
          </a:xfrm>
          <a:prstGeom prst="line">
            <a:avLst/>
          </a:prstGeom>
          <a:noFill/>
          <a:ln w="7938">
            <a:solidFill>
              <a:srgbClr val="000000"/>
            </a:solidFill>
            <a:round/>
            <a:headEnd/>
            <a:tailEnd/>
          </a:ln>
        </p:spPr>
        <p:txBody>
          <a:bodyPr/>
          <a:lstStyle/>
          <a:p>
            <a:endParaRPr lang="ru-RU"/>
          </a:p>
        </p:txBody>
      </p:sp>
      <p:sp>
        <p:nvSpPr>
          <p:cNvPr id="28" name="Line 774"/>
          <p:cNvSpPr>
            <a:spLocks noChangeShapeType="1"/>
          </p:cNvSpPr>
          <p:nvPr/>
        </p:nvSpPr>
        <p:spPr bwMode="auto">
          <a:xfrm>
            <a:off x="7020768" y="3381375"/>
            <a:ext cx="42863" cy="0"/>
          </a:xfrm>
          <a:prstGeom prst="line">
            <a:avLst/>
          </a:prstGeom>
          <a:noFill/>
          <a:ln w="7938">
            <a:solidFill>
              <a:srgbClr val="000000"/>
            </a:solidFill>
            <a:round/>
            <a:headEnd/>
            <a:tailEnd/>
          </a:ln>
        </p:spPr>
        <p:txBody>
          <a:bodyPr/>
          <a:lstStyle/>
          <a:p>
            <a:endParaRPr lang="ru-RU"/>
          </a:p>
        </p:txBody>
      </p:sp>
      <p:sp>
        <p:nvSpPr>
          <p:cNvPr id="29" name="Line 775"/>
          <p:cNvSpPr>
            <a:spLocks noChangeShapeType="1"/>
          </p:cNvSpPr>
          <p:nvPr/>
        </p:nvSpPr>
        <p:spPr bwMode="auto">
          <a:xfrm flipV="1">
            <a:off x="7284293" y="3387725"/>
            <a:ext cx="0" cy="114300"/>
          </a:xfrm>
          <a:prstGeom prst="line">
            <a:avLst/>
          </a:prstGeom>
          <a:noFill/>
          <a:ln w="7938">
            <a:solidFill>
              <a:srgbClr val="000000"/>
            </a:solidFill>
            <a:round/>
            <a:headEnd/>
            <a:tailEnd/>
          </a:ln>
        </p:spPr>
        <p:txBody>
          <a:bodyPr/>
          <a:lstStyle/>
          <a:p>
            <a:endParaRPr lang="ru-RU"/>
          </a:p>
        </p:txBody>
      </p:sp>
      <p:sp>
        <p:nvSpPr>
          <p:cNvPr id="30" name="Line 776"/>
          <p:cNvSpPr>
            <a:spLocks noChangeShapeType="1"/>
          </p:cNvSpPr>
          <p:nvPr/>
        </p:nvSpPr>
        <p:spPr bwMode="auto">
          <a:xfrm>
            <a:off x="7265243" y="3387725"/>
            <a:ext cx="42863" cy="0"/>
          </a:xfrm>
          <a:prstGeom prst="line">
            <a:avLst/>
          </a:prstGeom>
          <a:noFill/>
          <a:ln w="7938">
            <a:solidFill>
              <a:srgbClr val="000000"/>
            </a:solidFill>
            <a:round/>
            <a:headEnd/>
            <a:tailEnd/>
          </a:ln>
        </p:spPr>
        <p:txBody>
          <a:bodyPr/>
          <a:lstStyle/>
          <a:p>
            <a:endParaRPr lang="ru-RU"/>
          </a:p>
        </p:txBody>
      </p:sp>
      <p:sp>
        <p:nvSpPr>
          <p:cNvPr id="31" name="Line 777"/>
          <p:cNvSpPr>
            <a:spLocks noChangeShapeType="1"/>
          </p:cNvSpPr>
          <p:nvPr/>
        </p:nvSpPr>
        <p:spPr bwMode="auto">
          <a:xfrm flipV="1">
            <a:off x="7528768" y="3460750"/>
            <a:ext cx="0" cy="119063"/>
          </a:xfrm>
          <a:prstGeom prst="line">
            <a:avLst/>
          </a:prstGeom>
          <a:noFill/>
          <a:ln w="7938">
            <a:solidFill>
              <a:srgbClr val="000000"/>
            </a:solidFill>
            <a:round/>
            <a:headEnd/>
            <a:tailEnd/>
          </a:ln>
        </p:spPr>
        <p:txBody>
          <a:bodyPr/>
          <a:lstStyle/>
          <a:p>
            <a:endParaRPr lang="ru-RU"/>
          </a:p>
        </p:txBody>
      </p:sp>
      <p:sp>
        <p:nvSpPr>
          <p:cNvPr id="32" name="Line 778"/>
          <p:cNvSpPr>
            <a:spLocks noChangeShapeType="1"/>
          </p:cNvSpPr>
          <p:nvPr/>
        </p:nvSpPr>
        <p:spPr bwMode="auto">
          <a:xfrm>
            <a:off x="7509718" y="3460750"/>
            <a:ext cx="42863" cy="0"/>
          </a:xfrm>
          <a:prstGeom prst="line">
            <a:avLst/>
          </a:prstGeom>
          <a:noFill/>
          <a:ln w="7938">
            <a:solidFill>
              <a:srgbClr val="000000"/>
            </a:solidFill>
            <a:round/>
            <a:headEnd/>
            <a:tailEnd/>
          </a:ln>
        </p:spPr>
        <p:txBody>
          <a:bodyPr/>
          <a:lstStyle/>
          <a:p>
            <a:endParaRPr lang="ru-RU"/>
          </a:p>
        </p:txBody>
      </p:sp>
      <p:sp>
        <p:nvSpPr>
          <p:cNvPr id="33" name="Line 779"/>
          <p:cNvSpPr>
            <a:spLocks noChangeShapeType="1"/>
          </p:cNvSpPr>
          <p:nvPr/>
        </p:nvSpPr>
        <p:spPr bwMode="auto">
          <a:xfrm flipV="1">
            <a:off x="7771656" y="3573463"/>
            <a:ext cx="0" cy="23812"/>
          </a:xfrm>
          <a:prstGeom prst="line">
            <a:avLst/>
          </a:prstGeom>
          <a:noFill/>
          <a:ln w="7938">
            <a:solidFill>
              <a:srgbClr val="000000"/>
            </a:solidFill>
            <a:round/>
            <a:headEnd/>
            <a:tailEnd/>
          </a:ln>
        </p:spPr>
        <p:txBody>
          <a:bodyPr/>
          <a:lstStyle/>
          <a:p>
            <a:endParaRPr lang="ru-RU"/>
          </a:p>
        </p:txBody>
      </p:sp>
      <p:sp>
        <p:nvSpPr>
          <p:cNvPr id="34" name="Line 780"/>
          <p:cNvSpPr>
            <a:spLocks noChangeShapeType="1"/>
          </p:cNvSpPr>
          <p:nvPr/>
        </p:nvSpPr>
        <p:spPr bwMode="auto">
          <a:xfrm>
            <a:off x="7754193" y="3573463"/>
            <a:ext cx="42863" cy="0"/>
          </a:xfrm>
          <a:prstGeom prst="line">
            <a:avLst/>
          </a:prstGeom>
          <a:noFill/>
          <a:ln w="7938">
            <a:solidFill>
              <a:srgbClr val="000000"/>
            </a:solidFill>
            <a:round/>
            <a:headEnd/>
            <a:tailEnd/>
          </a:ln>
        </p:spPr>
        <p:txBody>
          <a:bodyPr/>
          <a:lstStyle/>
          <a:p>
            <a:endParaRPr lang="ru-RU"/>
          </a:p>
        </p:txBody>
      </p:sp>
      <p:sp>
        <p:nvSpPr>
          <p:cNvPr id="35" name="Line 781"/>
          <p:cNvSpPr>
            <a:spLocks noChangeShapeType="1"/>
          </p:cNvSpPr>
          <p:nvPr/>
        </p:nvSpPr>
        <p:spPr bwMode="auto">
          <a:xfrm>
            <a:off x="6057156" y="3106738"/>
            <a:ext cx="0" cy="36512"/>
          </a:xfrm>
          <a:prstGeom prst="line">
            <a:avLst/>
          </a:prstGeom>
          <a:noFill/>
          <a:ln w="7938">
            <a:solidFill>
              <a:srgbClr val="000000"/>
            </a:solidFill>
            <a:round/>
            <a:headEnd/>
            <a:tailEnd/>
          </a:ln>
        </p:spPr>
        <p:txBody>
          <a:bodyPr/>
          <a:lstStyle/>
          <a:p>
            <a:endParaRPr lang="ru-RU"/>
          </a:p>
        </p:txBody>
      </p:sp>
      <p:sp>
        <p:nvSpPr>
          <p:cNvPr id="36" name="Line 782"/>
          <p:cNvSpPr>
            <a:spLocks noChangeShapeType="1"/>
          </p:cNvSpPr>
          <p:nvPr/>
        </p:nvSpPr>
        <p:spPr bwMode="auto">
          <a:xfrm>
            <a:off x="6039693" y="3143250"/>
            <a:ext cx="41275" cy="0"/>
          </a:xfrm>
          <a:prstGeom prst="line">
            <a:avLst/>
          </a:prstGeom>
          <a:noFill/>
          <a:ln w="7938">
            <a:solidFill>
              <a:srgbClr val="000000"/>
            </a:solidFill>
            <a:round/>
            <a:headEnd/>
            <a:tailEnd/>
          </a:ln>
        </p:spPr>
        <p:txBody>
          <a:bodyPr/>
          <a:lstStyle/>
          <a:p>
            <a:endParaRPr lang="ru-RU"/>
          </a:p>
        </p:txBody>
      </p:sp>
      <p:sp>
        <p:nvSpPr>
          <p:cNvPr id="37" name="Line 783"/>
          <p:cNvSpPr>
            <a:spLocks noChangeShapeType="1"/>
          </p:cNvSpPr>
          <p:nvPr/>
        </p:nvSpPr>
        <p:spPr bwMode="auto">
          <a:xfrm>
            <a:off x="6301631" y="3136900"/>
            <a:ext cx="0" cy="11113"/>
          </a:xfrm>
          <a:prstGeom prst="line">
            <a:avLst/>
          </a:prstGeom>
          <a:noFill/>
          <a:ln w="7938">
            <a:solidFill>
              <a:srgbClr val="000000"/>
            </a:solidFill>
            <a:round/>
            <a:headEnd/>
            <a:tailEnd/>
          </a:ln>
        </p:spPr>
        <p:txBody>
          <a:bodyPr/>
          <a:lstStyle/>
          <a:p>
            <a:endParaRPr lang="ru-RU"/>
          </a:p>
        </p:txBody>
      </p:sp>
      <p:sp>
        <p:nvSpPr>
          <p:cNvPr id="38" name="Line 784"/>
          <p:cNvSpPr>
            <a:spLocks noChangeShapeType="1"/>
          </p:cNvSpPr>
          <p:nvPr/>
        </p:nvSpPr>
        <p:spPr bwMode="auto">
          <a:xfrm>
            <a:off x="6282581" y="3148013"/>
            <a:ext cx="44450" cy="0"/>
          </a:xfrm>
          <a:prstGeom prst="line">
            <a:avLst/>
          </a:prstGeom>
          <a:noFill/>
          <a:ln w="7938">
            <a:solidFill>
              <a:srgbClr val="000000"/>
            </a:solidFill>
            <a:round/>
            <a:headEnd/>
            <a:tailEnd/>
          </a:ln>
        </p:spPr>
        <p:txBody>
          <a:bodyPr/>
          <a:lstStyle/>
          <a:p>
            <a:endParaRPr lang="ru-RU"/>
          </a:p>
        </p:txBody>
      </p:sp>
      <p:sp>
        <p:nvSpPr>
          <p:cNvPr id="39" name="Line 785"/>
          <p:cNvSpPr>
            <a:spLocks noChangeShapeType="1"/>
          </p:cNvSpPr>
          <p:nvPr/>
        </p:nvSpPr>
        <p:spPr bwMode="auto">
          <a:xfrm>
            <a:off x="6546106" y="3197225"/>
            <a:ext cx="0" cy="28575"/>
          </a:xfrm>
          <a:prstGeom prst="line">
            <a:avLst/>
          </a:prstGeom>
          <a:noFill/>
          <a:ln w="7938">
            <a:solidFill>
              <a:srgbClr val="000000"/>
            </a:solidFill>
            <a:round/>
            <a:headEnd/>
            <a:tailEnd/>
          </a:ln>
        </p:spPr>
        <p:txBody>
          <a:bodyPr/>
          <a:lstStyle/>
          <a:p>
            <a:endParaRPr lang="ru-RU"/>
          </a:p>
        </p:txBody>
      </p:sp>
      <p:sp>
        <p:nvSpPr>
          <p:cNvPr id="40" name="Line 786"/>
          <p:cNvSpPr>
            <a:spLocks noChangeShapeType="1"/>
          </p:cNvSpPr>
          <p:nvPr/>
        </p:nvSpPr>
        <p:spPr bwMode="auto">
          <a:xfrm>
            <a:off x="6527056" y="3225800"/>
            <a:ext cx="44450" cy="0"/>
          </a:xfrm>
          <a:prstGeom prst="line">
            <a:avLst/>
          </a:prstGeom>
          <a:noFill/>
          <a:ln w="7938">
            <a:solidFill>
              <a:srgbClr val="000000"/>
            </a:solidFill>
            <a:round/>
            <a:headEnd/>
            <a:tailEnd/>
          </a:ln>
        </p:spPr>
        <p:txBody>
          <a:bodyPr/>
          <a:lstStyle/>
          <a:p>
            <a:endParaRPr lang="ru-RU"/>
          </a:p>
        </p:txBody>
      </p:sp>
      <p:sp>
        <p:nvSpPr>
          <p:cNvPr id="41" name="Line 787"/>
          <p:cNvSpPr>
            <a:spLocks noChangeShapeType="1"/>
          </p:cNvSpPr>
          <p:nvPr/>
        </p:nvSpPr>
        <p:spPr bwMode="auto">
          <a:xfrm>
            <a:off x="6795343" y="3400425"/>
            <a:ext cx="0" cy="155575"/>
          </a:xfrm>
          <a:prstGeom prst="line">
            <a:avLst/>
          </a:prstGeom>
          <a:noFill/>
          <a:ln w="7938">
            <a:solidFill>
              <a:srgbClr val="000000"/>
            </a:solidFill>
            <a:round/>
            <a:headEnd/>
            <a:tailEnd/>
          </a:ln>
        </p:spPr>
        <p:txBody>
          <a:bodyPr/>
          <a:lstStyle/>
          <a:p>
            <a:endParaRPr lang="ru-RU"/>
          </a:p>
        </p:txBody>
      </p:sp>
      <p:sp>
        <p:nvSpPr>
          <p:cNvPr id="42" name="Line 788"/>
          <p:cNvSpPr>
            <a:spLocks noChangeShapeType="1"/>
          </p:cNvSpPr>
          <p:nvPr/>
        </p:nvSpPr>
        <p:spPr bwMode="auto">
          <a:xfrm>
            <a:off x="6777881" y="3556000"/>
            <a:ext cx="41275" cy="0"/>
          </a:xfrm>
          <a:prstGeom prst="line">
            <a:avLst/>
          </a:prstGeom>
          <a:noFill/>
          <a:ln w="7938">
            <a:solidFill>
              <a:srgbClr val="000000"/>
            </a:solidFill>
            <a:round/>
            <a:headEnd/>
            <a:tailEnd/>
          </a:ln>
        </p:spPr>
        <p:txBody>
          <a:bodyPr/>
          <a:lstStyle/>
          <a:p>
            <a:endParaRPr lang="ru-RU"/>
          </a:p>
        </p:txBody>
      </p:sp>
      <p:sp>
        <p:nvSpPr>
          <p:cNvPr id="43" name="Line 789"/>
          <p:cNvSpPr>
            <a:spLocks noChangeShapeType="1"/>
          </p:cNvSpPr>
          <p:nvPr/>
        </p:nvSpPr>
        <p:spPr bwMode="auto">
          <a:xfrm>
            <a:off x="7039818" y="3525838"/>
            <a:ext cx="0" cy="149225"/>
          </a:xfrm>
          <a:prstGeom prst="line">
            <a:avLst/>
          </a:prstGeom>
          <a:noFill/>
          <a:ln w="7938">
            <a:solidFill>
              <a:srgbClr val="000000"/>
            </a:solidFill>
            <a:round/>
            <a:headEnd/>
            <a:tailEnd/>
          </a:ln>
        </p:spPr>
        <p:txBody>
          <a:bodyPr/>
          <a:lstStyle/>
          <a:p>
            <a:endParaRPr lang="ru-RU"/>
          </a:p>
        </p:txBody>
      </p:sp>
      <p:sp>
        <p:nvSpPr>
          <p:cNvPr id="44" name="Line 790"/>
          <p:cNvSpPr>
            <a:spLocks noChangeShapeType="1"/>
          </p:cNvSpPr>
          <p:nvPr/>
        </p:nvSpPr>
        <p:spPr bwMode="auto">
          <a:xfrm>
            <a:off x="7020768" y="3675063"/>
            <a:ext cx="42863" cy="0"/>
          </a:xfrm>
          <a:prstGeom prst="line">
            <a:avLst/>
          </a:prstGeom>
          <a:noFill/>
          <a:ln w="7938">
            <a:solidFill>
              <a:srgbClr val="000000"/>
            </a:solidFill>
            <a:round/>
            <a:headEnd/>
            <a:tailEnd/>
          </a:ln>
        </p:spPr>
        <p:txBody>
          <a:bodyPr/>
          <a:lstStyle/>
          <a:p>
            <a:endParaRPr lang="ru-RU"/>
          </a:p>
        </p:txBody>
      </p:sp>
      <p:sp>
        <p:nvSpPr>
          <p:cNvPr id="45" name="Line 791"/>
          <p:cNvSpPr>
            <a:spLocks noChangeShapeType="1"/>
          </p:cNvSpPr>
          <p:nvPr/>
        </p:nvSpPr>
        <p:spPr bwMode="auto">
          <a:xfrm>
            <a:off x="7284293" y="3502025"/>
            <a:ext cx="0" cy="114300"/>
          </a:xfrm>
          <a:prstGeom prst="line">
            <a:avLst/>
          </a:prstGeom>
          <a:noFill/>
          <a:ln w="7938">
            <a:solidFill>
              <a:srgbClr val="000000"/>
            </a:solidFill>
            <a:round/>
            <a:headEnd/>
            <a:tailEnd/>
          </a:ln>
        </p:spPr>
        <p:txBody>
          <a:bodyPr/>
          <a:lstStyle/>
          <a:p>
            <a:endParaRPr lang="ru-RU"/>
          </a:p>
        </p:txBody>
      </p:sp>
      <p:sp>
        <p:nvSpPr>
          <p:cNvPr id="46" name="Line 792"/>
          <p:cNvSpPr>
            <a:spLocks noChangeShapeType="1"/>
          </p:cNvSpPr>
          <p:nvPr/>
        </p:nvSpPr>
        <p:spPr bwMode="auto">
          <a:xfrm>
            <a:off x="7265243" y="3616325"/>
            <a:ext cx="42863" cy="0"/>
          </a:xfrm>
          <a:prstGeom prst="line">
            <a:avLst/>
          </a:prstGeom>
          <a:noFill/>
          <a:ln w="7938">
            <a:solidFill>
              <a:srgbClr val="000000"/>
            </a:solidFill>
            <a:round/>
            <a:headEnd/>
            <a:tailEnd/>
          </a:ln>
        </p:spPr>
        <p:txBody>
          <a:bodyPr/>
          <a:lstStyle/>
          <a:p>
            <a:endParaRPr lang="ru-RU"/>
          </a:p>
        </p:txBody>
      </p:sp>
      <p:sp>
        <p:nvSpPr>
          <p:cNvPr id="47" name="Line 793"/>
          <p:cNvSpPr>
            <a:spLocks noChangeShapeType="1"/>
          </p:cNvSpPr>
          <p:nvPr/>
        </p:nvSpPr>
        <p:spPr bwMode="auto">
          <a:xfrm>
            <a:off x="7528768" y="3579813"/>
            <a:ext cx="0" cy="125412"/>
          </a:xfrm>
          <a:prstGeom prst="line">
            <a:avLst/>
          </a:prstGeom>
          <a:noFill/>
          <a:ln w="7938">
            <a:solidFill>
              <a:srgbClr val="000000"/>
            </a:solidFill>
            <a:round/>
            <a:headEnd/>
            <a:tailEnd/>
          </a:ln>
        </p:spPr>
        <p:txBody>
          <a:bodyPr/>
          <a:lstStyle/>
          <a:p>
            <a:endParaRPr lang="ru-RU"/>
          </a:p>
        </p:txBody>
      </p:sp>
      <p:sp>
        <p:nvSpPr>
          <p:cNvPr id="48" name="Line 794"/>
          <p:cNvSpPr>
            <a:spLocks noChangeShapeType="1"/>
          </p:cNvSpPr>
          <p:nvPr/>
        </p:nvSpPr>
        <p:spPr bwMode="auto">
          <a:xfrm>
            <a:off x="7509718" y="3705225"/>
            <a:ext cx="42863" cy="0"/>
          </a:xfrm>
          <a:prstGeom prst="line">
            <a:avLst/>
          </a:prstGeom>
          <a:noFill/>
          <a:ln w="7938">
            <a:solidFill>
              <a:srgbClr val="000000"/>
            </a:solidFill>
            <a:round/>
            <a:headEnd/>
            <a:tailEnd/>
          </a:ln>
        </p:spPr>
        <p:txBody>
          <a:bodyPr/>
          <a:lstStyle/>
          <a:p>
            <a:endParaRPr lang="ru-RU"/>
          </a:p>
        </p:txBody>
      </p:sp>
      <p:sp>
        <p:nvSpPr>
          <p:cNvPr id="49" name="Line 795"/>
          <p:cNvSpPr>
            <a:spLocks noChangeShapeType="1"/>
          </p:cNvSpPr>
          <p:nvPr/>
        </p:nvSpPr>
        <p:spPr bwMode="auto">
          <a:xfrm>
            <a:off x="7771656" y="3597275"/>
            <a:ext cx="0" cy="28575"/>
          </a:xfrm>
          <a:prstGeom prst="line">
            <a:avLst/>
          </a:prstGeom>
          <a:noFill/>
          <a:ln w="7938">
            <a:solidFill>
              <a:srgbClr val="000000"/>
            </a:solidFill>
            <a:round/>
            <a:headEnd/>
            <a:tailEnd/>
          </a:ln>
        </p:spPr>
        <p:txBody>
          <a:bodyPr/>
          <a:lstStyle/>
          <a:p>
            <a:endParaRPr lang="ru-RU"/>
          </a:p>
        </p:txBody>
      </p:sp>
      <p:sp>
        <p:nvSpPr>
          <p:cNvPr id="50" name="Line 796"/>
          <p:cNvSpPr>
            <a:spLocks noChangeShapeType="1"/>
          </p:cNvSpPr>
          <p:nvPr/>
        </p:nvSpPr>
        <p:spPr bwMode="auto">
          <a:xfrm>
            <a:off x="7754193" y="3625850"/>
            <a:ext cx="42863" cy="0"/>
          </a:xfrm>
          <a:prstGeom prst="line">
            <a:avLst/>
          </a:prstGeom>
          <a:noFill/>
          <a:ln w="7938">
            <a:solidFill>
              <a:srgbClr val="000000"/>
            </a:solidFill>
            <a:round/>
            <a:headEnd/>
            <a:tailEnd/>
          </a:ln>
        </p:spPr>
        <p:txBody>
          <a:bodyPr/>
          <a:lstStyle/>
          <a:p>
            <a:endParaRPr lang="ru-RU"/>
          </a:p>
        </p:txBody>
      </p:sp>
      <p:sp>
        <p:nvSpPr>
          <p:cNvPr id="51" name="Line 797"/>
          <p:cNvSpPr>
            <a:spLocks noChangeShapeType="1"/>
          </p:cNvSpPr>
          <p:nvPr/>
        </p:nvSpPr>
        <p:spPr bwMode="auto">
          <a:xfrm flipV="1">
            <a:off x="6057156" y="2897188"/>
            <a:ext cx="0" cy="23812"/>
          </a:xfrm>
          <a:prstGeom prst="line">
            <a:avLst/>
          </a:prstGeom>
          <a:noFill/>
          <a:ln w="7938">
            <a:solidFill>
              <a:srgbClr val="000000"/>
            </a:solidFill>
            <a:round/>
            <a:headEnd/>
            <a:tailEnd/>
          </a:ln>
        </p:spPr>
        <p:txBody>
          <a:bodyPr/>
          <a:lstStyle/>
          <a:p>
            <a:endParaRPr lang="ru-RU"/>
          </a:p>
        </p:txBody>
      </p:sp>
      <p:sp>
        <p:nvSpPr>
          <p:cNvPr id="52" name="Line 798"/>
          <p:cNvSpPr>
            <a:spLocks noChangeShapeType="1"/>
          </p:cNvSpPr>
          <p:nvPr/>
        </p:nvSpPr>
        <p:spPr bwMode="auto">
          <a:xfrm>
            <a:off x="6039693" y="2897188"/>
            <a:ext cx="41275" cy="0"/>
          </a:xfrm>
          <a:prstGeom prst="line">
            <a:avLst/>
          </a:prstGeom>
          <a:noFill/>
          <a:ln w="7938">
            <a:solidFill>
              <a:srgbClr val="000000"/>
            </a:solidFill>
            <a:round/>
            <a:headEnd/>
            <a:tailEnd/>
          </a:ln>
        </p:spPr>
        <p:txBody>
          <a:bodyPr/>
          <a:lstStyle/>
          <a:p>
            <a:endParaRPr lang="ru-RU"/>
          </a:p>
        </p:txBody>
      </p:sp>
      <p:sp>
        <p:nvSpPr>
          <p:cNvPr id="53" name="Line 799"/>
          <p:cNvSpPr>
            <a:spLocks noChangeShapeType="1"/>
          </p:cNvSpPr>
          <p:nvPr/>
        </p:nvSpPr>
        <p:spPr bwMode="auto">
          <a:xfrm flipV="1">
            <a:off x="6301631" y="2400300"/>
            <a:ext cx="0" cy="65088"/>
          </a:xfrm>
          <a:prstGeom prst="line">
            <a:avLst/>
          </a:prstGeom>
          <a:noFill/>
          <a:ln w="7938">
            <a:solidFill>
              <a:srgbClr val="000000"/>
            </a:solidFill>
            <a:round/>
            <a:headEnd/>
            <a:tailEnd/>
          </a:ln>
        </p:spPr>
        <p:txBody>
          <a:bodyPr/>
          <a:lstStyle/>
          <a:p>
            <a:endParaRPr lang="ru-RU"/>
          </a:p>
        </p:txBody>
      </p:sp>
      <p:sp>
        <p:nvSpPr>
          <p:cNvPr id="54" name="Line 800"/>
          <p:cNvSpPr>
            <a:spLocks noChangeShapeType="1"/>
          </p:cNvSpPr>
          <p:nvPr/>
        </p:nvSpPr>
        <p:spPr bwMode="auto">
          <a:xfrm>
            <a:off x="6282581" y="2400300"/>
            <a:ext cx="44450" cy="0"/>
          </a:xfrm>
          <a:prstGeom prst="line">
            <a:avLst/>
          </a:prstGeom>
          <a:noFill/>
          <a:ln w="7938">
            <a:solidFill>
              <a:srgbClr val="000000"/>
            </a:solidFill>
            <a:round/>
            <a:headEnd/>
            <a:tailEnd/>
          </a:ln>
        </p:spPr>
        <p:txBody>
          <a:bodyPr/>
          <a:lstStyle/>
          <a:p>
            <a:endParaRPr lang="ru-RU"/>
          </a:p>
        </p:txBody>
      </p:sp>
      <p:sp>
        <p:nvSpPr>
          <p:cNvPr id="55" name="Line 801"/>
          <p:cNvSpPr>
            <a:spLocks noChangeShapeType="1"/>
          </p:cNvSpPr>
          <p:nvPr/>
        </p:nvSpPr>
        <p:spPr bwMode="auto">
          <a:xfrm flipV="1">
            <a:off x="6546106" y="2147888"/>
            <a:ext cx="0" cy="103187"/>
          </a:xfrm>
          <a:prstGeom prst="line">
            <a:avLst/>
          </a:prstGeom>
          <a:noFill/>
          <a:ln w="7938">
            <a:solidFill>
              <a:srgbClr val="000000"/>
            </a:solidFill>
            <a:round/>
            <a:headEnd/>
            <a:tailEnd/>
          </a:ln>
        </p:spPr>
        <p:txBody>
          <a:bodyPr/>
          <a:lstStyle/>
          <a:p>
            <a:endParaRPr lang="ru-RU"/>
          </a:p>
        </p:txBody>
      </p:sp>
      <p:sp>
        <p:nvSpPr>
          <p:cNvPr id="56" name="Line 802"/>
          <p:cNvSpPr>
            <a:spLocks noChangeShapeType="1"/>
          </p:cNvSpPr>
          <p:nvPr/>
        </p:nvSpPr>
        <p:spPr bwMode="auto">
          <a:xfrm>
            <a:off x="6527056" y="2147888"/>
            <a:ext cx="44450" cy="0"/>
          </a:xfrm>
          <a:prstGeom prst="line">
            <a:avLst/>
          </a:prstGeom>
          <a:noFill/>
          <a:ln w="7938">
            <a:solidFill>
              <a:srgbClr val="000000"/>
            </a:solidFill>
            <a:round/>
            <a:headEnd/>
            <a:tailEnd/>
          </a:ln>
        </p:spPr>
        <p:txBody>
          <a:bodyPr/>
          <a:lstStyle/>
          <a:p>
            <a:endParaRPr lang="ru-RU"/>
          </a:p>
        </p:txBody>
      </p:sp>
      <p:sp>
        <p:nvSpPr>
          <p:cNvPr id="57" name="Line 803"/>
          <p:cNvSpPr>
            <a:spLocks noChangeShapeType="1"/>
          </p:cNvSpPr>
          <p:nvPr/>
        </p:nvSpPr>
        <p:spPr bwMode="auto">
          <a:xfrm flipV="1">
            <a:off x="6795343" y="2227263"/>
            <a:ext cx="0" cy="123825"/>
          </a:xfrm>
          <a:prstGeom prst="line">
            <a:avLst/>
          </a:prstGeom>
          <a:noFill/>
          <a:ln w="7938">
            <a:solidFill>
              <a:srgbClr val="000000"/>
            </a:solidFill>
            <a:round/>
            <a:headEnd/>
            <a:tailEnd/>
          </a:ln>
        </p:spPr>
        <p:txBody>
          <a:bodyPr/>
          <a:lstStyle/>
          <a:p>
            <a:endParaRPr lang="ru-RU"/>
          </a:p>
        </p:txBody>
      </p:sp>
      <p:sp>
        <p:nvSpPr>
          <p:cNvPr id="58" name="Line 804"/>
          <p:cNvSpPr>
            <a:spLocks noChangeShapeType="1"/>
          </p:cNvSpPr>
          <p:nvPr/>
        </p:nvSpPr>
        <p:spPr bwMode="auto">
          <a:xfrm>
            <a:off x="6777881" y="2227263"/>
            <a:ext cx="41275" cy="0"/>
          </a:xfrm>
          <a:prstGeom prst="line">
            <a:avLst/>
          </a:prstGeom>
          <a:noFill/>
          <a:ln w="7938">
            <a:solidFill>
              <a:srgbClr val="000000"/>
            </a:solidFill>
            <a:round/>
            <a:headEnd/>
            <a:tailEnd/>
          </a:ln>
        </p:spPr>
        <p:txBody>
          <a:bodyPr/>
          <a:lstStyle/>
          <a:p>
            <a:endParaRPr lang="ru-RU"/>
          </a:p>
        </p:txBody>
      </p:sp>
      <p:sp>
        <p:nvSpPr>
          <p:cNvPr id="59" name="Line 805"/>
          <p:cNvSpPr>
            <a:spLocks noChangeShapeType="1"/>
          </p:cNvSpPr>
          <p:nvPr/>
        </p:nvSpPr>
        <p:spPr bwMode="auto">
          <a:xfrm flipV="1">
            <a:off x="7039818" y="1806575"/>
            <a:ext cx="0" cy="211138"/>
          </a:xfrm>
          <a:prstGeom prst="line">
            <a:avLst/>
          </a:prstGeom>
          <a:noFill/>
          <a:ln w="7938">
            <a:solidFill>
              <a:srgbClr val="000000"/>
            </a:solidFill>
            <a:round/>
            <a:headEnd/>
            <a:tailEnd/>
          </a:ln>
        </p:spPr>
        <p:txBody>
          <a:bodyPr/>
          <a:lstStyle/>
          <a:p>
            <a:endParaRPr lang="ru-RU"/>
          </a:p>
        </p:txBody>
      </p:sp>
      <p:sp>
        <p:nvSpPr>
          <p:cNvPr id="60" name="Line 806"/>
          <p:cNvSpPr>
            <a:spLocks noChangeShapeType="1"/>
          </p:cNvSpPr>
          <p:nvPr/>
        </p:nvSpPr>
        <p:spPr bwMode="auto">
          <a:xfrm>
            <a:off x="7020768" y="1806575"/>
            <a:ext cx="42863" cy="0"/>
          </a:xfrm>
          <a:prstGeom prst="line">
            <a:avLst/>
          </a:prstGeom>
          <a:noFill/>
          <a:ln w="7938">
            <a:solidFill>
              <a:srgbClr val="000000"/>
            </a:solidFill>
            <a:round/>
            <a:headEnd/>
            <a:tailEnd/>
          </a:ln>
        </p:spPr>
        <p:txBody>
          <a:bodyPr/>
          <a:lstStyle/>
          <a:p>
            <a:endParaRPr lang="ru-RU"/>
          </a:p>
        </p:txBody>
      </p:sp>
      <p:sp>
        <p:nvSpPr>
          <p:cNvPr id="61" name="Line 807"/>
          <p:cNvSpPr>
            <a:spLocks noChangeShapeType="1"/>
          </p:cNvSpPr>
          <p:nvPr/>
        </p:nvSpPr>
        <p:spPr bwMode="auto">
          <a:xfrm flipV="1">
            <a:off x="7284293" y="2357438"/>
            <a:ext cx="0" cy="127000"/>
          </a:xfrm>
          <a:prstGeom prst="line">
            <a:avLst/>
          </a:prstGeom>
          <a:noFill/>
          <a:ln w="7938">
            <a:solidFill>
              <a:srgbClr val="000000"/>
            </a:solidFill>
            <a:round/>
            <a:headEnd/>
            <a:tailEnd/>
          </a:ln>
        </p:spPr>
        <p:txBody>
          <a:bodyPr/>
          <a:lstStyle/>
          <a:p>
            <a:endParaRPr lang="ru-RU"/>
          </a:p>
        </p:txBody>
      </p:sp>
      <p:sp>
        <p:nvSpPr>
          <p:cNvPr id="62" name="Line 808"/>
          <p:cNvSpPr>
            <a:spLocks noChangeShapeType="1"/>
          </p:cNvSpPr>
          <p:nvPr/>
        </p:nvSpPr>
        <p:spPr bwMode="auto">
          <a:xfrm>
            <a:off x="7265243" y="2357438"/>
            <a:ext cx="42863" cy="0"/>
          </a:xfrm>
          <a:prstGeom prst="line">
            <a:avLst/>
          </a:prstGeom>
          <a:noFill/>
          <a:ln w="7938">
            <a:solidFill>
              <a:srgbClr val="000000"/>
            </a:solidFill>
            <a:round/>
            <a:headEnd/>
            <a:tailEnd/>
          </a:ln>
        </p:spPr>
        <p:txBody>
          <a:bodyPr/>
          <a:lstStyle/>
          <a:p>
            <a:endParaRPr lang="ru-RU"/>
          </a:p>
        </p:txBody>
      </p:sp>
      <p:sp>
        <p:nvSpPr>
          <p:cNvPr id="63" name="Line 809"/>
          <p:cNvSpPr>
            <a:spLocks noChangeShapeType="1"/>
          </p:cNvSpPr>
          <p:nvPr/>
        </p:nvSpPr>
        <p:spPr bwMode="auto">
          <a:xfrm flipV="1">
            <a:off x="7528768" y="2549525"/>
            <a:ext cx="0" cy="17463"/>
          </a:xfrm>
          <a:prstGeom prst="line">
            <a:avLst/>
          </a:prstGeom>
          <a:noFill/>
          <a:ln w="7938">
            <a:solidFill>
              <a:srgbClr val="000000"/>
            </a:solidFill>
            <a:round/>
            <a:headEnd/>
            <a:tailEnd/>
          </a:ln>
        </p:spPr>
        <p:txBody>
          <a:bodyPr/>
          <a:lstStyle/>
          <a:p>
            <a:endParaRPr lang="ru-RU"/>
          </a:p>
        </p:txBody>
      </p:sp>
      <p:sp>
        <p:nvSpPr>
          <p:cNvPr id="64" name="Line 810"/>
          <p:cNvSpPr>
            <a:spLocks noChangeShapeType="1"/>
          </p:cNvSpPr>
          <p:nvPr/>
        </p:nvSpPr>
        <p:spPr bwMode="auto">
          <a:xfrm>
            <a:off x="7509718" y="2549525"/>
            <a:ext cx="42863" cy="0"/>
          </a:xfrm>
          <a:prstGeom prst="line">
            <a:avLst/>
          </a:prstGeom>
          <a:noFill/>
          <a:ln w="7938">
            <a:solidFill>
              <a:srgbClr val="000000"/>
            </a:solidFill>
            <a:round/>
            <a:headEnd/>
            <a:tailEnd/>
          </a:ln>
        </p:spPr>
        <p:txBody>
          <a:bodyPr/>
          <a:lstStyle/>
          <a:p>
            <a:endParaRPr lang="ru-RU"/>
          </a:p>
        </p:txBody>
      </p:sp>
      <p:sp>
        <p:nvSpPr>
          <p:cNvPr id="65" name="Line 811"/>
          <p:cNvSpPr>
            <a:spLocks noChangeShapeType="1"/>
          </p:cNvSpPr>
          <p:nvPr/>
        </p:nvSpPr>
        <p:spPr bwMode="auto">
          <a:xfrm flipV="1">
            <a:off x="7771656" y="2573338"/>
            <a:ext cx="0" cy="66675"/>
          </a:xfrm>
          <a:prstGeom prst="line">
            <a:avLst/>
          </a:prstGeom>
          <a:noFill/>
          <a:ln w="7938">
            <a:solidFill>
              <a:srgbClr val="000000"/>
            </a:solidFill>
            <a:round/>
            <a:headEnd/>
            <a:tailEnd/>
          </a:ln>
        </p:spPr>
        <p:txBody>
          <a:bodyPr/>
          <a:lstStyle/>
          <a:p>
            <a:endParaRPr lang="ru-RU"/>
          </a:p>
        </p:txBody>
      </p:sp>
      <p:sp>
        <p:nvSpPr>
          <p:cNvPr id="66" name="Line 812"/>
          <p:cNvSpPr>
            <a:spLocks noChangeShapeType="1"/>
          </p:cNvSpPr>
          <p:nvPr/>
        </p:nvSpPr>
        <p:spPr bwMode="auto">
          <a:xfrm>
            <a:off x="7754193" y="2573338"/>
            <a:ext cx="42863" cy="0"/>
          </a:xfrm>
          <a:prstGeom prst="line">
            <a:avLst/>
          </a:prstGeom>
          <a:noFill/>
          <a:ln w="7938">
            <a:solidFill>
              <a:srgbClr val="000000"/>
            </a:solidFill>
            <a:round/>
            <a:headEnd/>
            <a:tailEnd/>
          </a:ln>
        </p:spPr>
        <p:txBody>
          <a:bodyPr/>
          <a:lstStyle/>
          <a:p>
            <a:endParaRPr lang="ru-RU"/>
          </a:p>
        </p:txBody>
      </p:sp>
      <p:sp>
        <p:nvSpPr>
          <p:cNvPr id="67" name="Line 813"/>
          <p:cNvSpPr>
            <a:spLocks noChangeShapeType="1"/>
          </p:cNvSpPr>
          <p:nvPr/>
        </p:nvSpPr>
        <p:spPr bwMode="auto">
          <a:xfrm>
            <a:off x="6057156" y="2921000"/>
            <a:ext cx="0" cy="25400"/>
          </a:xfrm>
          <a:prstGeom prst="line">
            <a:avLst/>
          </a:prstGeom>
          <a:noFill/>
          <a:ln w="7938">
            <a:solidFill>
              <a:srgbClr val="000000"/>
            </a:solidFill>
            <a:round/>
            <a:headEnd/>
            <a:tailEnd/>
          </a:ln>
        </p:spPr>
        <p:txBody>
          <a:bodyPr/>
          <a:lstStyle/>
          <a:p>
            <a:endParaRPr lang="ru-RU"/>
          </a:p>
        </p:txBody>
      </p:sp>
      <p:sp>
        <p:nvSpPr>
          <p:cNvPr id="68" name="Line 814"/>
          <p:cNvSpPr>
            <a:spLocks noChangeShapeType="1"/>
          </p:cNvSpPr>
          <p:nvPr/>
        </p:nvSpPr>
        <p:spPr bwMode="auto">
          <a:xfrm>
            <a:off x="6039693" y="2946400"/>
            <a:ext cx="41275" cy="0"/>
          </a:xfrm>
          <a:prstGeom prst="line">
            <a:avLst/>
          </a:prstGeom>
          <a:noFill/>
          <a:ln w="7938">
            <a:solidFill>
              <a:srgbClr val="000000"/>
            </a:solidFill>
            <a:round/>
            <a:headEnd/>
            <a:tailEnd/>
          </a:ln>
        </p:spPr>
        <p:txBody>
          <a:bodyPr/>
          <a:lstStyle/>
          <a:p>
            <a:endParaRPr lang="ru-RU"/>
          </a:p>
        </p:txBody>
      </p:sp>
      <p:sp>
        <p:nvSpPr>
          <p:cNvPr id="69" name="Line 815"/>
          <p:cNvSpPr>
            <a:spLocks noChangeShapeType="1"/>
          </p:cNvSpPr>
          <p:nvPr/>
        </p:nvSpPr>
        <p:spPr bwMode="auto">
          <a:xfrm>
            <a:off x="6301631" y="2465388"/>
            <a:ext cx="0" cy="66675"/>
          </a:xfrm>
          <a:prstGeom prst="line">
            <a:avLst/>
          </a:prstGeom>
          <a:noFill/>
          <a:ln w="7938">
            <a:solidFill>
              <a:srgbClr val="000000"/>
            </a:solidFill>
            <a:round/>
            <a:headEnd/>
            <a:tailEnd/>
          </a:ln>
        </p:spPr>
        <p:txBody>
          <a:bodyPr/>
          <a:lstStyle/>
          <a:p>
            <a:endParaRPr lang="ru-RU"/>
          </a:p>
        </p:txBody>
      </p:sp>
      <p:sp>
        <p:nvSpPr>
          <p:cNvPr id="70" name="Line 816"/>
          <p:cNvSpPr>
            <a:spLocks noChangeShapeType="1"/>
          </p:cNvSpPr>
          <p:nvPr/>
        </p:nvSpPr>
        <p:spPr bwMode="auto">
          <a:xfrm>
            <a:off x="6282581" y="2532063"/>
            <a:ext cx="44450" cy="0"/>
          </a:xfrm>
          <a:prstGeom prst="line">
            <a:avLst/>
          </a:prstGeom>
          <a:noFill/>
          <a:ln w="7938">
            <a:solidFill>
              <a:srgbClr val="000000"/>
            </a:solidFill>
            <a:round/>
            <a:headEnd/>
            <a:tailEnd/>
          </a:ln>
        </p:spPr>
        <p:txBody>
          <a:bodyPr/>
          <a:lstStyle/>
          <a:p>
            <a:endParaRPr lang="ru-RU"/>
          </a:p>
        </p:txBody>
      </p:sp>
      <p:sp>
        <p:nvSpPr>
          <p:cNvPr id="71" name="Line 817"/>
          <p:cNvSpPr>
            <a:spLocks noChangeShapeType="1"/>
          </p:cNvSpPr>
          <p:nvPr/>
        </p:nvSpPr>
        <p:spPr bwMode="auto">
          <a:xfrm>
            <a:off x="6546106" y="2251075"/>
            <a:ext cx="0" cy="100013"/>
          </a:xfrm>
          <a:prstGeom prst="line">
            <a:avLst/>
          </a:prstGeom>
          <a:noFill/>
          <a:ln w="7938">
            <a:solidFill>
              <a:srgbClr val="000000"/>
            </a:solidFill>
            <a:round/>
            <a:headEnd/>
            <a:tailEnd/>
          </a:ln>
        </p:spPr>
        <p:txBody>
          <a:bodyPr/>
          <a:lstStyle/>
          <a:p>
            <a:endParaRPr lang="ru-RU"/>
          </a:p>
        </p:txBody>
      </p:sp>
      <p:sp>
        <p:nvSpPr>
          <p:cNvPr id="72" name="Line 818"/>
          <p:cNvSpPr>
            <a:spLocks noChangeShapeType="1"/>
          </p:cNvSpPr>
          <p:nvPr/>
        </p:nvSpPr>
        <p:spPr bwMode="auto">
          <a:xfrm>
            <a:off x="6527056" y="2351088"/>
            <a:ext cx="44450" cy="0"/>
          </a:xfrm>
          <a:prstGeom prst="line">
            <a:avLst/>
          </a:prstGeom>
          <a:noFill/>
          <a:ln w="7938">
            <a:solidFill>
              <a:srgbClr val="000000"/>
            </a:solidFill>
            <a:round/>
            <a:headEnd/>
            <a:tailEnd/>
          </a:ln>
        </p:spPr>
        <p:txBody>
          <a:bodyPr/>
          <a:lstStyle/>
          <a:p>
            <a:endParaRPr lang="ru-RU"/>
          </a:p>
        </p:txBody>
      </p:sp>
      <p:sp>
        <p:nvSpPr>
          <p:cNvPr id="73" name="Line 819"/>
          <p:cNvSpPr>
            <a:spLocks noChangeShapeType="1"/>
          </p:cNvSpPr>
          <p:nvPr/>
        </p:nvSpPr>
        <p:spPr bwMode="auto">
          <a:xfrm>
            <a:off x="6795343" y="2351088"/>
            <a:ext cx="0" cy="127000"/>
          </a:xfrm>
          <a:prstGeom prst="line">
            <a:avLst/>
          </a:prstGeom>
          <a:noFill/>
          <a:ln w="7938">
            <a:solidFill>
              <a:srgbClr val="000000"/>
            </a:solidFill>
            <a:round/>
            <a:headEnd/>
            <a:tailEnd/>
          </a:ln>
        </p:spPr>
        <p:txBody>
          <a:bodyPr/>
          <a:lstStyle/>
          <a:p>
            <a:endParaRPr lang="ru-RU"/>
          </a:p>
        </p:txBody>
      </p:sp>
      <p:sp>
        <p:nvSpPr>
          <p:cNvPr id="74" name="Line 820"/>
          <p:cNvSpPr>
            <a:spLocks noChangeShapeType="1"/>
          </p:cNvSpPr>
          <p:nvPr/>
        </p:nvSpPr>
        <p:spPr bwMode="auto">
          <a:xfrm>
            <a:off x="6777881" y="2478088"/>
            <a:ext cx="41275" cy="0"/>
          </a:xfrm>
          <a:prstGeom prst="line">
            <a:avLst/>
          </a:prstGeom>
          <a:noFill/>
          <a:ln w="7938">
            <a:solidFill>
              <a:srgbClr val="000000"/>
            </a:solidFill>
            <a:round/>
            <a:headEnd/>
            <a:tailEnd/>
          </a:ln>
        </p:spPr>
        <p:txBody>
          <a:bodyPr/>
          <a:lstStyle/>
          <a:p>
            <a:endParaRPr lang="ru-RU"/>
          </a:p>
        </p:txBody>
      </p:sp>
      <p:sp>
        <p:nvSpPr>
          <p:cNvPr id="75" name="Line 821"/>
          <p:cNvSpPr>
            <a:spLocks noChangeShapeType="1"/>
          </p:cNvSpPr>
          <p:nvPr/>
        </p:nvSpPr>
        <p:spPr bwMode="auto">
          <a:xfrm>
            <a:off x="7039818" y="2017713"/>
            <a:ext cx="0" cy="214312"/>
          </a:xfrm>
          <a:prstGeom prst="line">
            <a:avLst/>
          </a:prstGeom>
          <a:noFill/>
          <a:ln w="7938">
            <a:solidFill>
              <a:srgbClr val="000000"/>
            </a:solidFill>
            <a:round/>
            <a:headEnd/>
            <a:tailEnd/>
          </a:ln>
        </p:spPr>
        <p:txBody>
          <a:bodyPr/>
          <a:lstStyle/>
          <a:p>
            <a:endParaRPr lang="ru-RU"/>
          </a:p>
        </p:txBody>
      </p:sp>
      <p:sp>
        <p:nvSpPr>
          <p:cNvPr id="76" name="Line 822"/>
          <p:cNvSpPr>
            <a:spLocks noChangeShapeType="1"/>
          </p:cNvSpPr>
          <p:nvPr/>
        </p:nvSpPr>
        <p:spPr bwMode="auto">
          <a:xfrm>
            <a:off x="7020768" y="2232025"/>
            <a:ext cx="42863" cy="0"/>
          </a:xfrm>
          <a:prstGeom prst="line">
            <a:avLst/>
          </a:prstGeom>
          <a:noFill/>
          <a:ln w="7938">
            <a:solidFill>
              <a:srgbClr val="000000"/>
            </a:solidFill>
            <a:round/>
            <a:headEnd/>
            <a:tailEnd/>
          </a:ln>
        </p:spPr>
        <p:txBody>
          <a:bodyPr/>
          <a:lstStyle/>
          <a:p>
            <a:endParaRPr lang="ru-RU"/>
          </a:p>
        </p:txBody>
      </p:sp>
      <p:sp>
        <p:nvSpPr>
          <p:cNvPr id="77" name="Line 823"/>
          <p:cNvSpPr>
            <a:spLocks noChangeShapeType="1"/>
          </p:cNvSpPr>
          <p:nvPr/>
        </p:nvSpPr>
        <p:spPr bwMode="auto">
          <a:xfrm>
            <a:off x="7284293" y="2484438"/>
            <a:ext cx="0" cy="125412"/>
          </a:xfrm>
          <a:prstGeom prst="line">
            <a:avLst/>
          </a:prstGeom>
          <a:noFill/>
          <a:ln w="7938">
            <a:solidFill>
              <a:srgbClr val="000000"/>
            </a:solidFill>
            <a:round/>
            <a:headEnd/>
            <a:tailEnd/>
          </a:ln>
        </p:spPr>
        <p:txBody>
          <a:bodyPr/>
          <a:lstStyle/>
          <a:p>
            <a:endParaRPr lang="ru-RU"/>
          </a:p>
        </p:txBody>
      </p:sp>
      <p:sp>
        <p:nvSpPr>
          <p:cNvPr id="78" name="Line 824"/>
          <p:cNvSpPr>
            <a:spLocks noChangeShapeType="1"/>
          </p:cNvSpPr>
          <p:nvPr/>
        </p:nvSpPr>
        <p:spPr bwMode="auto">
          <a:xfrm>
            <a:off x="7265243" y="2609850"/>
            <a:ext cx="42863" cy="0"/>
          </a:xfrm>
          <a:prstGeom prst="line">
            <a:avLst/>
          </a:prstGeom>
          <a:noFill/>
          <a:ln w="7938">
            <a:solidFill>
              <a:srgbClr val="000000"/>
            </a:solidFill>
            <a:round/>
            <a:headEnd/>
            <a:tailEnd/>
          </a:ln>
        </p:spPr>
        <p:txBody>
          <a:bodyPr/>
          <a:lstStyle/>
          <a:p>
            <a:endParaRPr lang="ru-RU"/>
          </a:p>
        </p:txBody>
      </p:sp>
      <p:sp>
        <p:nvSpPr>
          <p:cNvPr id="79" name="Line 825"/>
          <p:cNvSpPr>
            <a:spLocks noChangeShapeType="1"/>
          </p:cNvSpPr>
          <p:nvPr/>
        </p:nvSpPr>
        <p:spPr bwMode="auto">
          <a:xfrm>
            <a:off x="7528768" y="2566988"/>
            <a:ext cx="0" cy="19050"/>
          </a:xfrm>
          <a:prstGeom prst="line">
            <a:avLst/>
          </a:prstGeom>
          <a:noFill/>
          <a:ln w="7938">
            <a:solidFill>
              <a:srgbClr val="000000"/>
            </a:solidFill>
            <a:round/>
            <a:headEnd/>
            <a:tailEnd/>
          </a:ln>
        </p:spPr>
        <p:txBody>
          <a:bodyPr/>
          <a:lstStyle/>
          <a:p>
            <a:endParaRPr lang="ru-RU"/>
          </a:p>
        </p:txBody>
      </p:sp>
      <p:sp>
        <p:nvSpPr>
          <p:cNvPr id="80" name="Line 826"/>
          <p:cNvSpPr>
            <a:spLocks noChangeShapeType="1"/>
          </p:cNvSpPr>
          <p:nvPr/>
        </p:nvSpPr>
        <p:spPr bwMode="auto">
          <a:xfrm>
            <a:off x="7509718" y="2586038"/>
            <a:ext cx="42863" cy="0"/>
          </a:xfrm>
          <a:prstGeom prst="line">
            <a:avLst/>
          </a:prstGeom>
          <a:noFill/>
          <a:ln w="7938">
            <a:solidFill>
              <a:srgbClr val="000000"/>
            </a:solidFill>
            <a:round/>
            <a:headEnd/>
            <a:tailEnd/>
          </a:ln>
        </p:spPr>
        <p:txBody>
          <a:bodyPr/>
          <a:lstStyle/>
          <a:p>
            <a:endParaRPr lang="ru-RU"/>
          </a:p>
        </p:txBody>
      </p:sp>
      <p:sp>
        <p:nvSpPr>
          <p:cNvPr id="81" name="Line 827"/>
          <p:cNvSpPr>
            <a:spLocks noChangeShapeType="1"/>
          </p:cNvSpPr>
          <p:nvPr/>
        </p:nvSpPr>
        <p:spPr bwMode="auto">
          <a:xfrm>
            <a:off x="7771656" y="2640013"/>
            <a:ext cx="0" cy="71437"/>
          </a:xfrm>
          <a:prstGeom prst="line">
            <a:avLst/>
          </a:prstGeom>
          <a:noFill/>
          <a:ln w="7938">
            <a:solidFill>
              <a:srgbClr val="000000"/>
            </a:solidFill>
            <a:round/>
            <a:headEnd/>
            <a:tailEnd/>
          </a:ln>
        </p:spPr>
        <p:txBody>
          <a:bodyPr/>
          <a:lstStyle/>
          <a:p>
            <a:endParaRPr lang="ru-RU"/>
          </a:p>
        </p:txBody>
      </p:sp>
      <p:sp>
        <p:nvSpPr>
          <p:cNvPr id="82" name="Line 828"/>
          <p:cNvSpPr>
            <a:spLocks noChangeShapeType="1"/>
          </p:cNvSpPr>
          <p:nvPr/>
        </p:nvSpPr>
        <p:spPr bwMode="auto">
          <a:xfrm>
            <a:off x="7754193" y="2711450"/>
            <a:ext cx="42863" cy="0"/>
          </a:xfrm>
          <a:prstGeom prst="line">
            <a:avLst/>
          </a:prstGeom>
          <a:noFill/>
          <a:ln w="7938">
            <a:solidFill>
              <a:srgbClr val="000000"/>
            </a:solidFill>
            <a:round/>
            <a:headEnd/>
            <a:tailEnd/>
          </a:ln>
        </p:spPr>
        <p:txBody>
          <a:bodyPr/>
          <a:lstStyle/>
          <a:p>
            <a:endParaRPr lang="ru-RU"/>
          </a:p>
        </p:txBody>
      </p:sp>
      <p:sp>
        <p:nvSpPr>
          <p:cNvPr id="83" name="Oval 829"/>
          <p:cNvSpPr>
            <a:spLocks noChangeArrowheads="1"/>
          </p:cNvSpPr>
          <p:nvPr/>
        </p:nvSpPr>
        <p:spPr bwMode="auto">
          <a:xfrm>
            <a:off x="6017466" y="3062285"/>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84" name="Oval 830"/>
          <p:cNvSpPr>
            <a:spLocks noChangeArrowheads="1"/>
          </p:cNvSpPr>
          <p:nvPr/>
        </p:nvSpPr>
        <p:spPr bwMode="auto">
          <a:xfrm>
            <a:off x="6271467" y="3106738"/>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85" name="Oval 831"/>
          <p:cNvSpPr>
            <a:spLocks noChangeArrowheads="1"/>
          </p:cNvSpPr>
          <p:nvPr/>
        </p:nvSpPr>
        <p:spPr bwMode="auto">
          <a:xfrm>
            <a:off x="6503242" y="3151185"/>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86" name="Oval 832"/>
          <p:cNvSpPr>
            <a:spLocks noChangeArrowheads="1"/>
          </p:cNvSpPr>
          <p:nvPr/>
        </p:nvSpPr>
        <p:spPr bwMode="auto">
          <a:xfrm>
            <a:off x="6750891" y="3351210"/>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87" name="Oval 833"/>
          <p:cNvSpPr>
            <a:spLocks noChangeArrowheads="1"/>
          </p:cNvSpPr>
          <p:nvPr/>
        </p:nvSpPr>
        <p:spPr bwMode="auto">
          <a:xfrm>
            <a:off x="6995366" y="3476622"/>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88" name="Oval 834"/>
          <p:cNvSpPr>
            <a:spLocks noChangeArrowheads="1"/>
          </p:cNvSpPr>
          <p:nvPr/>
        </p:nvSpPr>
        <p:spPr bwMode="auto">
          <a:xfrm>
            <a:off x="7239841" y="3452810"/>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89" name="Oval 835"/>
          <p:cNvSpPr>
            <a:spLocks noChangeArrowheads="1"/>
          </p:cNvSpPr>
          <p:nvPr/>
        </p:nvSpPr>
        <p:spPr bwMode="auto">
          <a:xfrm>
            <a:off x="7482728" y="3532185"/>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90" name="Oval 836"/>
          <p:cNvSpPr>
            <a:spLocks noChangeArrowheads="1"/>
          </p:cNvSpPr>
          <p:nvPr/>
        </p:nvSpPr>
        <p:spPr bwMode="auto">
          <a:xfrm>
            <a:off x="7730378" y="3549648"/>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91" name="Oval 837"/>
          <p:cNvSpPr>
            <a:spLocks noChangeArrowheads="1"/>
          </p:cNvSpPr>
          <p:nvPr/>
        </p:nvSpPr>
        <p:spPr bwMode="auto">
          <a:xfrm>
            <a:off x="6012703" y="2871786"/>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92" name="Oval 838"/>
          <p:cNvSpPr>
            <a:spLocks noChangeArrowheads="1"/>
          </p:cNvSpPr>
          <p:nvPr/>
        </p:nvSpPr>
        <p:spPr bwMode="auto">
          <a:xfrm>
            <a:off x="6265117" y="2417760"/>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93" name="Oval 839"/>
          <p:cNvSpPr>
            <a:spLocks noChangeArrowheads="1"/>
          </p:cNvSpPr>
          <p:nvPr/>
        </p:nvSpPr>
        <p:spPr bwMode="auto">
          <a:xfrm>
            <a:off x="6500067" y="2201860"/>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94" name="Oval 840"/>
          <p:cNvSpPr>
            <a:spLocks noChangeArrowheads="1"/>
          </p:cNvSpPr>
          <p:nvPr/>
        </p:nvSpPr>
        <p:spPr bwMode="auto">
          <a:xfrm>
            <a:off x="6750891" y="2303460"/>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95" name="Oval 841"/>
          <p:cNvSpPr>
            <a:spLocks noChangeArrowheads="1"/>
          </p:cNvSpPr>
          <p:nvPr/>
        </p:nvSpPr>
        <p:spPr bwMode="auto">
          <a:xfrm>
            <a:off x="6995366" y="1966910"/>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96" name="Oval 842"/>
          <p:cNvSpPr>
            <a:spLocks noChangeArrowheads="1"/>
          </p:cNvSpPr>
          <p:nvPr/>
        </p:nvSpPr>
        <p:spPr bwMode="auto">
          <a:xfrm>
            <a:off x="7239841" y="2433635"/>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97" name="Oval 843"/>
          <p:cNvSpPr>
            <a:spLocks noChangeArrowheads="1"/>
          </p:cNvSpPr>
          <p:nvPr/>
        </p:nvSpPr>
        <p:spPr bwMode="auto">
          <a:xfrm>
            <a:off x="7490667" y="2519360"/>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98" name="Oval 844"/>
          <p:cNvSpPr>
            <a:spLocks noChangeArrowheads="1"/>
          </p:cNvSpPr>
          <p:nvPr/>
        </p:nvSpPr>
        <p:spPr bwMode="auto">
          <a:xfrm>
            <a:off x="7735141" y="2590798"/>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99" name="Rectangle 845"/>
          <p:cNvSpPr>
            <a:spLocks noChangeArrowheads="1"/>
          </p:cNvSpPr>
          <p:nvPr/>
        </p:nvSpPr>
        <p:spPr bwMode="auto">
          <a:xfrm>
            <a:off x="5514231" y="3763963"/>
            <a:ext cx="2413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-0.6</a:t>
            </a:r>
            <a:endParaRPr lang="ru-RU" sz="1200" b="1">
              <a:latin typeface="Times New Roman" pitchFamily="18" charset="0"/>
            </a:endParaRPr>
          </a:p>
        </p:txBody>
      </p:sp>
      <p:sp>
        <p:nvSpPr>
          <p:cNvPr id="100" name="Rectangle 846"/>
          <p:cNvSpPr>
            <a:spLocks noChangeArrowheads="1"/>
          </p:cNvSpPr>
          <p:nvPr/>
        </p:nvSpPr>
        <p:spPr bwMode="auto">
          <a:xfrm>
            <a:off x="5514231" y="3468688"/>
            <a:ext cx="2413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-0.4</a:t>
            </a:r>
            <a:endParaRPr lang="ru-RU" sz="1200" b="1">
              <a:latin typeface="Times New Roman" pitchFamily="18" charset="0"/>
            </a:endParaRPr>
          </a:p>
        </p:txBody>
      </p:sp>
      <p:sp>
        <p:nvSpPr>
          <p:cNvPr id="101" name="Rectangle 847"/>
          <p:cNvSpPr>
            <a:spLocks noChangeArrowheads="1"/>
          </p:cNvSpPr>
          <p:nvPr/>
        </p:nvSpPr>
        <p:spPr bwMode="auto">
          <a:xfrm>
            <a:off x="5514231" y="3170238"/>
            <a:ext cx="2413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-0.2</a:t>
            </a:r>
            <a:endParaRPr lang="ru-RU" sz="1200" b="1">
              <a:latin typeface="Times New Roman" pitchFamily="18" charset="0"/>
            </a:endParaRPr>
          </a:p>
        </p:txBody>
      </p:sp>
      <p:sp>
        <p:nvSpPr>
          <p:cNvPr id="102" name="Rectangle 848"/>
          <p:cNvSpPr>
            <a:spLocks noChangeArrowheads="1"/>
          </p:cNvSpPr>
          <p:nvPr/>
        </p:nvSpPr>
        <p:spPr bwMode="auto">
          <a:xfrm>
            <a:off x="5650756" y="2876550"/>
            <a:ext cx="74612"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a:t>
            </a:r>
            <a:endParaRPr lang="ru-RU" sz="1200" b="1">
              <a:latin typeface="Times New Roman" pitchFamily="18" charset="0"/>
            </a:endParaRPr>
          </a:p>
        </p:txBody>
      </p:sp>
      <p:sp>
        <p:nvSpPr>
          <p:cNvPr id="103" name="Rectangle 849"/>
          <p:cNvSpPr>
            <a:spLocks noChangeArrowheads="1"/>
          </p:cNvSpPr>
          <p:nvPr/>
        </p:nvSpPr>
        <p:spPr bwMode="auto">
          <a:xfrm>
            <a:off x="5557093" y="2578100"/>
            <a:ext cx="1905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0.2</a:t>
            </a:r>
            <a:endParaRPr lang="ru-RU" sz="1200" b="1">
              <a:latin typeface="Times New Roman" pitchFamily="18" charset="0"/>
            </a:endParaRPr>
          </a:p>
        </p:txBody>
      </p:sp>
      <p:sp>
        <p:nvSpPr>
          <p:cNvPr id="104" name="Rectangle 850"/>
          <p:cNvSpPr>
            <a:spLocks noChangeArrowheads="1"/>
          </p:cNvSpPr>
          <p:nvPr/>
        </p:nvSpPr>
        <p:spPr bwMode="auto">
          <a:xfrm>
            <a:off x="5557093" y="2284413"/>
            <a:ext cx="1905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0.4</a:t>
            </a:r>
            <a:endParaRPr lang="ru-RU" sz="1200" b="1">
              <a:latin typeface="Times New Roman" pitchFamily="18" charset="0"/>
            </a:endParaRPr>
          </a:p>
        </p:txBody>
      </p:sp>
      <p:sp>
        <p:nvSpPr>
          <p:cNvPr id="105" name="Rectangle 851"/>
          <p:cNvSpPr>
            <a:spLocks noChangeArrowheads="1"/>
          </p:cNvSpPr>
          <p:nvPr/>
        </p:nvSpPr>
        <p:spPr bwMode="auto">
          <a:xfrm>
            <a:off x="5557093" y="1984375"/>
            <a:ext cx="1905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0.6</a:t>
            </a:r>
            <a:endParaRPr lang="ru-RU" sz="1200" b="1">
              <a:latin typeface="Times New Roman" pitchFamily="18" charset="0"/>
            </a:endParaRPr>
          </a:p>
        </p:txBody>
      </p:sp>
      <p:sp>
        <p:nvSpPr>
          <p:cNvPr id="106" name="Rectangle 852"/>
          <p:cNvSpPr>
            <a:spLocks noChangeArrowheads="1"/>
          </p:cNvSpPr>
          <p:nvPr/>
        </p:nvSpPr>
        <p:spPr bwMode="auto">
          <a:xfrm>
            <a:off x="5557093" y="1690688"/>
            <a:ext cx="1905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0.8</a:t>
            </a:r>
            <a:endParaRPr lang="ru-RU" sz="1200" b="1">
              <a:latin typeface="Times New Roman" pitchFamily="18" charset="0"/>
            </a:endParaRPr>
          </a:p>
        </p:txBody>
      </p:sp>
      <p:sp>
        <p:nvSpPr>
          <p:cNvPr id="107" name="Rectangle 854"/>
          <p:cNvSpPr>
            <a:spLocks noChangeArrowheads="1"/>
          </p:cNvSpPr>
          <p:nvPr/>
        </p:nvSpPr>
        <p:spPr bwMode="auto">
          <a:xfrm>
            <a:off x="6230190" y="2977457"/>
            <a:ext cx="152400" cy="182563"/>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10</a:t>
            </a:r>
            <a:endParaRPr lang="ru-RU" sz="1200" b="1" dirty="0">
              <a:latin typeface="Times New Roman" pitchFamily="18" charset="0"/>
            </a:endParaRPr>
          </a:p>
        </p:txBody>
      </p:sp>
      <p:sp>
        <p:nvSpPr>
          <p:cNvPr id="108" name="Rectangle 855"/>
          <p:cNvSpPr>
            <a:spLocks noChangeArrowheads="1"/>
          </p:cNvSpPr>
          <p:nvPr/>
        </p:nvSpPr>
        <p:spPr bwMode="auto">
          <a:xfrm>
            <a:off x="6714377" y="2976557"/>
            <a:ext cx="152400" cy="182563"/>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20</a:t>
            </a:r>
            <a:endParaRPr lang="ru-RU" sz="1200" b="1" dirty="0">
              <a:latin typeface="Times New Roman" pitchFamily="18" charset="0"/>
            </a:endParaRPr>
          </a:p>
        </p:txBody>
      </p:sp>
      <p:sp>
        <p:nvSpPr>
          <p:cNvPr id="109" name="Rectangle 856"/>
          <p:cNvSpPr>
            <a:spLocks noChangeArrowheads="1"/>
          </p:cNvSpPr>
          <p:nvPr/>
        </p:nvSpPr>
        <p:spPr bwMode="auto">
          <a:xfrm>
            <a:off x="7211265" y="3000372"/>
            <a:ext cx="152400" cy="182563"/>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30</a:t>
            </a:r>
            <a:endParaRPr lang="ru-RU" sz="1200" b="1" dirty="0">
              <a:latin typeface="Times New Roman" pitchFamily="18" charset="0"/>
            </a:endParaRPr>
          </a:p>
        </p:txBody>
      </p:sp>
      <p:sp>
        <p:nvSpPr>
          <p:cNvPr id="110" name="Rectangle 857"/>
          <p:cNvSpPr>
            <a:spLocks noChangeArrowheads="1"/>
          </p:cNvSpPr>
          <p:nvPr/>
        </p:nvSpPr>
        <p:spPr bwMode="auto">
          <a:xfrm>
            <a:off x="7698627" y="2981320"/>
            <a:ext cx="152400" cy="182563"/>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40</a:t>
            </a:r>
            <a:endParaRPr lang="ru-RU" sz="1200" b="1" dirty="0">
              <a:latin typeface="Times New Roman" pitchFamily="18" charset="0"/>
            </a:endParaRPr>
          </a:p>
        </p:txBody>
      </p:sp>
      <p:sp>
        <p:nvSpPr>
          <p:cNvPr id="111" name="Rectangle 868"/>
          <p:cNvSpPr>
            <a:spLocks noChangeArrowheads="1"/>
          </p:cNvSpPr>
          <p:nvPr/>
        </p:nvSpPr>
        <p:spPr bwMode="auto">
          <a:xfrm rot="16200000">
            <a:off x="4559834" y="2677061"/>
            <a:ext cx="1659557" cy="184666"/>
          </a:xfrm>
          <a:prstGeom prst="rect">
            <a:avLst/>
          </a:prstGeom>
          <a:noFill/>
          <a:ln w="9525">
            <a:noFill/>
            <a:miter lim="800000"/>
            <a:headEnd/>
            <a:tailEnd/>
          </a:ln>
        </p:spPr>
        <p:txBody>
          <a:bodyPr wrap="none" lIns="0" tIns="0" rIns="0" bIns="0">
            <a:spAutoFit/>
          </a:bodyPr>
          <a:lstStyle/>
          <a:p>
            <a:r>
              <a:rPr lang="en-US" sz="1200" b="1" dirty="0" err="1">
                <a:solidFill>
                  <a:srgbClr val="000000"/>
                </a:solidFill>
                <a:latin typeface="Times New Roman" pitchFamily="18" charset="0"/>
              </a:rPr>
              <a:t>Pn</a:t>
            </a:r>
            <a:r>
              <a:rPr lang="en-US" sz="1200" b="1" dirty="0">
                <a:solidFill>
                  <a:srgbClr val="000000"/>
                </a:solidFill>
                <a:latin typeface="Times New Roman" pitchFamily="18" charset="0"/>
              </a:rPr>
              <a:t>, Rd, mg</a:t>
            </a:r>
            <a:r>
              <a:rPr lang="ru-RU" sz="1200" b="1" dirty="0">
                <a:solidFill>
                  <a:srgbClr val="000000"/>
                </a:solidFill>
                <a:latin typeface="Times New Roman" pitchFamily="18" charset="0"/>
              </a:rPr>
              <a:t> СО</a:t>
            </a:r>
            <a:r>
              <a:rPr lang="ru-RU" sz="1200" b="1" baseline="-25000" dirty="0">
                <a:solidFill>
                  <a:srgbClr val="000000"/>
                </a:solidFill>
                <a:latin typeface="Times New Roman" pitchFamily="18" charset="0"/>
              </a:rPr>
              <a:t>2</a:t>
            </a:r>
            <a:r>
              <a:rPr lang="ru-RU" sz="1200" b="1" dirty="0">
                <a:solidFill>
                  <a:srgbClr val="000000"/>
                </a:solidFill>
                <a:latin typeface="Times New Roman" pitchFamily="18" charset="0"/>
              </a:rPr>
              <a:t>/  </a:t>
            </a:r>
            <a:r>
              <a:rPr lang="en-US" sz="1200" b="1" dirty="0">
                <a:solidFill>
                  <a:srgbClr val="000000"/>
                </a:solidFill>
                <a:latin typeface="Times New Roman" pitchFamily="18" charset="0"/>
              </a:rPr>
              <a:t>g </a:t>
            </a:r>
            <a:r>
              <a:rPr lang="en-US" sz="1200" b="1" dirty="0" smtClean="0">
                <a:solidFill>
                  <a:srgbClr val="000000"/>
                </a:solidFill>
                <a:latin typeface="Times New Roman" pitchFamily="18" charset="0"/>
              </a:rPr>
              <a:t>FW</a:t>
            </a:r>
            <a:r>
              <a:rPr lang="en-US" sz="1200" b="1" dirty="0" smtClean="0">
                <a:solidFill>
                  <a:srgbClr val="000000"/>
                </a:solidFill>
                <a:latin typeface="Times New Roman" pitchFamily="18" charset="0"/>
                <a:cs typeface="Arial" charset="0"/>
              </a:rPr>
              <a:t> </a:t>
            </a:r>
            <a:r>
              <a:rPr lang="en-US" sz="1200" b="1" dirty="0" smtClean="0">
                <a:solidFill>
                  <a:srgbClr val="000000"/>
                </a:solidFill>
                <a:latin typeface="Times New Roman" pitchFamily="18" charset="0"/>
              </a:rPr>
              <a:t>h</a:t>
            </a:r>
            <a:endParaRPr lang="ru-RU" sz="1200" b="1" dirty="0">
              <a:latin typeface="Times New Roman" pitchFamily="18" charset="0"/>
            </a:endParaRPr>
          </a:p>
        </p:txBody>
      </p:sp>
      <p:sp>
        <p:nvSpPr>
          <p:cNvPr id="112" name="Rectangle 874"/>
          <p:cNvSpPr>
            <a:spLocks noChangeArrowheads="1"/>
          </p:cNvSpPr>
          <p:nvPr/>
        </p:nvSpPr>
        <p:spPr bwMode="auto">
          <a:xfrm>
            <a:off x="6372200" y="3736975"/>
            <a:ext cx="1287462" cy="273050"/>
          </a:xfrm>
          <a:prstGeom prst="rect">
            <a:avLst/>
          </a:prstGeom>
          <a:noFill/>
          <a:ln w="9525">
            <a:noFill/>
            <a:miter lim="800000"/>
            <a:headEnd/>
            <a:tailEnd/>
          </a:ln>
        </p:spPr>
        <p:txBody>
          <a:bodyPr wrap="none">
            <a:spAutoFit/>
          </a:bodyPr>
          <a:lstStyle/>
          <a:p>
            <a:r>
              <a:rPr lang="ru-RU" sz="1200" b="1" dirty="0" err="1">
                <a:latin typeface="Times New Roman" pitchFamily="18" charset="0"/>
              </a:rPr>
              <a:t>Temperature</a:t>
            </a:r>
            <a:r>
              <a:rPr lang="en-US" sz="1200" b="1" dirty="0">
                <a:latin typeface="Times New Roman" pitchFamily="18" charset="0"/>
              </a:rPr>
              <a:t>, </a:t>
            </a:r>
            <a:r>
              <a:rPr lang="en-US" sz="1200" b="1" dirty="0">
                <a:latin typeface="Times New Roman" pitchFamily="18" charset="0"/>
                <a:cs typeface="Times New Roman" pitchFamily="18" charset="0"/>
              </a:rPr>
              <a:t>º</a:t>
            </a:r>
            <a:r>
              <a:rPr lang="en-US" sz="1200" b="1" dirty="0">
                <a:latin typeface="Times New Roman" pitchFamily="18" charset="0"/>
              </a:rPr>
              <a:t>C</a:t>
            </a:r>
            <a:endParaRPr lang="ru-RU" sz="1200" b="1" dirty="0">
              <a:latin typeface="Times New Roman" pitchFamily="18" charset="0"/>
            </a:endParaRPr>
          </a:p>
        </p:txBody>
      </p:sp>
      <p:sp>
        <p:nvSpPr>
          <p:cNvPr id="113" name="Rectangle 507"/>
          <p:cNvSpPr>
            <a:spLocks noChangeArrowheads="1"/>
          </p:cNvSpPr>
          <p:nvPr/>
        </p:nvSpPr>
        <p:spPr bwMode="auto">
          <a:xfrm>
            <a:off x="3853706" y="4038600"/>
            <a:ext cx="1213474" cy="215444"/>
          </a:xfrm>
          <a:prstGeom prst="rect">
            <a:avLst/>
          </a:prstGeom>
          <a:noFill/>
          <a:ln w="9525">
            <a:noFill/>
            <a:miter lim="800000"/>
            <a:headEnd/>
            <a:tailEnd/>
          </a:ln>
        </p:spPr>
        <p:txBody>
          <a:bodyPr wrap="none" lIns="0" tIns="0" rIns="0" bIns="0">
            <a:spAutoFit/>
          </a:bodyPr>
          <a:lstStyle/>
          <a:p>
            <a:r>
              <a:rPr lang="ru-RU" sz="1400" b="1" i="1" dirty="0" err="1">
                <a:solidFill>
                  <a:srgbClr val="000000"/>
                </a:solidFill>
                <a:latin typeface="Times New Roman" pitchFamily="18" charset="0"/>
              </a:rPr>
              <a:t>Сladonia</a:t>
            </a:r>
            <a:r>
              <a:rPr lang="ru-RU" sz="1200" b="1" i="1" dirty="0">
                <a:solidFill>
                  <a:srgbClr val="000000"/>
                </a:solidFill>
                <a:latin typeface="Times New Roman" pitchFamily="18" charset="0"/>
              </a:rPr>
              <a:t> </a:t>
            </a:r>
            <a:r>
              <a:rPr lang="ru-RU" sz="1200" b="1" i="1" dirty="0" err="1">
                <a:solidFill>
                  <a:srgbClr val="000000"/>
                </a:solidFill>
                <a:latin typeface="Times New Roman" pitchFamily="18" charset="0"/>
              </a:rPr>
              <a:t>stellaris</a:t>
            </a:r>
            <a:endParaRPr lang="ru-RU" sz="1200" b="1" i="1" dirty="0">
              <a:latin typeface="Times New Roman" pitchFamily="18" charset="0"/>
            </a:endParaRPr>
          </a:p>
        </p:txBody>
      </p:sp>
      <p:sp>
        <p:nvSpPr>
          <p:cNvPr id="114" name="Line 516"/>
          <p:cNvSpPr>
            <a:spLocks noChangeShapeType="1"/>
          </p:cNvSpPr>
          <p:nvPr/>
        </p:nvSpPr>
        <p:spPr bwMode="auto">
          <a:xfrm>
            <a:off x="3358406" y="4246563"/>
            <a:ext cx="0" cy="2054225"/>
          </a:xfrm>
          <a:prstGeom prst="line">
            <a:avLst/>
          </a:prstGeom>
          <a:noFill/>
          <a:ln w="28575">
            <a:solidFill>
              <a:srgbClr val="000000"/>
            </a:solidFill>
            <a:round/>
            <a:headEnd/>
            <a:tailEnd/>
          </a:ln>
        </p:spPr>
        <p:txBody>
          <a:bodyPr/>
          <a:lstStyle/>
          <a:p>
            <a:endParaRPr lang="ru-RU"/>
          </a:p>
        </p:txBody>
      </p:sp>
      <p:sp>
        <p:nvSpPr>
          <p:cNvPr id="115" name="Line 517"/>
          <p:cNvSpPr>
            <a:spLocks noChangeShapeType="1"/>
          </p:cNvSpPr>
          <p:nvPr/>
        </p:nvSpPr>
        <p:spPr bwMode="auto">
          <a:xfrm>
            <a:off x="3317131" y="6300788"/>
            <a:ext cx="44450" cy="0"/>
          </a:xfrm>
          <a:prstGeom prst="line">
            <a:avLst/>
          </a:prstGeom>
          <a:noFill/>
          <a:ln w="28575">
            <a:solidFill>
              <a:srgbClr val="000000"/>
            </a:solidFill>
            <a:round/>
            <a:headEnd/>
            <a:tailEnd/>
          </a:ln>
        </p:spPr>
        <p:txBody>
          <a:bodyPr/>
          <a:lstStyle/>
          <a:p>
            <a:endParaRPr lang="ru-RU"/>
          </a:p>
        </p:txBody>
      </p:sp>
      <p:sp>
        <p:nvSpPr>
          <p:cNvPr id="116" name="Line 518"/>
          <p:cNvSpPr>
            <a:spLocks noChangeShapeType="1"/>
          </p:cNvSpPr>
          <p:nvPr/>
        </p:nvSpPr>
        <p:spPr bwMode="auto">
          <a:xfrm>
            <a:off x="3317131" y="6010275"/>
            <a:ext cx="44450" cy="0"/>
          </a:xfrm>
          <a:prstGeom prst="line">
            <a:avLst/>
          </a:prstGeom>
          <a:noFill/>
          <a:ln w="28575">
            <a:solidFill>
              <a:srgbClr val="000000"/>
            </a:solidFill>
            <a:round/>
            <a:headEnd/>
            <a:tailEnd/>
          </a:ln>
        </p:spPr>
        <p:txBody>
          <a:bodyPr/>
          <a:lstStyle/>
          <a:p>
            <a:endParaRPr lang="ru-RU"/>
          </a:p>
        </p:txBody>
      </p:sp>
      <p:sp>
        <p:nvSpPr>
          <p:cNvPr id="117" name="Line 519"/>
          <p:cNvSpPr>
            <a:spLocks noChangeShapeType="1"/>
          </p:cNvSpPr>
          <p:nvPr/>
        </p:nvSpPr>
        <p:spPr bwMode="auto">
          <a:xfrm>
            <a:off x="3317131" y="5716588"/>
            <a:ext cx="44450" cy="0"/>
          </a:xfrm>
          <a:prstGeom prst="line">
            <a:avLst/>
          </a:prstGeom>
          <a:noFill/>
          <a:ln w="28575">
            <a:solidFill>
              <a:srgbClr val="000000"/>
            </a:solidFill>
            <a:round/>
            <a:headEnd/>
            <a:tailEnd/>
          </a:ln>
        </p:spPr>
        <p:txBody>
          <a:bodyPr/>
          <a:lstStyle/>
          <a:p>
            <a:endParaRPr lang="ru-RU"/>
          </a:p>
        </p:txBody>
      </p:sp>
      <p:sp>
        <p:nvSpPr>
          <p:cNvPr id="118" name="Line 520"/>
          <p:cNvSpPr>
            <a:spLocks noChangeShapeType="1"/>
          </p:cNvSpPr>
          <p:nvPr/>
        </p:nvSpPr>
        <p:spPr bwMode="auto">
          <a:xfrm>
            <a:off x="3317131" y="5422900"/>
            <a:ext cx="44450" cy="0"/>
          </a:xfrm>
          <a:prstGeom prst="line">
            <a:avLst/>
          </a:prstGeom>
          <a:noFill/>
          <a:ln w="28575">
            <a:solidFill>
              <a:srgbClr val="000000"/>
            </a:solidFill>
            <a:round/>
            <a:headEnd/>
            <a:tailEnd/>
          </a:ln>
        </p:spPr>
        <p:txBody>
          <a:bodyPr/>
          <a:lstStyle/>
          <a:p>
            <a:endParaRPr lang="ru-RU"/>
          </a:p>
        </p:txBody>
      </p:sp>
      <p:sp>
        <p:nvSpPr>
          <p:cNvPr id="119" name="Line 521"/>
          <p:cNvSpPr>
            <a:spLocks noChangeShapeType="1"/>
          </p:cNvSpPr>
          <p:nvPr/>
        </p:nvSpPr>
        <p:spPr bwMode="auto">
          <a:xfrm>
            <a:off x="3317131" y="5124450"/>
            <a:ext cx="44450" cy="0"/>
          </a:xfrm>
          <a:prstGeom prst="line">
            <a:avLst/>
          </a:prstGeom>
          <a:noFill/>
          <a:ln w="28575">
            <a:solidFill>
              <a:srgbClr val="000000"/>
            </a:solidFill>
            <a:round/>
            <a:headEnd/>
            <a:tailEnd/>
          </a:ln>
        </p:spPr>
        <p:txBody>
          <a:bodyPr/>
          <a:lstStyle/>
          <a:p>
            <a:endParaRPr lang="ru-RU"/>
          </a:p>
        </p:txBody>
      </p:sp>
      <p:sp>
        <p:nvSpPr>
          <p:cNvPr id="120" name="Line 522"/>
          <p:cNvSpPr>
            <a:spLocks noChangeShapeType="1"/>
          </p:cNvSpPr>
          <p:nvPr/>
        </p:nvSpPr>
        <p:spPr bwMode="auto">
          <a:xfrm>
            <a:off x="3317131" y="4832350"/>
            <a:ext cx="44450" cy="0"/>
          </a:xfrm>
          <a:prstGeom prst="line">
            <a:avLst/>
          </a:prstGeom>
          <a:noFill/>
          <a:ln w="28575">
            <a:solidFill>
              <a:srgbClr val="000000"/>
            </a:solidFill>
            <a:round/>
            <a:headEnd/>
            <a:tailEnd/>
          </a:ln>
        </p:spPr>
        <p:txBody>
          <a:bodyPr/>
          <a:lstStyle/>
          <a:p>
            <a:endParaRPr lang="ru-RU"/>
          </a:p>
        </p:txBody>
      </p:sp>
      <p:sp>
        <p:nvSpPr>
          <p:cNvPr id="121" name="Line 523"/>
          <p:cNvSpPr>
            <a:spLocks noChangeShapeType="1"/>
          </p:cNvSpPr>
          <p:nvPr/>
        </p:nvSpPr>
        <p:spPr bwMode="auto">
          <a:xfrm>
            <a:off x="3317131" y="4540250"/>
            <a:ext cx="44450" cy="0"/>
          </a:xfrm>
          <a:prstGeom prst="line">
            <a:avLst/>
          </a:prstGeom>
          <a:noFill/>
          <a:ln w="28575">
            <a:solidFill>
              <a:srgbClr val="000000"/>
            </a:solidFill>
            <a:round/>
            <a:headEnd/>
            <a:tailEnd/>
          </a:ln>
        </p:spPr>
        <p:txBody>
          <a:bodyPr/>
          <a:lstStyle/>
          <a:p>
            <a:endParaRPr lang="ru-RU"/>
          </a:p>
        </p:txBody>
      </p:sp>
      <p:sp>
        <p:nvSpPr>
          <p:cNvPr id="122" name="Line 524"/>
          <p:cNvSpPr>
            <a:spLocks noChangeShapeType="1"/>
          </p:cNvSpPr>
          <p:nvPr/>
        </p:nvSpPr>
        <p:spPr bwMode="auto">
          <a:xfrm>
            <a:off x="3317131" y="4246563"/>
            <a:ext cx="44450" cy="0"/>
          </a:xfrm>
          <a:prstGeom prst="line">
            <a:avLst/>
          </a:prstGeom>
          <a:noFill/>
          <a:ln w="28575">
            <a:solidFill>
              <a:srgbClr val="000000"/>
            </a:solidFill>
            <a:round/>
            <a:headEnd/>
            <a:tailEnd/>
          </a:ln>
        </p:spPr>
        <p:txBody>
          <a:bodyPr/>
          <a:lstStyle/>
          <a:p>
            <a:endParaRPr lang="ru-RU"/>
          </a:p>
        </p:txBody>
      </p:sp>
      <p:sp>
        <p:nvSpPr>
          <p:cNvPr id="123" name="Line 525"/>
          <p:cNvSpPr>
            <a:spLocks noChangeShapeType="1"/>
          </p:cNvSpPr>
          <p:nvPr/>
        </p:nvSpPr>
        <p:spPr bwMode="auto">
          <a:xfrm>
            <a:off x="3367932" y="5422900"/>
            <a:ext cx="1908175" cy="0"/>
          </a:xfrm>
          <a:prstGeom prst="line">
            <a:avLst/>
          </a:prstGeom>
          <a:noFill/>
          <a:ln w="28575">
            <a:solidFill>
              <a:srgbClr val="000000"/>
            </a:solidFill>
            <a:round/>
            <a:headEnd/>
            <a:tailEnd/>
          </a:ln>
        </p:spPr>
        <p:txBody>
          <a:bodyPr/>
          <a:lstStyle/>
          <a:p>
            <a:endParaRPr lang="ru-RU"/>
          </a:p>
        </p:txBody>
      </p:sp>
      <p:sp>
        <p:nvSpPr>
          <p:cNvPr id="124" name="Line 527"/>
          <p:cNvSpPr>
            <a:spLocks noChangeShapeType="1"/>
          </p:cNvSpPr>
          <p:nvPr/>
        </p:nvSpPr>
        <p:spPr bwMode="auto">
          <a:xfrm flipV="1">
            <a:off x="3833068" y="5422900"/>
            <a:ext cx="0" cy="46038"/>
          </a:xfrm>
          <a:prstGeom prst="line">
            <a:avLst/>
          </a:prstGeom>
          <a:noFill/>
          <a:ln w="28575">
            <a:solidFill>
              <a:srgbClr val="000000"/>
            </a:solidFill>
            <a:round/>
            <a:headEnd/>
            <a:tailEnd/>
          </a:ln>
        </p:spPr>
        <p:txBody>
          <a:bodyPr/>
          <a:lstStyle/>
          <a:p>
            <a:endParaRPr lang="ru-RU"/>
          </a:p>
        </p:txBody>
      </p:sp>
      <p:sp>
        <p:nvSpPr>
          <p:cNvPr id="125" name="Line 528"/>
          <p:cNvSpPr>
            <a:spLocks noChangeShapeType="1"/>
          </p:cNvSpPr>
          <p:nvPr/>
        </p:nvSpPr>
        <p:spPr bwMode="auto">
          <a:xfrm flipV="1">
            <a:off x="4314081" y="5422900"/>
            <a:ext cx="0" cy="46038"/>
          </a:xfrm>
          <a:prstGeom prst="line">
            <a:avLst/>
          </a:prstGeom>
          <a:noFill/>
          <a:ln w="28575">
            <a:solidFill>
              <a:srgbClr val="000000"/>
            </a:solidFill>
            <a:round/>
            <a:headEnd/>
            <a:tailEnd/>
          </a:ln>
        </p:spPr>
        <p:txBody>
          <a:bodyPr/>
          <a:lstStyle/>
          <a:p>
            <a:endParaRPr lang="ru-RU"/>
          </a:p>
        </p:txBody>
      </p:sp>
      <p:sp>
        <p:nvSpPr>
          <p:cNvPr id="126" name="Line 529"/>
          <p:cNvSpPr>
            <a:spLocks noChangeShapeType="1"/>
          </p:cNvSpPr>
          <p:nvPr/>
        </p:nvSpPr>
        <p:spPr bwMode="auto">
          <a:xfrm flipV="1">
            <a:off x="4790331" y="5422900"/>
            <a:ext cx="0" cy="46038"/>
          </a:xfrm>
          <a:prstGeom prst="line">
            <a:avLst/>
          </a:prstGeom>
          <a:noFill/>
          <a:ln w="28575">
            <a:solidFill>
              <a:srgbClr val="000000"/>
            </a:solidFill>
            <a:round/>
            <a:headEnd/>
            <a:tailEnd/>
          </a:ln>
        </p:spPr>
        <p:txBody>
          <a:bodyPr/>
          <a:lstStyle/>
          <a:p>
            <a:endParaRPr lang="ru-RU"/>
          </a:p>
        </p:txBody>
      </p:sp>
      <p:sp>
        <p:nvSpPr>
          <p:cNvPr id="127" name="Line 530"/>
          <p:cNvSpPr>
            <a:spLocks noChangeShapeType="1"/>
          </p:cNvSpPr>
          <p:nvPr/>
        </p:nvSpPr>
        <p:spPr bwMode="auto">
          <a:xfrm flipV="1">
            <a:off x="5266581" y="5422900"/>
            <a:ext cx="0" cy="46038"/>
          </a:xfrm>
          <a:prstGeom prst="line">
            <a:avLst/>
          </a:prstGeom>
          <a:noFill/>
          <a:ln w="28575">
            <a:solidFill>
              <a:srgbClr val="000000"/>
            </a:solidFill>
            <a:round/>
            <a:headEnd/>
            <a:tailEnd/>
          </a:ln>
        </p:spPr>
        <p:txBody>
          <a:bodyPr/>
          <a:lstStyle/>
          <a:p>
            <a:endParaRPr lang="ru-RU"/>
          </a:p>
        </p:txBody>
      </p:sp>
      <p:sp>
        <p:nvSpPr>
          <p:cNvPr id="128" name="Line 531"/>
          <p:cNvSpPr>
            <a:spLocks noChangeShapeType="1"/>
          </p:cNvSpPr>
          <p:nvPr/>
        </p:nvSpPr>
        <p:spPr bwMode="auto">
          <a:xfrm flipV="1">
            <a:off x="3598118" y="5503863"/>
            <a:ext cx="0" cy="4762"/>
          </a:xfrm>
          <a:prstGeom prst="line">
            <a:avLst/>
          </a:prstGeom>
          <a:noFill/>
          <a:ln w="7938">
            <a:solidFill>
              <a:srgbClr val="000000"/>
            </a:solidFill>
            <a:round/>
            <a:headEnd/>
            <a:tailEnd/>
          </a:ln>
        </p:spPr>
        <p:txBody>
          <a:bodyPr/>
          <a:lstStyle/>
          <a:p>
            <a:endParaRPr lang="ru-RU"/>
          </a:p>
        </p:txBody>
      </p:sp>
      <p:sp>
        <p:nvSpPr>
          <p:cNvPr id="129" name="Line 532"/>
          <p:cNvSpPr>
            <a:spLocks noChangeShapeType="1"/>
          </p:cNvSpPr>
          <p:nvPr/>
        </p:nvSpPr>
        <p:spPr bwMode="auto">
          <a:xfrm>
            <a:off x="3580656" y="5503863"/>
            <a:ext cx="42862" cy="0"/>
          </a:xfrm>
          <a:prstGeom prst="line">
            <a:avLst/>
          </a:prstGeom>
          <a:noFill/>
          <a:ln w="7938">
            <a:solidFill>
              <a:srgbClr val="000000"/>
            </a:solidFill>
            <a:round/>
            <a:headEnd/>
            <a:tailEnd/>
          </a:ln>
        </p:spPr>
        <p:txBody>
          <a:bodyPr/>
          <a:lstStyle/>
          <a:p>
            <a:endParaRPr lang="ru-RU"/>
          </a:p>
        </p:txBody>
      </p:sp>
      <p:sp>
        <p:nvSpPr>
          <p:cNvPr id="130" name="Line 533"/>
          <p:cNvSpPr>
            <a:spLocks noChangeShapeType="1"/>
          </p:cNvSpPr>
          <p:nvPr/>
        </p:nvSpPr>
        <p:spPr bwMode="auto">
          <a:xfrm flipV="1">
            <a:off x="3833068" y="5538788"/>
            <a:ext cx="0" cy="17462"/>
          </a:xfrm>
          <a:prstGeom prst="line">
            <a:avLst/>
          </a:prstGeom>
          <a:noFill/>
          <a:ln w="7938">
            <a:solidFill>
              <a:srgbClr val="000000"/>
            </a:solidFill>
            <a:round/>
            <a:headEnd/>
            <a:tailEnd/>
          </a:ln>
        </p:spPr>
        <p:txBody>
          <a:bodyPr/>
          <a:lstStyle/>
          <a:p>
            <a:endParaRPr lang="ru-RU"/>
          </a:p>
        </p:txBody>
      </p:sp>
      <p:sp>
        <p:nvSpPr>
          <p:cNvPr id="131" name="Line 534"/>
          <p:cNvSpPr>
            <a:spLocks noChangeShapeType="1"/>
          </p:cNvSpPr>
          <p:nvPr/>
        </p:nvSpPr>
        <p:spPr bwMode="auto">
          <a:xfrm>
            <a:off x="3815606" y="5538788"/>
            <a:ext cx="42862" cy="0"/>
          </a:xfrm>
          <a:prstGeom prst="line">
            <a:avLst/>
          </a:prstGeom>
          <a:noFill/>
          <a:ln w="7938">
            <a:solidFill>
              <a:srgbClr val="000000"/>
            </a:solidFill>
            <a:round/>
            <a:headEnd/>
            <a:tailEnd/>
          </a:ln>
        </p:spPr>
        <p:txBody>
          <a:bodyPr/>
          <a:lstStyle/>
          <a:p>
            <a:endParaRPr lang="ru-RU"/>
          </a:p>
        </p:txBody>
      </p:sp>
      <p:sp>
        <p:nvSpPr>
          <p:cNvPr id="132" name="Line 535"/>
          <p:cNvSpPr>
            <a:spLocks noChangeShapeType="1"/>
          </p:cNvSpPr>
          <p:nvPr/>
        </p:nvSpPr>
        <p:spPr bwMode="auto">
          <a:xfrm flipV="1">
            <a:off x="4074368" y="5643563"/>
            <a:ext cx="0" cy="17462"/>
          </a:xfrm>
          <a:prstGeom prst="line">
            <a:avLst/>
          </a:prstGeom>
          <a:noFill/>
          <a:ln w="7938">
            <a:solidFill>
              <a:srgbClr val="000000"/>
            </a:solidFill>
            <a:round/>
            <a:headEnd/>
            <a:tailEnd/>
          </a:ln>
        </p:spPr>
        <p:txBody>
          <a:bodyPr/>
          <a:lstStyle/>
          <a:p>
            <a:endParaRPr lang="ru-RU"/>
          </a:p>
        </p:txBody>
      </p:sp>
      <p:sp>
        <p:nvSpPr>
          <p:cNvPr id="133" name="Line 536"/>
          <p:cNvSpPr>
            <a:spLocks noChangeShapeType="1"/>
          </p:cNvSpPr>
          <p:nvPr/>
        </p:nvSpPr>
        <p:spPr bwMode="auto">
          <a:xfrm>
            <a:off x="4055318" y="5643563"/>
            <a:ext cx="44450" cy="0"/>
          </a:xfrm>
          <a:prstGeom prst="line">
            <a:avLst/>
          </a:prstGeom>
          <a:noFill/>
          <a:ln w="7938">
            <a:solidFill>
              <a:srgbClr val="000000"/>
            </a:solidFill>
            <a:round/>
            <a:headEnd/>
            <a:tailEnd/>
          </a:ln>
        </p:spPr>
        <p:txBody>
          <a:bodyPr/>
          <a:lstStyle/>
          <a:p>
            <a:endParaRPr lang="ru-RU"/>
          </a:p>
        </p:txBody>
      </p:sp>
      <p:sp>
        <p:nvSpPr>
          <p:cNvPr id="134" name="Line 537"/>
          <p:cNvSpPr>
            <a:spLocks noChangeShapeType="1"/>
          </p:cNvSpPr>
          <p:nvPr/>
        </p:nvSpPr>
        <p:spPr bwMode="auto">
          <a:xfrm flipV="1">
            <a:off x="4314081" y="5538788"/>
            <a:ext cx="0" cy="36512"/>
          </a:xfrm>
          <a:prstGeom prst="line">
            <a:avLst/>
          </a:prstGeom>
          <a:noFill/>
          <a:ln w="7938">
            <a:solidFill>
              <a:srgbClr val="000000"/>
            </a:solidFill>
            <a:round/>
            <a:headEnd/>
            <a:tailEnd/>
          </a:ln>
        </p:spPr>
        <p:txBody>
          <a:bodyPr/>
          <a:lstStyle/>
          <a:p>
            <a:endParaRPr lang="ru-RU"/>
          </a:p>
        </p:txBody>
      </p:sp>
      <p:sp>
        <p:nvSpPr>
          <p:cNvPr id="135" name="Line 538"/>
          <p:cNvSpPr>
            <a:spLocks noChangeShapeType="1"/>
          </p:cNvSpPr>
          <p:nvPr/>
        </p:nvSpPr>
        <p:spPr bwMode="auto">
          <a:xfrm>
            <a:off x="4296618" y="5538788"/>
            <a:ext cx="42863" cy="0"/>
          </a:xfrm>
          <a:prstGeom prst="line">
            <a:avLst/>
          </a:prstGeom>
          <a:noFill/>
          <a:ln w="7938">
            <a:solidFill>
              <a:srgbClr val="000000"/>
            </a:solidFill>
            <a:round/>
            <a:headEnd/>
            <a:tailEnd/>
          </a:ln>
        </p:spPr>
        <p:txBody>
          <a:bodyPr/>
          <a:lstStyle/>
          <a:p>
            <a:endParaRPr lang="ru-RU"/>
          </a:p>
        </p:txBody>
      </p:sp>
      <p:sp>
        <p:nvSpPr>
          <p:cNvPr id="136" name="Line 539"/>
          <p:cNvSpPr>
            <a:spLocks noChangeShapeType="1"/>
          </p:cNvSpPr>
          <p:nvPr/>
        </p:nvSpPr>
        <p:spPr bwMode="auto">
          <a:xfrm flipV="1">
            <a:off x="4549031" y="5637213"/>
            <a:ext cx="0" cy="79375"/>
          </a:xfrm>
          <a:prstGeom prst="line">
            <a:avLst/>
          </a:prstGeom>
          <a:noFill/>
          <a:ln w="7938">
            <a:solidFill>
              <a:srgbClr val="000000"/>
            </a:solidFill>
            <a:round/>
            <a:headEnd/>
            <a:tailEnd/>
          </a:ln>
        </p:spPr>
        <p:txBody>
          <a:bodyPr/>
          <a:lstStyle/>
          <a:p>
            <a:endParaRPr lang="ru-RU"/>
          </a:p>
        </p:txBody>
      </p:sp>
      <p:sp>
        <p:nvSpPr>
          <p:cNvPr id="137" name="Line 540"/>
          <p:cNvSpPr>
            <a:spLocks noChangeShapeType="1"/>
          </p:cNvSpPr>
          <p:nvPr/>
        </p:nvSpPr>
        <p:spPr bwMode="auto">
          <a:xfrm>
            <a:off x="4531568" y="5637213"/>
            <a:ext cx="42863" cy="0"/>
          </a:xfrm>
          <a:prstGeom prst="line">
            <a:avLst/>
          </a:prstGeom>
          <a:noFill/>
          <a:ln w="7938">
            <a:solidFill>
              <a:srgbClr val="000000"/>
            </a:solidFill>
            <a:round/>
            <a:headEnd/>
            <a:tailEnd/>
          </a:ln>
        </p:spPr>
        <p:txBody>
          <a:bodyPr/>
          <a:lstStyle/>
          <a:p>
            <a:endParaRPr lang="ru-RU"/>
          </a:p>
        </p:txBody>
      </p:sp>
      <p:sp>
        <p:nvSpPr>
          <p:cNvPr id="138" name="Line 541"/>
          <p:cNvSpPr>
            <a:spLocks noChangeShapeType="1"/>
          </p:cNvSpPr>
          <p:nvPr/>
        </p:nvSpPr>
        <p:spPr bwMode="auto">
          <a:xfrm flipV="1">
            <a:off x="4790331" y="5870575"/>
            <a:ext cx="0" cy="22225"/>
          </a:xfrm>
          <a:prstGeom prst="line">
            <a:avLst/>
          </a:prstGeom>
          <a:noFill/>
          <a:ln w="7938">
            <a:solidFill>
              <a:srgbClr val="000000"/>
            </a:solidFill>
            <a:round/>
            <a:headEnd/>
            <a:tailEnd/>
          </a:ln>
        </p:spPr>
        <p:txBody>
          <a:bodyPr/>
          <a:lstStyle/>
          <a:p>
            <a:endParaRPr lang="ru-RU"/>
          </a:p>
        </p:txBody>
      </p:sp>
      <p:sp>
        <p:nvSpPr>
          <p:cNvPr id="139" name="Line 542"/>
          <p:cNvSpPr>
            <a:spLocks noChangeShapeType="1"/>
          </p:cNvSpPr>
          <p:nvPr/>
        </p:nvSpPr>
        <p:spPr bwMode="auto">
          <a:xfrm>
            <a:off x="4771281" y="5870575"/>
            <a:ext cx="44450" cy="0"/>
          </a:xfrm>
          <a:prstGeom prst="line">
            <a:avLst/>
          </a:prstGeom>
          <a:noFill/>
          <a:ln w="7938">
            <a:solidFill>
              <a:srgbClr val="000000"/>
            </a:solidFill>
            <a:round/>
            <a:headEnd/>
            <a:tailEnd/>
          </a:ln>
        </p:spPr>
        <p:txBody>
          <a:bodyPr/>
          <a:lstStyle/>
          <a:p>
            <a:endParaRPr lang="ru-RU"/>
          </a:p>
        </p:txBody>
      </p:sp>
      <p:sp>
        <p:nvSpPr>
          <p:cNvPr id="140" name="Line 543"/>
          <p:cNvSpPr>
            <a:spLocks noChangeShapeType="1"/>
          </p:cNvSpPr>
          <p:nvPr/>
        </p:nvSpPr>
        <p:spPr bwMode="auto">
          <a:xfrm flipV="1">
            <a:off x="5025281" y="5819775"/>
            <a:ext cx="0" cy="61913"/>
          </a:xfrm>
          <a:prstGeom prst="line">
            <a:avLst/>
          </a:prstGeom>
          <a:noFill/>
          <a:ln w="7938">
            <a:solidFill>
              <a:srgbClr val="000000"/>
            </a:solidFill>
            <a:round/>
            <a:headEnd/>
            <a:tailEnd/>
          </a:ln>
        </p:spPr>
        <p:txBody>
          <a:bodyPr/>
          <a:lstStyle/>
          <a:p>
            <a:endParaRPr lang="ru-RU"/>
          </a:p>
        </p:txBody>
      </p:sp>
      <p:sp>
        <p:nvSpPr>
          <p:cNvPr id="141" name="Line 544"/>
          <p:cNvSpPr>
            <a:spLocks noChangeShapeType="1"/>
          </p:cNvSpPr>
          <p:nvPr/>
        </p:nvSpPr>
        <p:spPr bwMode="auto">
          <a:xfrm>
            <a:off x="5007818" y="5819775"/>
            <a:ext cx="41275" cy="0"/>
          </a:xfrm>
          <a:prstGeom prst="line">
            <a:avLst/>
          </a:prstGeom>
          <a:noFill/>
          <a:ln w="7938">
            <a:solidFill>
              <a:srgbClr val="000000"/>
            </a:solidFill>
            <a:round/>
            <a:headEnd/>
            <a:tailEnd/>
          </a:ln>
        </p:spPr>
        <p:txBody>
          <a:bodyPr/>
          <a:lstStyle/>
          <a:p>
            <a:endParaRPr lang="ru-RU"/>
          </a:p>
        </p:txBody>
      </p:sp>
      <p:sp>
        <p:nvSpPr>
          <p:cNvPr id="142" name="Line 545"/>
          <p:cNvSpPr>
            <a:spLocks noChangeShapeType="1"/>
          </p:cNvSpPr>
          <p:nvPr/>
        </p:nvSpPr>
        <p:spPr bwMode="auto">
          <a:xfrm flipV="1">
            <a:off x="5266581" y="5942013"/>
            <a:ext cx="0" cy="60325"/>
          </a:xfrm>
          <a:prstGeom prst="line">
            <a:avLst/>
          </a:prstGeom>
          <a:noFill/>
          <a:ln w="7938">
            <a:solidFill>
              <a:srgbClr val="000000"/>
            </a:solidFill>
            <a:round/>
            <a:headEnd/>
            <a:tailEnd/>
          </a:ln>
        </p:spPr>
        <p:txBody>
          <a:bodyPr/>
          <a:lstStyle/>
          <a:p>
            <a:endParaRPr lang="ru-RU"/>
          </a:p>
        </p:txBody>
      </p:sp>
      <p:sp>
        <p:nvSpPr>
          <p:cNvPr id="143" name="Line 546"/>
          <p:cNvSpPr>
            <a:spLocks noChangeShapeType="1"/>
          </p:cNvSpPr>
          <p:nvPr/>
        </p:nvSpPr>
        <p:spPr bwMode="auto">
          <a:xfrm>
            <a:off x="5249118" y="5942013"/>
            <a:ext cx="41275" cy="0"/>
          </a:xfrm>
          <a:prstGeom prst="line">
            <a:avLst/>
          </a:prstGeom>
          <a:noFill/>
          <a:ln w="7938">
            <a:solidFill>
              <a:srgbClr val="000000"/>
            </a:solidFill>
            <a:round/>
            <a:headEnd/>
            <a:tailEnd/>
          </a:ln>
        </p:spPr>
        <p:txBody>
          <a:bodyPr/>
          <a:lstStyle/>
          <a:p>
            <a:endParaRPr lang="ru-RU"/>
          </a:p>
        </p:txBody>
      </p:sp>
      <p:sp>
        <p:nvSpPr>
          <p:cNvPr id="144" name="Line 547"/>
          <p:cNvSpPr>
            <a:spLocks noChangeShapeType="1"/>
          </p:cNvSpPr>
          <p:nvPr/>
        </p:nvSpPr>
        <p:spPr bwMode="auto">
          <a:xfrm>
            <a:off x="3598118" y="5508625"/>
            <a:ext cx="0" cy="6350"/>
          </a:xfrm>
          <a:prstGeom prst="line">
            <a:avLst/>
          </a:prstGeom>
          <a:noFill/>
          <a:ln w="7938">
            <a:solidFill>
              <a:srgbClr val="000000"/>
            </a:solidFill>
            <a:round/>
            <a:headEnd/>
            <a:tailEnd/>
          </a:ln>
        </p:spPr>
        <p:txBody>
          <a:bodyPr/>
          <a:lstStyle/>
          <a:p>
            <a:endParaRPr lang="ru-RU"/>
          </a:p>
        </p:txBody>
      </p:sp>
      <p:sp>
        <p:nvSpPr>
          <p:cNvPr id="145" name="Line 548"/>
          <p:cNvSpPr>
            <a:spLocks noChangeShapeType="1"/>
          </p:cNvSpPr>
          <p:nvPr/>
        </p:nvSpPr>
        <p:spPr bwMode="auto">
          <a:xfrm>
            <a:off x="3580656" y="5514975"/>
            <a:ext cx="42862" cy="0"/>
          </a:xfrm>
          <a:prstGeom prst="line">
            <a:avLst/>
          </a:prstGeom>
          <a:noFill/>
          <a:ln w="7938">
            <a:solidFill>
              <a:srgbClr val="000000"/>
            </a:solidFill>
            <a:round/>
            <a:headEnd/>
            <a:tailEnd/>
          </a:ln>
        </p:spPr>
        <p:txBody>
          <a:bodyPr/>
          <a:lstStyle/>
          <a:p>
            <a:endParaRPr lang="ru-RU"/>
          </a:p>
        </p:txBody>
      </p:sp>
      <p:sp>
        <p:nvSpPr>
          <p:cNvPr id="146" name="Line 549"/>
          <p:cNvSpPr>
            <a:spLocks noChangeShapeType="1"/>
          </p:cNvSpPr>
          <p:nvPr/>
        </p:nvSpPr>
        <p:spPr bwMode="auto">
          <a:xfrm>
            <a:off x="3833068" y="5556250"/>
            <a:ext cx="0" cy="25400"/>
          </a:xfrm>
          <a:prstGeom prst="line">
            <a:avLst/>
          </a:prstGeom>
          <a:noFill/>
          <a:ln w="7938">
            <a:solidFill>
              <a:srgbClr val="000000"/>
            </a:solidFill>
            <a:round/>
            <a:headEnd/>
            <a:tailEnd/>
          </a:ln>
        </p:spPr>
        <p:txBody>
          <a:bodyPr/>
          <a:lstStyle/>
          <a:p>
            <a:endParaRPr lang="ru-RU"/>
          </a:p>
        </p:txBody>
      </p:sp>
      <p:sp>
        <p:nvSpPr>
          <p:cNvPr id="147" name="Line 550"/>
          <p:cNvSpPr>
            <a:spLocks noChangeShapeType="1"/>
          </p:cNvSpPr>
          <p:nvPr/>
        </p:nvSpPr>
        <p:spPr bwMode="auto">
          <a:xfrm>
            <a:off x="3815606" y="5581650"/>
            <a:ext cx="42862" cy="0"/>
          </a:xfrm>
          <a:prstGeom prst="line">
            <a:avLst/>
          </a:prstGeom>
          <a:noFill/>
          <a:ln w="7938">
            <a:solidFill>
              <a:srgbClr val="000000"/>
            </a:solidFill>
            <a:round/>
            <a:headEnd/>
            <a:tailEnd/>
          </a:ln>
        </p:spPr>
        <p:txBody>
          <a:bodyPr/>
          <a:lstStyle/>
          <a:p>
            <a:endParaRPr lang="ru-RU"/>
          </a:p>
        </p:txBody>
      </p:sp>
      <p:sp>
        <p:nvSpPr>
          <p:cNvPr id="148" name="Line 551"/>
          <p:cNvSpPr>
            <a:spLocks noChangeShapeType="1"/>
          </p:cNvSpPr>
          <p:nvPr/>
        </p:nvSpPr>
        <p:spPr bwMode="auto">
          <a:xfrm>
            <a:off x="4074368" y="5661025"/>
            <a:ext cx="0" cy="23813"/>
          </a:xfrm>
          <a:prstGeom prst="line">
            <a:avLst/>
          </a:prstGeom>
          <a:noFill/>
          <a:ln w="7938">
            <a:solidFill>
              <a:srgbClr val="000000"/>
            </a:solidFill>
            <a:round/>
            <a:headEnd/>
            <a:tailEnd/>
          </a:ln>
        </p:spPr>
        <p:txBody>
          <a:bodyPr/>
          <a:lstStyle/>
          <a:p>
            <a:endParaRPr lang="ru-RU"/>
          </a:p>
        </p:txBody>
      </p:sp>
      <p:sp>
        <p:nvSpPr>
          <p:cNvPr id="149" name="Line 552"/>
          <p:cNvSpPr>
            <a:spLocks noChangeShapeType="1"/>
          </p:cNvSpPr>
          <p:nvPr/>
        </p:nvSpPr>
        <p:spPr bwMode="auto">
          <a:xfrm>
            <a:off x="4055318" y="5684838"/>
            <a:ext cx="44450" cy="0"/>
          </a:xfrm>
          <a:prstGeom prst="line">
            <a:avLst/>
          </a:prstGeom>
          <a:noFill/>
          <a:ln w="7938">
            <a:solidFill>
              <a:srgbClr val="000000"/>
            </a:solidFill>
            <a:round/>
            <a:headEnd/>
            <a:tailEnd/>
          </a:ln>
        </p:spPr>
        <p:txBody>
          <a:bodyPr/>
          <a:lstStyle/>
          <a:p>
            <a:endParaRPr lang="ru-RU"/>
          </a:p>
        </p:txBody>
      </p:sp>
      <p:sp>
        <p:nvSpPr>
          <p:cNvPr id="150" name="Line 553"/>
          <p:cNvSpPr>
            <a:spLocks noChangeShapeType="1"/>
          </p:cNvSpPr>
          <p:nvPr/>
        </p:nvSpPr>
        <p:spPr bwMode="auto">
          <a:xfrm>
            <a:off x="4314081" y="5575300"/>
            <a:ext cx="0" cy="38100"/>
          </a:xfrm>
          <a:prstGeom prst="line">
            <a:avLst/>
          </a:prstGeom>
          <a:noFill/>
          <a:ln w="7938">
            <a:solidFill>
              <a:srgbClr val="000000"/>
            </a:solidFill>
            <a:round/>
            <a:headEnd/>
            <a:tailEnd/>
          </a:ln>
        </p:spPr>
        <p:txBody>
          <a:bodyPr/>
          <a:lstStyle/>
          <a:p>
            <a:endParaRPr lang="ru-RU"/>
          </a:p>
        </p:txBody>
      </p:sp>
      <p:sp>
        <p:nvSpPr>
          <p:cNvPr id="151" name="Line 554"/>
          <p:cNvSpPr>
            <a:spLocks noChangeShapeType="1"/>
          </p:cNvSpPr>
          <p:nvPr/>
        </p:nvSpPr>
        <p:spPr bwMode="auto">
          <a:xfrm>
            <a:off x="4296618" y="5613400"/>
            <a:ext cx="42863" cy="0"/>
          </a:xfrm>
          <a:prstGeom prst="line">
            <a:avLst/>
          </a:prstGeom>
          <a:noFill/>
          <a:ln w="7938">
            <a:solidFill>
              <a:srgbClr val="000000"/>
            </a:solidFill>
            <a:round/>
            <a:headEnd/>
            <a:tailEnd/>
          </a:ln>
        </p:spPr>
        <p:txBody>
          <a:bodyPr/>
          <a:lstStyle/>
          <a:p>
            <a:endParaRPr lang="ru-RU"/>
          </a:p>
        </p:txBody>
      </p:sp>
      <p:sp>
        <p:nvSpPr>
          <p:cNvPr id="152" name="Line 555"/>
          <p:cNvSpPr>
            <a:spLocks noChangeShapeType="1"/>
          </p:cNvSpPr>
          <p:nvPr/>
        </p:nvSpPr>
        <p:spPr bwMode="auto">
          <a:xfrm>
            <a:off x="4549031" y="5716588"/>
            <a:ext cx="0" cy="79375"/>
          </a:xfrm>
          <a:prstGeom prst="line">
            <a:avLst/>
          </a:prstGeom>
          <a:noFill/>
          <a:ln w="7938">
            <a:solidFill>
              <a:srgbClr val="000000"/>
            </a:solidFill>
            <a:round/>
            <a:headEnd/>
            <a:tailEnd/>
          </a:ln>
        </p:spPr>
        <p:txBody>
          <a:bodyPr/>
          <a:lstStyle/>
          <a:p>
            <a:endParaRPr lang="ru-RU"/>
          </a:p>
        </p:txBody>
      </p:sp>
      <p:sp>
        <p:nvSpPr>
          <p:cNvPr id="153" name="Line 556"/>
          <p:cNvSpPr>
            <a:spLocks noChangeShapeType="1"/>
          </p:cNvSpPr>
          <p:nvPr/>
        </p:nvSpPr>
        <p:spPr bwMode="auto">
          <a:xfrm>
            <a:off x="4531568" y="5795963"/>
            <a:ext cx="42863" cy="0"/>
          </a:xfrm>
          <a:prstGeom prst="line">
            <a:avLst/>
          </a:prstGeom>
          <a:noFill/>
          <a:ln w="7938">
            <a:solidFill>
              <a:srgbClr val="000000"/>
            </a:solidFill>
            <a:round/>
            <a:headEnd/>
            <a:tailEnd/>
          </a:ln>
        </p:spPr>
        <p:txBody>
          <a:bodyPr/>
          <a:lstStyle/>
          <a:p>
            <a:endParaRPr lang="ru-RU"/>
          </a:p>
        </p:txBody>
      </p:sp>
      <p:sp>
        <p:nvSpPr>
          <p:cNvPr id="154" name="Line 557"/>
          <p:cNvSpPr>
            <a:spLocks noChangeShapeType="1"/>
          </p:cNvSpPr>
          <p:nvPr/>
        </p:nvSpPr>
        <p:spPr bwMode="auto">
          <a:xfrm>
            <a:off x="4790331" y="5892800"/>
            <a:ext cx="0" cy="23813"/>
          </a:xfrm>
          <a:prstGeom prst="line">
            <a:avLst/>
          </a:prstGeom>
          <a:noFill/>
          <a:ln w="7938">
            <a:solidFill>
              <a:srgbClr val="000000"/>
            </a:solidFill>
            <a:round/>
            <a:headEnd/>
            <a:tailEnd/>
          </a:ln>
        </p:spPr>
        <p:txBody>
          <a:bodyPr/>
          <a:lstStyle/>
          <a:p>
            <a:endParaRPr lang="ru-RU"/>
          </a:p>
        </p:txBody>
      </p:sp>
      <p:sp>
        <p:nvSpPr>
          <p:cNvPr id="155" name="Line 558"/>
          <p:cNvSpPr>
            <a:spLocks noChangeShapeType="1"/>
          </p:cNvSpPr>
          <p:nvPr/>
        </p:nvSpPr>
        <p:spPr bwMode="auto">
          <a:xfrm>
            <a:off x="4771281" y="5916613"/>
            <a:ext cx="44450" cy="0"/>
          </a:xfrm>
          <a:prstGeom prst="line">
            <a:avLst/>
          </a:prstGeom>
          <a:noFill/>
          <a:ln w="7938">
            <a:solidFill>
              <a:srgbClr val="000000"/>
            </a:solidFill>
            <a:round/>
            <a:headEnd/>
            <a:tailEnd/>
          </a:ln>
        </p:spPr>
        <p:txBody>
          <a:bodyPr/>
          <a:lstStyle/>
          <a:p>
            <a:endParaRPr lang="ru-RU"/>
          </a:p>
        </p:txBody>
      </p:sp>
      <p:sp>
        <p:nvSpPr>
          <p:cNvPr id="156" name="Line 559"/>
          <p:cNvSpPr>
            <a:spLocks noChangeShapeType="1"/>
          </p:cNvSpPr>
          <p:nvPr/>
        </p:nvSpPr>
        <p:spPr bwMode="auto">
          <a:xfrm>
            <a:off x="5025281" y="5881688"/>
            <a:ext cx="0" cy="60325"/>
          </a:xfrm>
          <a:prstGeom prst="line">
            <a:avLst/>
          </a:prstGeom>
          <a:noFill/>
          <a:ln w="7938">
            <a:solidFill>
              <a:srgbClr val="000000"/>
            </a:solidFill>
            <a:round/>
            <a:headEnd/>
            <a:tailEnd/>
          </a:ln>
        </p:spPr>
        <p:txBody>
          <a:bodyPr/>
          <a:lstStyle/>
          <a:p>
            <a:endParaRPr lang="ru-RU"/>
          </a:p>
        </p:txBody>
      </p:sp>
      <p:sp>
        <p:nvSpPr>
          <p:cNvPr id="157" name="Line 560"/>
          <p:cNvSpPr>
            <a:spLocks noChangeShapeType="1"/>
          </p:cNvSpPr>
          <p:nvPr/>
        </p:nvSpPr>
        <p:spPr bwMode="auto">
          <a:xfrm>
            <a:off x="5007818" y="5942013"/>
            <a:ext cx="41275" cy="0"/>
          </a:xfrm>
          <a:prstGeom prst="line">
            <a:avLst/>
          </a:prstGeom>
          <a:noFill/>
          <a:ln w="7938">
            <a:solidFill>
              <a:srgbClr val="000000"/>
            </a:solidFill>
            <a:round/>
            <a:headEnd/>
            <a:tailEnd/>
          </a:ln>
        </p:spPr>
        <p:txBody>
          <a:bodyPr/>
          <a:lstStyle/>
          <a:p>
            <a:endParaRPr lang="ru-RU"/>
          </a:p>
        </p:txBody>
      </p:sp>
      <p:sp>
        <p:nvSpPr>
          <p:cNvPr id="158" name="Line 561"/>
          <p:cNvSpPr>
            <a:spLocks noChangeShapeType="1"/>
          </p:cNvSpPr>
          <p:nvPr/>
        </p:nvSpPr>
        <p:spPr bwMode="auto">
          <a:xfrm>
            <a:off x="5266581" y="6002338"/>
            <a:ext cx="0" cy="61912"/>
          </a:xfrm>
          <a:prstGeom prst="line">
            <a:avLst/>
          </a:prstGeom>
          <a:noFill/>
          <a:ln w="7938">
            <a:solidFill>
              <a:srgbClr val="000000"/>
            </a:solidFill>
            <a:round/>
            <a:headEnd/>
            <a:tailEnd/>
          </a:ln>
        </p:spPr>
        <p:txBody>
          <a:bodyPr/>
          <a:lstStyle/>
          <a:p>
            <a:endParaRPr lang="ru-RU"/>
          </a:p>
        </p:txBody>
      </p:sp>
      <p:sp>
        <p:nvSpPr>
          <p:cNvPr id="159" name="Line 562"/>
          <p:cNvSpPr>
            <a:spLocks noChangeShapeType="1"/>
          </p:cNvSpPr>
          <p:nvPr/>
        </p:nvSpPr>
        <p:spPr bwMode="auto">
          <a:xfrm>
            <a:off x="5249118" y="6064250"/>
            <a:ext cx="41275" cy="0"/>
          </a:xfrm>
          <a:prstGeom prst="line">
            <a:avLst/>
          </a:prstGeom>
          <a:noFill/>
          <a:ln w="7938">
            <a:solidFill>
              <a:srgbClr val="000000"/>
            </a:solidFill>
            <a:round/>
            <a:headEnd/>
            <a:tailEnd/>
          </a:ln>
        </p:spPr>
        <p:txBody>
          <a:bodyPr/>
          <a:lstStyle/>
          <a:p>
            <a:endParaRPr lang="ru-RU"/>
          </a:p>
        </p:txBody>
      </p:sp>
      <p:sp>
        <p:nvSpPr>
          <p:cNvPr id="160" name="Line 563"/>
          <p:cNvSpPr>
            <a:spLocks noChangeShapeType="1"/>
          </p:cNvSpPr>
          <p:nvPr/>
        </p:nvSpPr>
        <p:spPr bwMode="auto">
          <a:xfrm flipV="1">
            <a:off x="3598118" y="5283200"/>
            <a:ext cx="0" cy="20638"/>
          </a:xfrm>
          <a:prstGeom prst="line">
            <a:avLst/>
          </a:prstGeom>
          <a:noFill/>
          <a:ln w="7938">
            <a:solidFill>
              <a:srgbClr val="000000"/>
            </a:solidFill>
            <a:round/>
            <a:headEnd/>
            <a:tailEnd/>
          </a:ln>
        </p:spPr>
        <p:txBody>
          <a:bodyPr/>
          <a:lstStyle/>
          <a:p>
            <a:endParaRPr lang="ru-RU"/>
          </a:p>
        </p:txBody>
      </p:sp>
      <p:sp>
        <p:nvSpPr>
          <p:cNvPr id="161" name="Line 564"/>
          <p:cNvSpPr>
            <a:spLocks noChangeShapeType="1"/>
          </p:cNvSpPr>
          <p:nvPr/>
        </p:nvSpPr>
        <p:spPr bwMode="auto">
          <a:xfrm>
            <a:off x="3580656" y="5283200"/>
            <a:ext cx="42862" cy="0"/>
          </a:xfrm>
          <a:prstGeom prst="line">
            <a:avLst/>
          </a:prstGeom>
          <a:noFill/>
          <a:ln w="7938">
            <a:solidFill>
              <a:srgbClr val="000000"/>
            </a:solidFill>
            <a:round/>
            <a:headEnd/>
            <a:tailEnd/>
          </a:ln>
        </p:spPr>
        <p:txBody>
          <a:bodyPr/>
          <a:lstStyle/>
          <a:p>
            <a:endParaRPr lang="ru-RU"/>
          </a:p>
        </p:txBody>
      </p:sp>
      <p:sp>
        <p:nvSpPr>
          <p:cNvPr id="162" name="Line 565"/>
          <p:cNvSpPr>
            <a:spLocks noChangeShapeType="1"/>
          </p:cNvSpPr>
          <p:nvPr/>
        </p:nvSpPr>
        <p:spPr bwMode="auto">
          <a:xfrm flipV="1">
            <a:off x="3833068" y="5075238"/>
            <a:ext cx="0" cy="49212"/>
          </a:xfrm>
          <a:prstGeom prst="line">
            <a:avLst/>
          </a:prstGeom>
          <a:noFill/>
          <a:ln w="7938">
            <a:solidFill>
              <a:srgbClr val="000000"/>
            </a:solidFill>
            <a:round/>
            <a:headEnd/>
            <a:tailEnd/>
          </a:ln>
        </p:spPr>
        <p:txBody>
          <a:bodyPr/>
          <a:lstStyle/>
          <a:p>
            <a:endParaRPr lang="ru-RU"/>
          </a:p>
        </p:txBody>
      </p:sp>
      <p:sp>
        <p:nvSpPr>
          <p:cNvPr id="163" name="Line 566"/>
          <p:cNvSpPr>
            <a:spLocks noChangeShapeType="1"/>
          </p:cNvSpPr>
          <p:nvPr/>
        </p:nvSpPr>
        <p:spPr bwMode="auto">
          <a:xfrm>
            <a:off x="3815606" y="5075238"/>
            <a:ext cx="42862" cy="0"/>
          </a:xfrm>
          <a:prstGeom prst="line">
            <a:avLst/>
          </a:prstGeom>
          <a:noFill/>
          <a:ln w="7938">
            <a:solidFill>
              <a:srgbClr val="000000"/>
            </a:solidFill>
            <a:round/>
            <a:headEnd/>
            <a:tailEnd/>
          </a:ln>
        </p:spPr>
        <p:txBody>
          <a:bodyPr/>
          <a:lstStyle/>
          <a:p>
            <a:endParaRPr lang="ru-RU"/>
          </a:p>
        </p:txBody>
      </p:sp>
      <p:sp>
        <p:nvSpPr>
          <p:cNvPr id="164" name="Line 567"/>
          <p:cNvSpPr>
            <a:spLocks noChangeShapeType="1"/>
          </p:cNvSpPr>
          <p:nvPr/>
        </p:nvSpPr>
        <p:spPr bwMode="auto">
          <a:xfrm flipV="1">
            <a:off x="4074368" y="4911725"/>
            <a:ext cx="0" cy="55563"/>
          </a:xfrm>
          <a:prstGeom prst="line">
            <a:avLst/>
          </a:prstGeom>
          <a:noFill/>
          <a:ln w="7938">
            <a:solidFill>
              <a:srgbClr val="000000"/>
            </a:solidFill>
            <a:round/>
            <a:headEnd/>
            <a:tailEnd/>
          </a:ln>
        </p:spPr>
        <p:txBody>
          <a:bodyPr/>
          <a:lstStyle/>
          <a:p>
            <a:endParaRPr lang="ru-RU"/>
          </a:p>
        </p:txBody>
      </p:sp>
      <p:sp>
        <p:nvSpPr>
          <p:cNvPr id="165" name="Line 568"/>
          <p:cNvSpPr>
            <a:spLocks noChangeShapeType="1"/>
          </p:cNvSpPr>
          <p:nvPr/>
        </p:nvSpPr>
        <p:spPr bwMode="auto">
          <a:xfrm>
            <a:off x="4055318" y="4911725"/>
            <a:ext cx="44450" cy="0"/>
          </a:xfrm>
          <a:prstGeom prst="line">
            <a:avLst/>
          </a:prstGeom>
          <a:noFill/>
          <a:ln w="7938">
            <a:solidFill>
              <a:srgbClr val="000000"/>
            </a:solidFill>
            <a:round/>
            <a:headEnd/>
            <a:tailEnd/>
          </a:ln>
        </p:spPr>
        <p:txBody>
          <a:bodyPr/>
          <a:lstStyle/>
          <a:p>
            <a:endParaRPr lang="ru-RU"/>
          </a:p>
        </p:txBody>
      </p:sp>
      <p:sp>
        <p:nvSpPr>
          <p:cNvPr id="166" name="Line 569"/>
          <p:cNvSpPr>
            <a:spLocks noChangeShapeType="1"/>
          </p:cNvSpPr>
          <p:nvPr/>
        </p:nvSpPr>
        <p:spPr bwMode="auto">
          <a:xfrm flipV="1">
            <a:off x="4314081" y="4508500"/>
            <a:ext cx="0" cy="190500"/>
          </a:xfrm>
          <a:prstGeom prst="line">
            <a:avLst/>
          </a:prstGeom>
          <a:noFill/>
          <a:ln w="7938">
            <a:solidFill>
              <a:srgbClr val="000000"/>
            </a:solidFill>
            <a:round/>
            <a:headEnd/>
            <a:tailEnd/>
          </a:ln>
        </p:spPr>
        <p:txBody>
          <a:bodyPr/>
          <a:lstStyle/>
          <a:p>
            <a:endParaRPr lang="ru-RU"/>
          </a:p>
        </p:txBody>
      </p:sp>
      <p:sp>
        <p:nvSpPr>
          <p:cNvPr id="167" name="Line 570"/>
          <p:cNvSpPr>
            <a:spLocks noChangeShapeType="1"/>
          </p:cNvSpPr>
          <p:nvPr/>
        </p:nvSpPr>
        <p:spPr bwMode="auto">
          <a:xfrm>
            <a:off x="4296618" y="4508500"/>
            <a:ext cx="42863" cy="0"/>
          </a:xfrm>
          <a:prstGeom prst="line">
            <a:avLst/>
          </a:prstGeom>
          <a:noFill/>
          <a:ln w="7938">
            <a:solidFill>
              <a:srgbClr val="000000"/>
            </a:solidFill>
            <a:round/>
            <a:headEnd/>
            <a:tailEnd/>
          </a:ln>
        </p:spPr>
        <p:txBody>
          <a:bodyPr/>
          <a:lstStyle/>
          <a:p>
            <a:endParaRPr lang="ru-RU"/>
          </a:p>
        </p:txBody>
      </p:sp>
      <p:sp>
        <p:nvSpPr>
          <p:cNvPr id="168" name="Line 571"/>
          <p:cNvSpPr>
            <a:spLocks noChangeShapeType="1"/>
          </p:cNvSpPr>
          <p:nvPr/>
        </p:nvSpPr>
        <p:spPr bwMode="auto">
          <a:xfrm flipV="1">
            <a:off x="4549031" y="5094288"/>
            <a:ext cx="0" cy="61912"/>
          </a:xfrm>
          <a:prstGeom prst="line">
            <a:avLst/>
          </a:prstGeom>
          <a:noFill/>
          <a:ln w="7938">
            <a:solidFill>
              <a:srgbClr val="000000"/>
            </a:solidFill>
            <a:round/>
            <a:headEnd/>
            <a:tailEnd/>
          </a:ln>
        </p:spPr>
        <p:txBody>
          <a:bodyPr/>
          <a:lstStyle/>
          <a:p>
            <a:endParaRPr lang="ru-RU"/>
          </a:p>
        </p:txBody>
      </p:sp>
      <p:sp>
        <p:nvSpPr>
          <p:cNvPr id="169" name="Line 572"/>
          <p:cNvSpPr>
            <a:spLocks noChangeShapeType="1"/>
          </p:cNvSpPr>
          <p:nvPr/>
        </p:nvSpPr>
        <p:spPr bwMode="auto">
          <a:xfrm>
            <a:off x="4531568" y="5094288"/>
            <a:ext cx="42863" cy="0"/>
          </a:xfrm>
          <a:prstGeom prst="line">
            <a:avLst/>
          </a:prstGeom>
          <a:noFill/>
          <a:ln w="7938">
            <a:solidFill>
              <a:srgbClr val="000000"/>
            </a:solidFill>
            <a:round/>
            <a:headEnd/>
            <a:tailEnd/>
          </a:ln>
        </p:spPr>
        <p:txBody>
          <a:bodyPr/>
          <a:lstStyle/>
          <a:p>
            <a:endParaRPr lang="ru-RU"/>
          </a:p>
        </p:txBody>
      </p:sp>
      <p:sp>
        <p:nvSpPr>
          <p:cNvPr id="170" name="Line 573"/>
          <p:cNvSpPr>
            <a:spLocks noChangeShapeType="1"/>
          </p:cNvSpPr>
          <p:nvPr/>
        </p:nvSpPr>
        <p:spPr bwMode="auto">
          <a:xfrm flipV="1">
            <a:off x="4790331" y="5038725"/>
            <a:ext cx="0" cy="61913"/>
          </a:xfrm>
          <a:prstGeom prst="line">
            <a:avLst/>
          </a:prstGeom>
          <a:noFill/>
          <a:ln w="7938">
            <a:solidFill>
              <a:srgbClr val="000000"/>
            </a:solidFill>
            <a:round/>
            <a:headEnd/>
            <a:tailEnd/>
          </a:ln>
        </p:spPr>
        <p:txBody>
          <a:bodyPr/>
          <a:lstStyle/>
          <a:p>
            <a:endParaRPr lang="ru-RU"/>
          </a:p>
        </p:txBody>
      </p:sp>
      <p:sp>
        <p:nvSpPr>
          <p:cNvPr id="171" name="Line 574"/>
          <p:cNvSpPr>
            <a:spLocks noChangeShapeType="1"/>
          </p:cNvSpPr>
          <p:nvPr/>
        </p:nvSpPr>
        <p:spPr bwMode="auto">
          <a:xfrm>
            <a:off x="4771281" y="5038725"/>
            <a:ext cx="44450" cy="0"/>
          </a:xfrm>
          <a:prstGeom prst="line">
            <a:avLst/>
          </a:prstGeom>
          <a:noFill/>
          <a:ln w="7938">
            <a:solidFill>
              <a:srgbClr val="000000"/>
            </a:solidFill>
            <a:round/>
            <a:headEnd/>
            <a:tailEnd/>
          </a:ln>
        </p:spPr>
        <p:txBody>
          <a:bodyPr/>
          <a:lstStyle/>
          <a:p>
            <a:endParaRPr lang="ru-RU"/>
          </a:p>
        </p:txBody>
      </p:sp>
      <p:sp>
        <p:nvSpPr>
          <p:cNvPr id="172" name="Line 575"/>
          <p:cNvSpPr>
            <a:spLocks noChangeShapeType="1"/>
          </p:cNvSpPr>
          <p:nvPr/>
        </p:nvSpPr>
        <p:spPr bwMode="auto">
          <a:xfrm flipV="1">
            <a:off x="5025281" y="5257800"/>
            <a:ext cx="0" cy="92075"/>
          </a:xfrm>
          <a:prstGeom prst="line">
            <a:avLst/>
          </a:prstGeom>
          <a:noFill/>
          <a:ln w="7938">
            <a:solidFill>
              <a:srgbClr val="000000"/>
            </a:solidFill>
            <a:round/>
            <a:headEnd/>
            <a:tailEnd/>
          </a:ln>
        </p:spPr>
        <p:txBody>
          <a:bodyPr/>
          <a:lstStyle/>
          <a:p>
            <a:endParaRPr lang="ru-RU"/>
          </a:p>
        </p:txBody>
      </p:sp>
      <p:sp>
        <p:nvSpPr>
          <p:cNvPr id="173" name="Line 576"/>
          <p:cNvSpPr>
            <a:spLocks noChangeShapeType="1"/>
          </p:cNvSpPr>
          <p:nvPr/>
        </p:nvSpPr>
        <p:spPr bwMode="auto">
          <a:xfrm>
            <a:off x="5007818" y="5257800"/>
            <a:ext cx="41275" cy="0"/>
          </a:xfrm>
          <a:prstGeom prst="line">
            <a:avLst/>
          </a:prstGeom>
          <a:noFill/>
          <a:ln w="7938">
            <a:solidFill>
              <a:srgbClr val="000000"/>
            </a:solidFill>
            <a:round/>
            <a:headEnd/>
            <a:tailEnd/>
          </a:ln>
        </p:spPr>
        <p:txBody>
          <a:bodyPr/>
          <a:lstStyle/>
          <a:p>
            <a:endParaRPr lang="ru-RU"/>
          </a:p>
        </p:txBody>
      </p:sp>
      <p:sp>
        <p:nvSpPr>
          <p:cNvPr id="174" name="Line 577"/>
          <p:cNvSpPr>
            <a:spLocks noChangeShapeType="1"/>
          </p:cNvSpPr>
          <p:nvPr/>
        </p:nvSpPr>
        <p:spPr bwMode="auto">
          <a:xfrm flipV="1">
            <a:off x="5266581" y="5618163"/>
            <a:ext cx="0" cy="49212"/>
          </a:xfrm>
          <a:prstGeom prst="line">
            <a:avLst/>
          </a:prstGeom>
          <a:noFill/>
          <a:ln w="7938">
            <a:solidFill>
              <a:srgbClr val="000000"/>
            </a:solidFill>
            <a:round/>
            <a:headEnd/>
            <a:tailEnd/>
          </a:ln>
        </p:spPr>
        <p:txBody>
          <a:bodyPr/>
          <a:lstStyle/>
          <a:p>
            <a:endParaRPr lang="ru-RU"/>
          </a:p>
        </p:txBody>
      </p:sp>
      <p:sp>
        <p:nvSpPr>
          <p:cNvPr id="175" name="Line 578"/>
          <p:cNvSpPr>
            <a:spLocks noChangeShapeType="1"/>
          </p:cNvSpPr>
          <p:nvPr/>
        </p:nvSpPr>
        <p:spPr bwMode="auto">
          <a:xfrm>
            <a:off x="5249118" y="5618163"/>
            <a:ext cx="41275" cy="0"/>
          </a:xfrm>
          <a:prstGeom prst="line">
            <a:avLst/>
          </a:prstGeom>
          <a:noFill/>
          <a:ln w="7938">
            <a:solidFill>
              <a:srgbClr val="000000"/>
            </a:solidFill>
            <a:round/>
            <a:headEnd/>
            <a:tailEnd/>
          </a:ln>
        </p:spPr>
        <p:txBody>
          <a:bodyPr/>
          <a:lstStyle/>
          <a:p>
            <a:endParaRPr lang="ru-RU"/>
          </a:p>
        </p:txBody>
      </p:sp>
      <p:sp>
        <p:nvSpPr>
          <p:cNvPr id="176" name="Line 579"/>
          <p:cNvSpPr>
            <a:spLocks noChangeShapeType="1"/>
          </p:cNvSpPr>
          <p:nvPr/>
        </p:nvSpPr>
        <p:spPr bwMode="auto">
          <a:xfrm>
            <a:off x="3598118" y="5303838"/>
            <a:ext cx="0" cy="11112"/>
          </a:xfrm>
          <a:prstGeom prst="line">
            <a:avLst/>
          </a:prstGeom>
          <a:noFill/>
          <a:ln w="7938">
            <a:solidFill>
              <a:srgbClr val="000000"/>
            </a:solidFill>
            <a:round/>
            <a:headEnd/>
            <a:tailEnd/>
          </a:ln>
        </p:spPr>
        <p:txBody>
          <a:bodyPr/>
          <a:lstStyle/>
          <a:p>
            <a:endParaRPr lang="ru-RU"/>
          </a:p>
        </p:txBody>
      </p:sp>
      <p:sp>
        <p:nvSpPr>
          <p:cNvPr id="177" name="Line 580"/>
          <p:cNvSpPr>
            <a:spLocks noChangeShapeType="1"/>
          </p:cNvSpPr>
          <p:nvPr/>
        </p:nvSpPr>
        <p:spPr bwMode="auto">
          <a:xfrm>
            <a:off x="3580656" y="5314950"/>
            <a:ext cx="42862" cy="0"/>
          </a:xfrm>
          <a:prstGeom prst="line">
            <a:avLst/>
          </a:prstGeom>
          <a:noFill/>
          <a:ln w="7938">
            <a:solidFill>
              <a:srgbClr val="000000"/>
            </a:solidFill>
            <a:round/>
            <a:headEnd/>
            <a:tailEnd/>
          </a:ln>
        </p:spPr>
        <p:txBody>
          <a:bodyPr/>
          <a:lstStyle/>
          <a:p>
            <a:endParaRPr lang="ru-RU"/>
          </a:p>
        </p:txBody>
      </p:sp>
      <p:sp>
        <p:nvSpPr>
          <p:cNvPr id="178" name="Line 581"/>
          <p:cNvSpPr>
            <a:spLocks noChangeShapeType="1"/>
          </p:cNvSpPr>
          <p:nvPr/>
        </p:nvSpPr>
        <p:spPr bwMode="auto">
          <a:xfrm>
            <a:off x="3833068" y="5124450"/>
            <a:ext cx="0" cy="53975"/>
          </a:xfrm>
          <a:prstGeom prst="line">
            <a:avLst/>
          </a:prstGeom>
          <a:noFill/>
          <a:ln w="7938">
            <a:solidFill>
              <a:srgbClr val="000000"/>
            </a:solidFill>
            <a:round/>
            <a:headEnd/>
            <a:tailEnd/>
          </a:ln>
        </p:spPr>
        <p:txBody>
          <a:bodyPr/>
          <a:lstStyle/>
          <a:p>
            <a:endParaRPr lang="ru-RU"/>
          </a:p>
        </p:txBody>
      </p:sp>
      <p:sp>
        <p:nvSpPr>
          <p:cNvPr id="179" name="Line 582"/>
          <p:cNvSpPr>
            <a:spLocks noChangeShapeType="1"/>
          </p:cNvSpPr>
          <p:nvPr/>
        </p:nvSpPr>
        <p:spPr bwMode="auto">
          <a:xfrm>
            <a:off x="3815606" y="5178425"/>
            <a:ext cx="42862" cy="0"/>
          </a:xfrm>
          <a:prstGeom prst="line">
            <a:avLst/>
          </a:prstGeom>
          <a:noFill/>
          <a:ln w="7938">
            <a:solidFill>
              <a:srgbClr val="000000"/>
            </a:solidFill>
            <a:round/>
            <a:headEnd/>
            <a:tailEnd/>
          </a:ln>
        </p:spPr>
        <p:txBody>
          <a:bodyPr/>
          <a:lstStyle/>
          <a:p>
            <a:endParaRPr lang="ru-RU"/>
          </a:p>
        </p:txBody>
      </p:sp>
      <p:sp>
        <p:nvSpPr>
          <p:cNvPr id="180" name="Line 583"/>
          <p:cNvSpPr>
            <a:spLocks noChangeShapeType="1"/>
          </p:cNvSpPr>
          <p:nvPr/>
        </p:nvSpPr>
        <p:spPr bwMode="auto">
          <a:xfrm>
            <a:off x="4074368" y="4967288"/>
            <a:ext cx="0" cy="52387"/>
          </a:xfrm>
          <a:prstGeom prst="line">
            <a:avLst/>
          </a:prstGeom>
          <a:noFill/>
          <a:ln w="7938">
            <a:solidFill>
              <a:srgbClr val="000000"/>
            </a:solidFill>
            <a:round/>
            <a:headEnd/>
            <a:tailEnd/>
          </a:ln>
        </p:spPr>
        <p:txBody>
          <a:bodyPr/>
          <a:lstStyle/>
          <a:p>
            <a:endParaRPr lang="ru-RU"/>
          </a:p>
        </p:txBody>
      </p:sp>
      <p:sp>
        <p:nvSpPr>
          <p:cNvPr id="181" name="Line 584"/>
          <p:cNvSpPr>
            <a:spLocks noChangeShapeType="1"/>
          </p:cNvSpPr>
          <p:nvPr/>
        </p:nvSpPr>
        <p:spPr bwMode="auto">
          <a:xfrm>
            <a:off x="4055318" y="5019675"/>
            <a:ext cx="44450" cy="0"/>
          </a:xfrm>
          <a:prstGeom prst="line">
            <a:avLst/>
          </a:prstGeom>
          <a:noFill/>
          <a:ln w="7938">
            <a:solidFill>
              <a:srgbClr val="000000"/>
            </a:solidFill>
            <a:round/>
            <a:headEnd/>
            <a:tailEnd/>
          </a:ln>
        </p:spPr>
        <p:txBody>
          <a:bodyPr/>
          <a:lstStyle/>
          <a:p>
            <a:endParaRPr lang="ru-RU"/>
          </a:p>
        </p:txBody>
      </p:sp>
      <p:sp>
        <p:nvSpPr>
          <p:cNvPr id="182" name="Line 585"/>
          <p:cNvSpPr>
            <a:spLocks noChangeShapeType="1"/>
          </p:cNvSpPr>
          <p:nvPr/>
        </p:nvSpPr>
        <p:spPr bwMode="auto">
          <a:xfrm>
            <a:off x="4314081" y="4699000"/>
            <a:ext cx="0" cy="187325"/>
          </a:xfrm>
          <a:prstGeom prst="line">
            <a:avLst/>
          </a:prstGeom>
          <a:noFill/>
          <a:ln w="7938">
            <a:solidFill>
              <a:srgbClr val="000000"/>
            </a:solidFill>
            <a:round/>
            <a:headEnd/>
            <a:tailEnd/>
          </a:ln>
        </p:spPr>
        <p:txBody>
          <a:bodyPr/>
          <a:lstStyle/>
          <a:p>
            <a:endParaRPr lang="ru-RU"/>
          </a:p>
        </p:txBody>
      </p:sp>
      <p:sp>
        <p:nvSpPr>
          <p:cNvPr id="183" name="Line 586"/>
          <p:cNvSpPr>
            <a:spLocks noChangeShapeType="1"/>
          </p:cNvSpPr>
          <p:nvPr/>
        </p:nvSpPr>
        <p:spPr bwMode="auto">
          <a:xfrm>
            <a:off x="4296618" y="4886325"/>
            <a:ext cx="42863" cy="0"/>
          </a:xfrm>
          <a:prstGeom prst="line">
            <a:avLst/>
          </a:prstGeom>
          <a:noFill/>
          <a:ln w="7938">
            <a:solidFill>
              <a:srgbClr val="000000"/>
            </a:solidFill>
            <a:round/>
            <a:headEnd/>
            <a:tailEnd/>
          </a:ln>
        </p:spPr>
        <p:txBody>
          <a:bodyPr/>
          <a:lstStyle/>
          <a:p>
            <a:endParaRPr lang="ru-RU"/>
          </a:p>
        </p:txBody>
      </p:sp>
      <p:sp>
        <p:nvSpPr>
          <p:cNvPr id="184" name="Line 587"/>
          <p:cNvSpPr>
            <a:spLocks noChangeShapeType="1"/>
          </p:cNvSpPr>
          <p:nvPr/>
        </p:nvSpPr>
        <p:spPr bwMode="auto">
          <a:xfrm>
            <a:off x="4549031" y="5156200"/>
            <a:ext cx="0" cy="60325"/>
          </a:xfrm>
          <a:prstGeom prst="line">
            <a:avLst/>
          </a:prstGeom>
          <a:noFill/>
          <a:ln w="7938">
            <a:solidFill>
              <a:srgbClr val="000000"/>
            </a:solidFill>
            <a:round/>
            <a:headEnd/>
            <a:tailEnd/>
          </a:ln>
        </p:spPr>
        <p:txBody>
          <a:bodyPr/>
          <a:lstStyle/>
          <a:p>
            <a:endParaRPr lang="ru-RU"/>
          </a:p>
        </p:txBody>
      </p:sp>
      <p:sp>
        <p:nvSpPr>
          <p:cNvPr id="185" name="Line 588"/>
          <p:cNvSpPr>
            <a:spLocks noChangeShapeType="1"/>
          </p:cNvSpPr>
          <p:nvPr/>
        </p:nvSpPr>
        <p:spPr bwMode="auto">
          <a:xfrm>
            <a:off x="4531568" y="5216525"/>
            <a:ext cx="42863" cy="0"/>
          </a:xfrm>
          <a:prstGeom prst="line">
            <a:avLst/>
          </a:prstGeom>
          <a:noFill/>
          <a:ln w="7938">
            <a:solidFill>
              <a:srgbClr val="000000"/>
            </a:solidFill>
            <a:round/>
            <a:headEnd/>
            <a:tailEnd/>
          </a:ln>
        </p:spPr>
        <p:txBody>
          <a:bodyPr/>
          <a:lstStyle/>
          <a:p>
            <a:endParaRPr lang="ru-RU"/>
          </a:p>
        </p:txBody>
      </p:sp>
      <p:sp>
        <p:nvSpPr>
          <p:cNvPr id="186" name="Line 589"/>
          <p:cNvSpPr>
            <a:spLocks noChangeShapeType="1"/>
          </p:cNvSpPr>
          <p:nvPr/>
        </p:nvSpPr>
        <p:spPr bwMode="auto">
          <a:xfrm>
            <a:off x="4790331" y="5100638"/>
            <a:ext cx="0" cy="55562"/>
          </a:xfrm>
          <a:prstGeom prst="line">
            <a:avLst/>
          </a:prstGeom>
          <a:noFill/>
          <a:ln w="7938">
            <a:solidFill>
              <a:srgbClr val="000000"/>
            </a:solidFill>
            <a:round/>
            <a:headEnd/>
            <a:tailEnd/>
          </a:ln>
        </p:spPr>
        <p:txBody>
          <a:bodyPr/>
          <a:lstStyle/>
          <a:p>
            <a:endParaRPr lang="ru-RU"/>
          </a:p>
        </p:txBody>
      </p:sp>
      <p:sp>
        <p:nvSpPr>
          <p:cNvPr id="187" name="Line 590"/>
          <p:cNvSpPr>
            <a:spLocks noChangeShapeType="1"/>
          </p:cNvSpPr>
          <p:nvPr/>
        </p:nvSpPr>
        <p:spPr bwMode="auto">
          <a:xfrm>
            <a:off x="4771281" y="5156200"/>
            <a:ext cx="44450" cy="0"/>
          </a:xfrm>
          <a:prstGeom prst="line">
            <a:avLst/>
          </a:prstGeom>
          <a:noFill/>
          <a:ln w="7938">
            <a:solidFill>
              <a:srgbClr val="000000"/>
            </a:solidFill>
            <a:round/>
            <a:headEnd/>
            <a:tailEnd/>
          </a:ln>
        </p:spPr>
        <p:txBody>
          <a:bodyPr/>
          <a:lstStyle/>
          <a:p>
            <a:endParaRPr lang="ru-RU"/>
          </a:p>
        </p:txBody>
      </p:sp>
      <p:sp>
        <p:nvSpPr>
          <p:cNvPr id="188" name="Line 591"/>
          <p:cNvSpPr>
            <a:spLocks noChangeShapeType="1"/>
          </p:cNvSpPr>
          <p:nvPr/>
        </p:nvSpPr>
        <p:spPr bwMode="auto">
          <a:xfrm>
            <a:off x="5025281" y="5349875"/>
            <a:ext cx="0" cy="85725"/>
          </a:xfrm>
          <a:prstGeom prst="line">
            <a:avLst/>
          </a:prstGeom>
          <a:noFill/>
          <a:ln w="7938">
            <a:solidFill>
              <a:srgbClr val="000000"/>
            </a:solidFill>
            <a:round/>
            <a:headEnd/>
            <a:tailEnd/>
          </a:ln>
        </p:spPr>
        <p:txBody>
          <a:bodyPr/>
          <a:lstStyle/>
          <a:p>
            <a:endParaRPr lang="ru-RU"/>
          </a:p>
        </p:txBody>
      </p:sp>
      <p:sp>
        <p:nvSpPr>
          <p:cNvPr id="189" name="Line 592"/>
          <p:cNvSpPr>
            <a:spLocks noChangeShapeType="1"/>
          </p:cNvSpPr>
          <p:nvPr/>
        </p:nvSpPr>
        <p:spPr bwMode="auto">
          <a:xfrm>
            <a:off x="5007818" y="5435600"/>
            <a:ext cx="41275" cy="0"/>
          </a:xfrm>
          <a:prstGeom prst="line">
            <a:avLst/>
          </a:prstGeom>
          <a:noFill/>
          <a:ln w="7938">
            <a:solidFill>
              <a:srgbClr val="000000"/>
            </a:solidFill>
            <a:round/>
            <a:headEnd/>
            <a:tailEnd/>
          </a:ln>
        </p:spPr>
        <p:txBody>
          <a:bodyPr/>
          <a:lstStyle/>
          <a:p>
            <a:endParaRPr lang="ru-RU"/>
          </a:p>
        </p:txBody>
      </p:sp>
      <p:sp>
        <p:nvSpPr>
          <p:cNvPr id="190" name="Line 593"/>
          <p:cNvSpPr>
            <a:spLocks noChangeShapeType="1"/>
          </p:cNvSpPr>
          <p:nvPr/>
        </p:nvSpPr>
        <p:spPr bwMode="auto">
          <a:xfrm>
            <a:off x="5266581" y="5667375"/>
            <a:ext cx="0" cy="49213"/>
          </a:xfrm>
          <a:prstGeom prst="line">
            <a:avLst/>
          </a:prstGeom>
          <a:noFill/>
          <a:ln w="7938">
            <a:solidFill>
              <a:srgbClr val="000000"/>
            </a:solidFill>
            <a:round/>
            <a:headEnd/>
            <a:tailEnd/>
          </a:ln>
        </p:spPr>
        <p:txBody>
          <a:bodyPr/>
          <a:lstStyle/>
          <a:p>
            <a:endParaRPr lang="ru-RU"/>
          </a:p>
        </p:txBody>
      </p:sp>
      <p:sp>
        <p:nvSpPr>
          <p:cNvPr id="191" name="Line 594"/>
          <p:cNvSpPr>
            <a:spLocks noChangeShapeType="1"/>
          </p:cNvSpPr>
          <p:nvPr/>
        </p:nvSpPr>
        <p:spPr bwMode="auto">
          <a:xfrm>
            <a:off x="5249118" y="5716588"/>
            <a:ext cx="41275" cy="0"/>
          </a:xfrm>
          <a:prstGeom prst="line">
            <a:avLst/>
          </a:prstGeom>
          <a:noFill/>
          <a:ln w="7938">
            <a:solidFill>
              <a:srgbClr val="000000"/>
            </a:solidFill>
            <a:round/>
            <a:headEnd/>
            <a:tailEnd/>
          </a:ln>
        </p:spPr>
        <p:txBody>
          <a:bodyPr/>
          <a:lstStyle/>
          <a:p>
            <a:endParaRPr lang="ru-RU"/>
          </a:p>
        </p:txBody>
      </p:sp>
      <p:sp>
        <p:nvSpPr>
          <p:cNvPr id="192" name="Oval 595"/>
          <p:cNvSpPr>
            <a:spLocks noChangeArrowheads="1"/>
          </p:cNvSpPr>
          <p:nvPr/>
        </p:nvSpPr>
        <p:spPr bwMode="auto">
          <a:xfrm>
            <a:off x="3553799" y="5462586"/>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193" name="Oval 596"/>
          <p:cNvSpPr>
            <a:spLocks noChangeArrowheads="1"/>
          </p:cNvSpPr>
          <p:nvPr/>
        </p:nvSpPr>
        <p:spPr bwMode="auto">
          <a:xfrm>
            <a:off x="3787029" y="5522911"/>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194" name="Oval 597"/>
          <p:cNvSpPr>
            <a:spLocks noChangeArrowheads="1"/>
          </p:cNvSpPr>
          <p:nvPr/>
        </p:nvSpPr>
        <p:spPr bwMode="auto">
          <a:xfrm>
            <a:off x="4028461" y="5616573"/>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195" name="Oval 598"/>
          <p:cNvSpPr>
            <a:spLocks noChangeArrowheads="1"/>
          </p:cNvSpPr>
          <p:nvPr/>
        </p:nvSpPr>
        <p:spPr bwMode="auto">
          <a:xfrm>
            <a:off x="4271216" y="5540375"/>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196" name="Oval 599"/>
          <p:cNvSpPr>
            <a:spLocks noChangeArrowheads="1"/>
          </p:cNvSpPr>
          <p:nvPr/>
        </p:nvSpPr>
        <p:spPr bwMode="auto">
          <a:xfrm>
            <a:off x="4504710" y="5670549"/>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197" name="Oval 600"/>
          <p:cNvSpPr>
            <a:spLocks noChangeArrowheads="1"/>
          </p:cNvSpPr>
          <p:nvPr/>
        </p:nvSpPr>
        <p:spPr bwMode="auto">
          <a:xfrm>
            <a:off x="4746010" y="5848348"/>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198" name="Oval 601"/>
          <p:cNvSpPr>
            <a:spLocks noChangeArrowheads="1"/>
          </p:cNvSpPr>
          <p:nvPr/>
        </p:nvSpPr>
        <p:spPr bwMode="auto">
          <a:xfrm>
            <a:off x="4980960" y="5835649"/>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199" name="Oval 602"/>
          <p:cNvSpPr>
            <a:spLocks noChangeArrowheads="1"/>
          </p:cNvSpPr>
          <p:nvPr/>
        </p:nvSpPr>
        <p:spPr bwMode="auto">
          <a:xfrm>
            <a:off x="5222260" y="5959473"/>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200" name="Oval 603"/>
          <p:cNvSpPr>
            <a:spLocks noChangeArrowheads="1"/>
          </p:cNvSpPr>
          <p:nvPr/>
        </p:nvSpPr>
        <p:spPr bwMode="auto">
          <a:xfrm>
            <a:off x="3553799" y="5256210"/>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201" name="Oval 604"/>
          <p:cNvSpPr>
            <a:spLocks noChangeArrowheads="1"/>
          </p:cNvSpPr>
          <p:nvPr/>
        </p:nvSpPr>
        <p:spPr bwMode="auto">
          <a:xfrm>
            <a:off x="3787161" y="5079998"/>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202" name="Oval 605"/>
          <p:cNvSpPr>
            <a:spLocks noChangeArrowheads="1"/>
          </p:cNvSpPr>
          <p:nvPr/>
        </p:nvSpPr>
        <p:spPr bwMode="auto">
          <a:xfrm>
            <a:off x="4028461" y="4922836"/>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203" name="Oval 606"/>
          <p:cNvSpPr>
            <a:spLocks noChangeArrowheads="1"/>
          </p:cNvSpPr>
          <p:nvPr/>
        </p:nvSpPr>
        <p:spPr bwMode="auto">
          <a:xfrm>
            <a:off x="4271348" y="4654548"/>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204" name="Oval 607"/>
          <p:cNvSpPr>
            <a:spLocks noChangeArrowheads="1"/>
          </p:cNvSpPr>
          <p:nvPr/>
        </p:nvSpPr>
        <p:spPr bwMode="auto">
          <a:xfrm>
            <a:off x="4504710" y="5110160"/>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205" name="Oval 608"/>
          <p:cNvSpPr>
            <a:spLocks noChangeArrowheads="1"/>
          </p:cNvSpPr>
          <p:nvPr/>
        </p:nvSpPr>
        <p:spPr bwMode="auto">
          <a:xfrm>
            <a:off x="4746010" y="5054599"/>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206" name="Oval 609"/>
          <p:cNvSpPr>
            <a:spLocks noChangeArrowheads="1"/>
          </p:cNvSpPr>
          <p:nvPr/>
        </p:nvSpPr>
        <p:spPr bwMode="auto">
          <a:xfrm>
            <a:off x="4980960" y="5305423"/>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207" name="Oval 610"/>
          <p:cNvSpPr>
            <a:spLocks noChangeArrowheads="1"/>
          </p:cNvSpPr>
          <p:nvPr/>
        </p:nvSpPr>
        <p:spPr bwMode="auto">
          <a:xfrm>
            <a:off x="5226891" y="5622923"/>
            <a:ext cx="86400" cy="86400"/>
          </a:xfrm>
          <a:prstGeom prst="ellipse">
            <a:avLst/>
          </a:prstGeom>
          <a:solidFill>
            <a:srgbClr val="FFFFFF"/>
          </a:solidFill>
          <a:ln w="7938">
            <a:solidFill>
              <a:srgbClr val="000000"/>
            </a:solidFill>
            <a:round/>
            <a:headEnd/>
            <a:tailEnd/>
          </a:ln>
        </p:spPr>
        <p:txBody>
          <a:bodyPr/>
          <a:lstStyle/>
          <a:p>
            <a:endParaRPr lang="ru-RU"/>
          </a:p>
        </p:txBody>
      </p:sp>
      <p:sp>
        <p:nvSpPr>
          <p:cNvPr id="208" name="Rectangle 611"/>
          <p:cNvSpPr>
            <a:spLocks noChangeArrowheads="1"/>
          </p:cNvSpPr>
          <p:nvPr/>
        </p:nvSpPr>
        <p:spPr bwMode="auto">
          <a:xfrm>
            <a:off x="3074243" y="6216650"/>
            <a:ext cx="2413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-0.6</a:t>
            </a:r>
            <a:endParaRPr lang="ru-RU" sz="1200" b="1">
              <a:latin typeface="Times New Roman" pitchFamily="18" charset="0"/>
            </a:endParaRPr>
          </a:p>
        </p:txBody>
      </p:sp>
      <p:sp>
        <p:nvSpPr>
          <p:cNvPr id="209" name="Rectangle 612"/>
          <p:cNvSpPr>
            <a:spLocks noChangeArrowheads="1"/>
          </p:cNvSpPr>
          <p:nvPr/>
        </p:nvSpPr>
        <p:spPr bwMode="auto">
          <a:xfrm>
            <a:off x="3074243" y="5924550"/>
            <a:ext cx="2413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-0.4</a:t>
            </a:r>
            <a:endParaRPr lang="ru-RU" sz="1200" b="1">
              <a:latin typeface="Times New Roman" pitchFamily="18" charset="0"/>
            </a:endParaRPr>
          </a:p>
        </p:txBody>
      </p:sp>
      <p:sp>
        <p:nvSpPr>
          <p:cNvPr id="210" name="Rectangle 613"/>
          <p:cNvSpPr>
            <a:spLocks noChangeArrowheads="1"/>
          </p:cNvSpPr>
          <p:nvPr/>
        </p:nvSpPr>
        <p:spPr bwMode="auto">
          <a:xfrm>
            <a:off x="3074243" y="5630863"/>
            <a:ext cx="2413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-0.2</a:t>
            </a:r>
            <a:endParaRPr lang="ru-RU" sz="1200" b="1">
              <a:latin typeface="Times New Roman" pitchFamily="18" charset="0"/>
            </a:endParaRPr>
          </a:p>
        </p:txBody>
      </p:sp>
      <p:sp>
        <p:nvSpPr>
          <p:cNvPr id="211" name="Rectangle 614"/>
          <p:cNvSpPr>
            <a:spLocks noChangeArrowheads="1"/>
          </p:cNvSpPr>
          <p:nvPr/>
        </p:nvSpPr>
        <p:spPr bwMode="auto">
          <a:xfrm>
            <a:off x="3213943" y="5340350"/>
            <a:ext cx="762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a:t>
            </a:r>
            <a:endParaRPr lang="ru-RU" sz="1200" b="1">
              <a:latin typeface="Times New Roman" pitchFamily="18" charset="0"/>
            </a:endParaRPr>
          </a:p>
        </p:txBody>
      </p:sp>
      <p:sp>
        <p:nvSpPr>
          <p:cNvPr id="212" name="Rectangle 615"/>
          <p:cNvSpPr>
            <a:spLocks noChangeArrowheads="1"/>
          </p:cNvSpPr>
          <p:nvPr/>
        </p:nvSpPr>
        <p:spPr bwMode="auto">
          <a:xfrm>
            <a:off x="3117106" y="5041900"/>
            <a:ext cx="1905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0.2</a:t>
            </a:r>
            <a:endParaRPr lang="ru-RU" sz="1200" b="1">
              <a:latin typeface="Times New Roman" pitchFamily="18" charset="0"/>
            </a:endParaRPr>
          </a:p>
        </p:txBody>
      </p:sp>
      <p:sp>
        <p:nvSpPr>
          <p:cNvPr id="213" name="Rectangle 616"/>
          <p:cNvSpPr>
            <a:spLocks noChangeArrowheads="1"/>
          </p:cNvSpPr>
          <p:nvPr/>
        </p:nvSpPr>
        <p:spPr bwMode="auto">
          <a:xfrm>
            <a:off x="3117106" y="4748213"/>
            <a:ext cx="190500"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0.4</a:t>
            </a:r>
            <a:endParaRPr lang="ru-RU" sz="1200" b="1">
              <a:latin typeface="Times New Roman" pitchFamily="18" charset="0"/>
            </a:endParaRPr>
          </a:p>
        </p:txBody>
      </p:sp>
      <p:sp>
        <p:nvSpPr>
          <p:cNvPr id="214" name="Rectangle 617"/>
          <p:cNvSpPr>
            <a:spLocks noChangeArrowheads="1"/>
          </p:cNvSpPr>
          <p:nvPr/>
        </p:nvSpPr>
        <p:spPr bwMode="auto">
          <a:xfrm>
            <a:off x="3117106" y="4454525"/>
            <a:ext cx="1905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0.6</a:t>
            </a:r>
            <a:endParaRPr lang="ru-RU" sz="1200" b="1">
              <a:latin typeface="Times New Roman" pitchFamily="18" charset="0"/>
            </a:endParaRPr>
          </a:p>
        </p:txBody>
      </p:sp>
      <p:sp>
        <p:nvSpPr>
          <p:cNvPr id="215" name="Rectangle 618"/>
          <p:cNvSpPr>
            <a:spLocks noChangeArrowheads="1"/>
          </p:cNvSpPr>
          <p:nvPr/>
        </p:nvSpPr>
        <p:spPr bwMode="auto">
          <a:xfrm>
            <a:off x="3117106" y="4162425"/>
            <a:ext cx="190500"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0.8</a:t>
            </a:r>
            <a:endParaRPr lang="ru-RU" sz="1200" b="1">
              <a:latin typeface="Times New Roman" pitchFamily="18" charset="0"/>
            </a:endParaRPr>
          </a:p>
        </p:txBody>
      </p:sp>
      <p:sp>
        <p:nvSpPr>
          <p:cNvPr id="216" name="Rectangle 620"/>
          <p:cNvSpPr>
            <a:spLocks noChangeArrowheads="1"/>
          </p:cNvSpPr>
          <p:nvPr/>
        </p:nvSpPr>
        <p:spPr bwMode="auto">
          <a:xfrm>
            <a:off x="3750771" y="5411883"/>
            <a:ext cx="152400"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10</a:t>
            </a:r>
            <a:endParaRPr lang="ru-RU" sz="1200" b="1" dirty="0">
              <a:latin typeface="Times New Roman" pitchFamily="18" charset="0"/>
            </a:endParaRPr>
          </a:p>
        </p:txBody>
      </p:sp>
      <p:sp>
        <p:nvSpPr>
          <p:cNvPr id="217" name="Rectangle 621"/>
          <p:cNvSpPr>
            <a:spLocks noChangeArrowheads="1"/>
          </p:cNvSpPr>
          <p:nvPr/>
        </p:nvSpPr>
        <p:spPr bwMode="auto">
          <a:xfrm>
            <a:off x="4240538" y="5416083"/>
            <a:ext cx="152400"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20</a:t>
            </a:r>
            <a:endParaRPr lang="ru-RU" sz="1200" b="1" dirty="0">
              <a:latin typeface="Times New Roman" pitchFamily="18" charset="0"/>
            </a:endParaRPr>
          </a:p>
        </p:txBody>
      </p:sp>
      <p:sp>
        <p:nvSpPr>
          <p:cNvPr id="218" name="Rectangle 622"/>
          <p:cNvSpPr>
            <a:spLocks noChangeArrowheads="1"/>
          </p:cNvSpPr>
          <p:nvPr/>
        </p:nvSpPr>
        <p:spPr bwMode="auto">
          <a:xfrm>
            <a:off x="4716016" y="5414955"/>
            <a:ext cx="152400"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30</a:t>
            </a:r>
            <a:endParaRPr lang="ru-RU" sz="1200" b="1" dirty="0">
              <a:latin typeface="Times New Roman" pitchFamily="18" charset="0"/>
            </a:endParaRPr>
          </a:p>
        </p:txBody>
      </p:sp>
      <p:sp>
        <p:nvSpPr>
          <p:cNvPr id="219" name="Rectangle 623"/>
          <p:cNvSpPr>
            <a:spLocks noChangeArrowheads="1"/>
          </p:cNvSpPr>
          <p:nvPr/>
        </p:nvSpPr>
        <p:spPr bwMode="auto">
          <a:xfrm>
            <a:off x="5181405" y="5424481"/>
            <a:ext cx="150812"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40</a:t>
            </a:r>
            <a:endParaRPr lang="ru-RU" sz="1200" b="1" dirty="0">
              <a:latin typeface="Times New Roman" pitchFamily="18" charset="0"/>
            </a:endParaRPr>
          </a:p>
        </p:txBody>
      </p:sp>
      <p:sp>
        <p:nvSpPr>
          <p:cNvPr id="220" name="Rectangle 870"/>
          <p:cNvSpPr>
            <a:spLocks noChangeArrowheads="1"/>
          </p:cNvSpPr>
          <p:nvPr/>
        </p:nvSpPr>
        <p:spPr bwMode="auto">
          <a:xfrm rot="16200000">
            <a:off x="2137309" y="5163086"/>
            <a:ext cx="1659557" cy="184666"/>
          </a:xfrm>
          <a:prstGeom prst="rect">
            <a:avLst/>
          </a:prstGeom>
          <a:noFill/>
          <a:ln w="9525">
            <a:noFill/>
            <a:miter lim="800000"/>
            <a:headEnd/>
            <a:tailEnd/>
          </a:ln>
        </p:spPr>
        <p:txBody>
          <a:bodyPr wrap="none" lIns="0" tIns="0" rIns="0" bIns="0">
            <a:spAutoFit/>
          </a:bodyPr>
          <a:lstStyle/>
          <a:p>
            <a:r>
              <a:rPr lang="en-US" sz="1200" b="1" dirty="0" err="1">
                <a:solidFill>
                  <a:srgbClr val="000000"/>
                </a:solidFill>
                <a:latin typeface="Times New Roman" pitchFamily="18" charset="0"/>
              </a:rPr>
              <a:t>Pn</a:t>
            </a:r>
            <a:r>
              <a:rPr lang="en-US" sz="1200" b="1" dirty="0">
                <a:solidFill>
                  <a:srgbClr val="000000"/>
                </a:solidFill>
                <a:latin typeface="Times New Roman" pitchFamily="18" charset="0"/>
              </a:rPr>
              <a:t>, Rd, mg</a:t>
            </a:r>
            <a:r>
              <a:rPr lang="ru-RU" sz="1200" b="1" dirty="0">
                <a:solidFill>
                  <a:srgbClr val="000000"/>
                </a:solidFill>
                <a:latin typeface="Times New Roman" pitchFamily="18" charset="0"/>
              </a:rPr>
              <a:t> СО</a:t>
            </a:r>
            <a:r>
              <a:rPr lang="ru-RU" sz="1200" b="1" baseline="-25000" dirty="0">
                <a:solidFill>
                  <a:srgbClr val="000000"/>
                </a:solidFill>
                <a:latin typeface="Times New Roman" pitchFamily="18" charset="0"/>
              </a:rPr>
              <a:t>2</a:t>
            </a:r>
            <a:r>
              <a:rPr lang="ru-RU" sz="1200" b="1" dirty="0">
                <a:solidFill>
                  <a:srgbClr val="000000"/>
                </a:solidFill>
                <a:latin typeface="Times New Roman" pitchFamily="18" charset="0"/>
              </a:rPr>
              <a:t>/  </a:t>
            </a:r>
            <a:r>
              <a:rPr lang="en-US" sz="1200" b="1" dirty="0">
                <a:solidFill>
                  <a:srgbClr val="000000"/>
                </a:solidFill>
                <a:latin typeface="Times New Roman" pitchFamily="18" charset="0"/>
              </a:rPr>
              <a:t>g </a:t>
            </a:r>
            <a:r>
              <a:rPr lang="en-US" sz="1200" b="1" dirty="0" smtClean="0">
                <a:solidFill>
                  <a:srgbClr val="000000"/>
                </a:solidFill>
                <a:latin typeface="Times New Roman" pitchFamily="18" charset="0"/>
              </a:rPr>
              <a:t>FW</a:t>
            </a:r>
            <a:r>
              <a:rPr lang="en-US" sz="1200" b="1" dirty="0" smtClean="0">
                <a:solidFill>
                  <a:srgbClr val="000000"/>
                </a:solidFill>
                <a:latin typeface="Times New Roman" pitchFamily="18" charset="0"/>
                <a:cs typeface="Arial" charset="0"/>
              </a:rPr>
              <a:t> </a:t>
            </a:r>
            <a:r>
              <a:rPr lang="en-US" sz="1200" b="1" dirty="0" smtClean="0">
                <a:solidFill>
                  <a:srgbClr val="000000"/>
                </a:solidFill>
                <a:latin typeface="Times New Roman" pitchFamily="18" charset="0"/>
              </a:rPr>
              <a:t>h</a:t>
            </a:r>
            <a:endParaRPr lang="ru-RU" sz="1200" b="1" dirty="0">
              <a:latin typeface="Times New Roman" pitchFamily="18" charset="0"/>
            </a:endParaRPr>
          </a:p>
        </p:txBody>
      </p:sp>
      <p:sp>
        <p:nvSpPr>
          <p:cNvPr id="221" name="Rectangle 875"/>
          <p:cNvSpPr>
            <a:spLocks noChangeArrowheads="1"/>
          </p:cNvSpPr>
          <p:nvPr/>
        </p:nvSpPr>
        <p:spPr bwMode="auto">
          <a:xfrm>
            <a:off x="3828306" y="6175375"/>
            <a:ext cx="1285875" cy="273050"/>
          </a:xfrm>
          <a:prstGeom prst="rect">
            <a:avLst/>
          </a:prstGeom>
          <a:noFill/>
          <a:ln w="9525">
            <a:noFill/>
            <a:miter lim="800000"/>
            <a:headEnd/>
            <a:tailEnd/>
          </a:ln>
        </p:spPr>
        <p:txBody>
          <a:bodyPr wrap="none">
            <a:spAutoFit/>
          </a:bodyPr>
          <a:lstStyle/>
          <a:p>
            <a:r>
              <a:rPr lang="ru-RU" sz="1200" b="1" dirty="0" err="1">
                <a:latin typeface="Times New Roman" pitchFamily="18" charset="0"/>
              </a:rPr>
              <a:t>Temperature</a:t>
            </a:r>
            <a:r>
              <a:rPr lang="en-US" sz="1200" b="1" dirty="0">
                <a:latin typeface="Times New Roman" pitchFamily="18" charset="0"/>
              </a:rPr>
              <a:t>, </a:t>
            </a:r>
            <a:r>
              <a:rPr lang="en-US" sz="1200" b="1" dirty="0">
                <a:latin typeface="Times New Roman" pitchFamily="18" charset="0"/>
                <a:cs typeface="Times New Roman" pitchFamily="18" charset="0"/>
              </a:rPr>
              <a:t>º</a:t>
            </a:r>
            <a:r>
              <a:rPr lang="en-US" sz="1200" b="1" dirty="0">
                <a:latin typeface="Times New Roman" pitchFamily="18" charset="0"/>
              </a:rPr>
              <a:t>C</a:t>
            </a:r>
            <a:endParaRPr lang="ru-RU" sz="1200" b="1" dirty="0">
              <a:latin typeface="Times New Roman" pitchFamily="18" charset="0"/>
            </a:endParaRPr>
          </a:p>
        </p:txBody>
      </p:sp>
      <p:sp>
        <p:nvSpPr>
          <p:cNvPr id="222" name="Rectangle 505"/>
          <p:cNvSpPr>
            <a:spLocks noChangeArrowheads="1"/>
          </p:cNvSpPr>
          <p:nvPr/>
        </p:nvSpPr>
        <p:spPr bwMode="auto">
          <a:xfrm>
            <a:off x="1769318" y="1539875"/>
            <a:ext cx="1436291" cy="215444"/>
          </a:xfrm>
          <a:prstGeom prst="rect">
            <a:avLst/>
          </a:prstGeom>
          <a:noFill/>
          <a:ln w="9525">
            <a:noFill/>
            <a:miter lim="800000"/>
            <a:headEnd/>
            <a:tailEnd/>
          </a:ln>
        </p:spPr>
        <p:txBody>
          <a:bodyPr wrap="none" lIns="0" tIns="0" rIns="0" bIns="0">
            <a:spAutoFit/>
          </a:bodyPr>
          <a:lstStyle/>
          <a:p>
            <a:r>
              <a:rPr lang="ru-RU" sz="1400" b="1" i="1" dirty="0" err="1">
                <a:solidFill>
                  <a:srgbClr val="000000"/>
                </a:solidFill>
                <a:latin typeface="Times New Roman" pitchFamily="18" charset="0"/>
              </a:rPr>
              <a:t>Peltigera</a:t>
            </a:r>
            <a:r>
              <a:rPr lang="ru-RU" sz="1400" b="1" i="1" dirty="0">
                <a:solidFill>
                  <a:srgbClr val="000000"/>
                </a:solidFill>
                <a:latin typeface="Times New Roman" pitchFamily="18" charset="0"/>
              </a:rPr>
              <a:t>  </a:t>
            </a:r>
            <a:r>
              <a:rPr lang="ru-RU" sz="1400" b="1" i="1" dirty="0" err="1">
                <a:solidFill>
                  <a:srgbClr val="000000"/>
                </a:solidFill>
                <a:latin typeface="Times New Roman" pitchFamily="18" charset="0"/>
              </a:rPr>
              <a:t>aphthosa</a:t>
            </a:r>
            <a:endParaRPr lang="ru-RU" sz="1400" b="1" i="1" dirty="0">
              <a:latin typeface="Times New Roman" pitchFamily="18" charset="0"/>
            </a:endParaRPr>
          </a:p>
        </p:txBody>
      </p:sp>
      <p:sp>
        <p:nvSpPr>
          <p:cNvPr id="223" name="Line 633"/>
          <p:cNvSpPr>
            <a:spLocks noChangeShapeType="1"/>
          </p:cNvSpPr>
          <p:nvPr/>
        </p:nvSpPr>
        <p:spPr bwMode="auto">
          <a:xfrm>
            <a:off x="1232743" y="1717675"/>
            <a:ext cx="0" cy="2125663"/>
          </a:xfrm>
          <a:prstGeom prst="line">
            <a:avLst/>
          </a:prstGeom>
          <a:noFill/>
          <a:ln w="28575">
            <a:solidFill>
              <a:srgbClr val="000000"/>
            </a:solidFill>
            <a:round/>
            <a:headEnd/>
            <a:tailEnd/>
          </a:ln>
        </p:spPr>
        <p:txBody>
          <a:bodyPr/>
          <a:lstStyle/>
          <a:p>
            <a:endParaRPr lang="ru-RU"/>
          </a:p>
        </p:txBody>
      </p:sp>
      <p:sp>
        <p:nvSpPr>
          <p:cNvPr id="224" name="Line 634"/>
          <p:cNvSpPr>
            <a:spLocks noChangeShapeType="1"/>
          </p:cNvSpPr>
          <p:nvPr/>
        </p:nvSpPr>
        <p:spPr bwMode="auto">
          <a:xfrm>
            <a:off x="1188293" y="3843338"/>
            <a:ext cx="42863" cy="0"/>
          </a:xfrm>
          <a:prstGeom prst="line">
            <a:avLst/>
          </a:prstGeom>
          <a:noFill/>
          <a:ln w="28575">
            <a:solidFill>
              <a:srgbClr val="000000"/>
            </a:solidFill>
            <a:round/>
            <a:headEnd/>
            <a:tailEnd/>
          </a:ln>
        </p:spPr>
        <p:txBody>
          <a:bodyPr/>
          <a:lstStyle/>
          <a:p>
            <a:endParaRPr lang="ru-RU"/>
          </a:p>
        </p:txBody>
      </p:sp>
      <p:sp>
        <p:nvSpPr>
          <p:cNvPr id="225" name="Line 635"/>
          <p:cNvSpPr>
            <a:spLocks noChangeShapeType="1"/>
          </p:cNvSpPr>
          <p:nvPr/>
        </p:nvSpPr>
        <p:spPr bwMode="auto">
          <a:xfrm>
            <a:off x="1188293" y="3543300"/>
            <a:ext cx="42863" cy="0"/>
          </a:xfrm>
          <a:prstGeom prst="line">
            <a:avLst/>
          </a:prstGeom>
          <a:noFill/>
          <a:ln w="28575">
            <a:solidFill>
              <a:srgbClr val="000000"/>
            </a:solidFill>
            <a:round/>
            <a:headEnd/>
            <a:tailEnd/>
          </a:ln>
        </p:spPr>
        <p:txBody>
          <a:bodyPr/>
          <a:lstStyle/>
          <a:p>
            <a:endParaRPr lang="ru-RU"/>
          </a:p>
        </p:txBody>
      </p:sp>
      <p:sp>
        <p:nvSpPr>
          <p:cNvPr id="226" name="Line 636"/>
          <p:cNvSpPr>
            <a:spLocks noChangeShapeType="1"/>
          </p:cNvSpPr>
          <p:nvPr/>
        </p:nvSpPr>
        <p:spPr bwMode="auto">
          <a:xfrm>
            <a:off x="1188293" y="3235325"/>
            <a:ext cx="42863" cy="0"/>
          </a:xfrm>
          <a:prstGeom prst="line">
            <a:avLst/>
          </a:prstGeom>
          <a:noFill/>
          <a:ln w="28575">
            <a:solidFill>
              <a:srgbClr val="000000"/>
            </a:solidFill>
            <a:round/>
            <a:headEnd/>
            <a:tailEnd/>
          </a:ln>
        </p:spPr>
        <p:txBody>
          <a:bodyPr/>
          <a:lstStyle/>
          <a:p>
            <a:endParaRPr lang="ru-RU"/>
          </a:p>
        </p:txBody>
      </p:sp>
      <p:sp>
        <p:nvSpPr>
          <p:cNvPr id="227" name="Line 637"/>
          <p:cNvSpPr>
            <a:spLocks noChangeShapeType="1"/>
          </p:cNvSpPr>
          <p:nvPr/>
        </p:nvSpPr>
        <p:spPr bwMode="auto">
          <a:xfrm>
            <a:off x="1188293" y="2933700"/>
            <a:ext cx="42863" cy="0"/>
          </a:xfrm>
          <a:prstGeom prst="line">
            <a:avLst/>
          </a:prstGeom>
          <a:noFill/>
          <a:ln w="28575">
            <a:solidFill>
              <a:srgbClr val="000000"/>
            </a:solidFill>
            <a:round/>
            <a:headEnd/>
            <a:tailEnd/>
          </a:ln>
        </p:spPr>
        <p:txBody>
          <a:bodyPr/>
          <a:lstStyle/>
          <a:p>
            <a:endParaRPr lang="ru-RU"/>
          </a:p>
        </p:txBody>
      </p:sp>
      <p:sp>
        <p:nvSpPr>
          <p:cNvPr id="228" name="Line 638"/>
          <p:cNvSpPr>
            <a:spLocks noChangeShapeType="1"/>
          </p:cNvSpPr>
          <p:nvPr/>
        </p:nvSpPr>
        <p:spPr bwMode="auto">
          <a:xfrm>
            <a:off x="1188293" y="2627313"/>
            <a:ext cx="42863" cy="0"/>
          </a:xfrm>
          <a:prstGeom prst="line">
            <a:avLst/>
          </a:prstGeom>
          <a:noFill/>
          <a:ln w="28575">
            <a:solidFill>
              <a:srgbClr val="000000"/>
            </a:solidFill>
            <a:round/>
            <a:headEnd/>
            <a:tailEnd/>
          </a:ln>
        </p:spPr>
        <p:txBody>
          <a:bodyPr/>
          <a:lstStyle/>
          <a:p>
            <a:endParaRPr lang="ru-RU"/>
          </a:p>
        </p:txBody>
      </p:sp>
      <p:sp>
        <p:nvSpPr>
          <p:cNvPr id="229" name="Line 639"/>
          <p:cNvSpPr>
            <a:spLocks noChangeShapeType="1"/>
          </p:cNvSpPr>
          <p:nvPr/>
        </p:nvSpPr>
        <p:spPr bwMode="auto">
          <a:xfrm>
            <a:off x="1188293" y="2327275"/>
            <a:ext cx="42863" cy="0"/>
          </a:xfrm>
          <a:prstGeom prst="line">
            <a:avLst/>
          </a:prstGeom>
          <a:noFill/>
          <a:ln w="28575">
            <a:solidFill>
              <a:srgbClr val="000000"/>
            </a:solidFill>
            <a:round/>
            <a:headEnd/>
            <a:tailEnd/>
          </a:ln>
        </p:spPr>
        <p:txBody>
          <a:bodyPr/>
          <a:lstStyle/>
          <a:p>
            <a:endParaRPr lang="ru-RU"/>
          </a:p>
        </p:txBody>
      </p:sp>
      <p:sp>
        <p:nvSpPr>
          <p:cNvPr id="230" name="Line 640"/>
          <p:cNvSpPr>
            <a:spLocks noChangeShapeType="1"/>
          </p:cNvSpPr>
          <p:nvPr/>
        </p:nvSpPr>
        <p:spPr bwMode="auto">
          <a:xfrm>
            <a:off x="1188293" y="2019300"/>
            <a:ext cx="42863" cy="0"/>
          </a:xfrm>
          <a:prstGeom prst="line">
            <a:avLst/>
          </a:prstGeom>
          <a:noFill/>
          <a:ln w="28575">
            <a:solidFill>
              <a:srgbClr val="000000"/>
            </a:solidFill>
            <a:round/>
            <a:headEnd/>
            <a:tailEnd/>
          </a:ln>
        </p:spPr>
        <p:txBody>
          <a:bodyPr/>
          <a:lstStyle/>
          <a:p>
            <a:endParaRPr lang="ru-RU"/>
          </a:p>
        </p:txBody>
      </p:sp>
      <p:sp>
        <p:nvSpPr>
          <p:cNvPr id="231" name="Line 641"/>
          <p:cNvSpPr>
            <a:spLocks noChangeShapeType="1"/>
          </p:cNvSpPr>
          <p:nvPr/>
        </p:nvSpPr>
        <p:spPr bwMode="auto">
          <a:xfrm>
            <a:off x="1188293" y="1717675"/>
            <a:ext cx="42863" cy="0"/>
          </a:xfrm>
          <a:prstGeom prst="line">
            <a:avLst/>
          </a:prstGeom>
          <a:noFill/>
          <a:ln w="28575">
            <a:solidFill>
              <a:srgbClr val="000000"/>
            </a:solidFill>
            <a:round/>
            <a:headEnd/>
            <a:tailEnd/>
          </a:ln>
        </p:spPr>
        <p:txBody>
          <a:bodyPr/>
          <a:lstStyle/>
          <a:p>
            <a:endParaRPr lang="ru-RU"/>
          </a:p>
        </p:txBody>
      </p:sp>
      <p:sp>
        <p:nvSpPr>
          <p:cNvPr id="232" name="Line 642"/>
          <p:cNvSpPr>
            <a:spLocks noChangeShapeType="1"/>
          </p:cNvSpPr>
          <p:nvPr/>
        </p:nvSpPr>
        <p:spPr bwMode="auto">
          <a:xfrm>
            <a:off x="1242269" y="2933700"/>
            <a:ext cx="1824038" cy="0"/>
          </a:xfrm>
          <a:prstGeom prst="line">
            <a:avLst/>
          </a:prstGeom>
          <a:noFill/>
          <a:ln w="28575">
            <a:solidFill>
              <a:srgbClr val="000000"/>
            </a:solidFill>
            <a:round/>
            <a:headEnd/>
            <a:tailEnd/>
          </a:ln>
        </p:spPr>
        <p:txBody>
          <a:bodyPr/>
          <a:lstStyle/>
          <a:p>
            <a:endParaRPr lang="ru-RU"/>
          </a:p>
        </p:txBody>
      </p:sp>
      <p:sp>
        <p:nvSpPr>
          <p:cNvPr id="233" name="Line 644"/>
          <p:cNvSpPr>
            <a:spLocks noChangeShapeType="1"/>
          </p:cNvSpPr>
          <p:nvPr/>
        </p:nvSpPr>
        <p:spPr bwMode="auto">
          <a:xfrm flipV="1">
            <a:off x="1688356" y="2933700"/>
            <a:ext cx="0" cy="28575"/>
          </a:xfrm>
          <a:prstGeom prst="line">
            <a:avLst/>
          </a:prstGeom>
          <a:noFill/>
          <a:ln w="0">
            <a:solidFill>
              <a:srgbClr val="000000"/>
            </a:solidFill>
            <a:round/>
            <a:headEnd/>
            <a:tailEnd/>
          </a:ln>
        </p:spPr>
        <p:txBody>
          <a:bodyPr/>
          <a:lstStyle/>
          <a:p>
            <a:endParaRPr lang="ru-RU"/>
          </a:p>
        </p:txBody>
      </p:sp>
      <p:sp>
        <p:nvSpPr>
          <p:cNvPr id="234" name="Line 645"/>
          <p:cNvSpPr>
            <a:spLocks noChangeShapeType="1"/>
          </p:cNvSpPr>
          <p:nvPr/>
        </p:nvSpPr>
        <p:spPr bwMode="auto">
          <a:xfrm flipV="1">
            <a:off x="2143968" y="2933700"/>
            <a:ext cx="0" cy="47625"/>
          </a:xfrm>
          <a:prstGeom prst="line">
            <a:avLst/>
          </a:prstGeom>
          <a:noFill/>
          <a:ln w="28575">
            <a:solidFill>
              <a:srgbClr val="000000"/>
            </a:solidFill>
            <a:round/>
            <a:headEnd/>
            <a:tailEnd/>
          </a:ln>
        </p:spPr>
        <p:txBody>
          <a:bodyPr/>
          <a:lstStyle/>
          <a:p>
            <a:endParaRPr lang="ru-RU"/>
          </a:p>
        </p:txBody>
      </p:sp>
      <p:sp>
        <p:nvSpPr>
          <p:cNvPr id="235" name="Line 646"/>
          <p:cNvSpPr>
            <a:spLocks noChangeShapeType="1"/>
          </p:cNvSpPr>
          <p:nvPr/>
        </p:nvSpPr>
        <p:spPr bwMode="auto">
          <a:xfrm flipV="1">
            <a:off x="2599581" y="2933700"/>
            <a:ext cx="0" cy="47625"/>
          </a:xfrm>
          <a:prstGeom prst="line">
            <a:avLst/>
          </a:prstGeom>
          <a:noFill/>
          <a:ln w="28575">
            <a:solidFill>
              <a:srgbClr val="000000"/>
            </a:solidFill>
            <a:round/>
            <a:headEnd/>
            <a:tailEnd/>
          </a:ln>
        </p:spPr>
        <p:txBody>
          <a:bodyPr/>
          <a:lstStyle/>
          <a:p>
            <a:endParaRPr lang="ru-RU"/>
          </a:p>
        </p:txBody>
      </p:sp>
      <p:sp>
        <p:nvSpPr>
          <p:cNvPr id="236" name="Line 647"/>
          <p:cNvSpPr>
            <a:spLocks noChangeShapeType="1"/>
          </p:cNvSpPr>
          <p:nvPr/>
        </p:nvSpPr>
        <p:spPr bwMode="auto">
          <a:xfrm flipV="1">
            <a:off x="3056781" y="2933700"/>
            <a:ext cx="0" cy="47625"/>
          </a:xfrm>
          <a:prstGeom prst="line">
            <a:avLst/>
          </a:prstGeom>
          <a:noFill/>
          <a:ln w="28575">
            <a:solidFill>
              <a:srgbClr val="000000"/>
            </a:solidFill>
            <a:round/>
            <a:headEnd/>
            <a:tailEnd/>
          </a:ln>
        </p:spPr>
        <p:txBody>
          <a:bodyPr/>
          <a:lstStyle/>
          <a:p>
            <a:endParaRPr lang="ru-RU"/>
          </a:p>
        </p:txBody>
      </p:sp>
      <p:sp>
        <p:nvSpPr>
          <p:cNvPr id="237" name="Line 648"/>
          <p:cNvSpPr>
            <a:spLocks noChangeShapeType="1"/>
          </p:cNvSpPr>
          <p:nvPr/>
        </p:nvSpPr>
        <p:spPr bwMode="auto">
          <a:xfrm flipV="1">
            <a:off x="1464518" y="3027363"/>
            <a:ext cx="0" cy="14287"/>
          </a:xfrm>
          <a:prstGeom prst="line">
            <a:avLst/>
          </a:prstGeom>
          <a:noFill/>
          <a:ln w="7938">
            <a:solidFill>
              <a:srgbClr val="000000"/>
            </a:solidFill>
            <a:round/>
            <a:headEnd/>
            <a:tailEnd/>
          </a:ln>
        </p:spPr>
        <p:txBody>
          <a:bodyPr/>
          <a:lstStyle/>
          <a:p>
            <a:endParaRPr lang="ru-RU"/>
          </a:p>
        </p:txBody>
      </p:sp>
      <p:sp>
        <p:nvSpPr>
          <p:cNvPr id="238" name="Line 649"/>
          <p:cNvSpPr>
            <a:spLocks noChangeShapeType="1"/>
          </p:cNvSpPr>
          <p:nvPr/>
        </p:nvSpPr>
        <p:spPr bwMode="auto">
          <a:xfrm>
            <a:off x="1445468" y="3027363"/>
            <a:ext cx="46038" cy="0"/>
          </a:xfrm>
          <a:prstGeom prst="line">
            <a:avLst/>
          </a:prstGeom>
          <a:noFill/>
          <a:ln w="7938">
            <a:solidFill>
              <a:srgbClr val="000000"/>
            </a:solidFill>
            <a:round/>
            <a:headEnd/>
            <a:tailEnd/>
          </a:ln>
        </p:spPr>
        <p:txBody>
          <a:bodyPr/>
          <a:lstStyle/>
          <a:p>
            <a:endParaRPr lang="ru-RU"/>
          </a:p>
        </p:txBody>
      </p:sp>
      <p:sp>
        <p:nvSpPr>
          <p:cNvPr id="239" name="Line 650"/>
          <p:cNvSpPr>
            <a:spLocks noChangeShapeType="1"/>
          </p:cNvSpPr>
          <p:nvPr/>
        </p:nvSpPr>
        <p:spPr bwMode="auto">
          <a:xfrm flipV="1">
            <a:off x="1688356" y="2962275"/>
            <a:ext cx="0" cy="19050"/>
          </a:xfrm>
          <a:prstGeom prst="line">
            <a:avLst/>
          </a:prstGeom>
          <a:noFill/>
          <a:ln w="7938">
            <a:solidFill>
              <a:srgbClr val="000000"/>
            </a:solidFill>
            <a:round/>
            <a:headEnd/>
            <a:tailEnd/>
          </a:ln>
        </p:spPr>
        <p:txBody>
          <a:bodyPr/>
          <a:lstStyle/>
          <a:p>
            <a:endParaRPr lang="ru-RU"/>
          </a:p>
        </p:txBody>
      </p:sp>
      <p:sp>
        <p:nvSpPr>
          <p:cNvPr id="240" name="Line 651"/>
          <p:cNvSpPr>
            <a:spLocks noChangeShapeType="1"/>
          </p:cNvSpPr>
          <p:nvPr/>
        </p:nvSpPr>
        <p:spPr bwMode="auto">
          <a:xfrm>
            <a:off x="1669306" y="2962275"/>
            <a:ext cx="46037" cy="0"/>
          </a:xfrm>
          <a:prstGeom prst="line">
            <a:avLst/>
          </a:prstGeom>
          <a:noFill/>
          <a:ln w="7938">
            <a:solidFill>
              <a:srgbClr val="000000"/>
            </a:solidFill>
            <a:round/>
            <a:headEnd/>
            <a:tailEnd/>
          </a:ln>
        </p:spPr>
        <p:txBody>
          <a:bodyPr/>
          <a:lstStyle/>
          <a:p>
            <a:endParaRPr lang="ru-RU"/>
          </a:p>
        </p:txBody>
      </p:sp>
      <p:sp>
        <p:nvSpPr>
          <p:cNvPr id="241" name="Line 652"/>
          <p:cNvSpPr>
            <a:spLocks noChangeShapeType="1"/>
          </p:cNvSpPr>
          <p:nvPr/>
        </p:nvSpPr>
        <p:spPr bwMode="auto">
          <a:xfrm flipV="1">
            <a:off x="1920131" y="3095625"/>
            <a:ext cx="0" cy="31750"/>
          </a:xfrm>
          <a:prstGeom prst="line">
            <a:avLst/>
          </a:prstGeom>
          <a:noFill/>
          <a:ln w="7938">
            <a:solidFill>
              <a:srgbClr val="000000"/>
            </a:solidFill>
            <a:round/>
            <a:headEnd/>
            <a:tailEnd/>
          </a:ln>
        </p:spPr>
        <p:txBody>
          <a:bodyPr/>
          <a:lstStyle/>
          <a:p>
            <a:endParaRPr lang="ru-RU"/>
          </a:p>
        </p:txBody>
      </p:sp>
      <p:sp>
        <p:nvSpPr>
          <p:cNvPr id="242" name="Line 653"/>
          <p:cNvSpPr>
            <a:spLocks noChangeShapeType="1"/>
          </p:cNvSpPr>
          <p:nvPr/>
        </p:nvSpPr>
        <p:spPr bwMode="auto">
          <a:xfrm>
            <a:off x="1901081" y="3095625"/>
            <a:ext cx="44450" cy="0"/>
          </a:xfrm>
          <a:prstGeom prst="line">
            <a:avLst/>
          </a:prstGeom>
          <a:noFill/>
          <a:ln w="7938">
            <a:solidFill>
              <a:srgbClr val="000000"/>
            </a:solidFill>
            <a:round/>
            <a:headEnd/>
            <a:tailEnd/>
          </a:ln>
        </p:spPr>
        <p:txBody>
          <a:bodyPr/>
          <a:lstStyle/>
          <a:p>
            <a:endParaRPr lang="ru-RU"/>
          </a:p>
        </p:txBody>
      </p:sp>
      <p:sp>
        <p:nvSpPr>
          <p:cNvPr id="243" name="Line 654"/>
          <p:cNvSpPr>
            <a:spLocks noChangeShapeType="1"/>
          </p:cNvSpPr>
          <p:nvPr/>
        </p:nvSpPr>
        <p:spPr bwMode="auto">
          <a:xfrm flipV="1">
            <a:off x="2143968" y="3109913"/>
            <a:ext cx="0" cy="77787"/>
          </a:xfrm>
          <a:prstGeom prst="line">
            <a:avLst/>
          </a:prstGeom>
          <a:noFill/>
          <a:ln w="7938">
            <a:solidFill>
              <a:srgbClr val="000000"/>
            </a:solidFill>
            <a:round/>
            <a:headEnd/>
            <a:tailEnd/>
          </a:ln>
        </p:spPr>
        <p:txBody>
          <a:bodyPr/>
          <a:lstStyle/>
          <a:p>
            <a:endParaRPr lang="ru-RU"/>
          </a:p>
        </p:txBody>
      </p:sp>
      <p:sp>
        <p:nvSpPr>
          <p:cNvPr id="244" name="Line 655"/>
          <p:cNvSpPr>
            <a:spLocks noChangeShapeType="1"/>
          </p:cNvSpPr>
          <p:nvPr/>
        </p:nvSpPr>
        <p:spPr bwMode="auto">
          <a:xfrm>
            <a:off x="2124918" y="3109913"/>
            <a:ext cx="46038" cy="0"/>
          </a:xfrm>
          <a:prstGeom prst="line">
            <a:avLst/>
          </a:prstGeom>
          <a:noFill/>
          <a:ln w="7938">
            <a:solidFill>
              <a:srgbClr val="000000"/>
            </a:solidFill>
            <a:round/>
            <a:headEnd/>
            <a:tailEnd/>
          </a:ln>
        </p:spPr>
        <p:txBody>
          <a:bodyPr/>
          <a:lstStyle/>
          <a:p>
            <a:endParaRPr lang="ru-RU"/>
          </a:p>
        </p:txBody>
      </p:sp>
      <p:sp>
        <p:nvSpPr>
          <p:cNvPr id="245" name="Line 656"/>
          <p:cNvSpPr>
            <a:spLocks noChangeShapeType="1"/>
          </p:cNvSpPr>
          <p:nvPr/>
        </p:nvSpPr>
        <p:spPr bwMode="auto">
          <a:xfrm flipV="1">
            <a:off x="2377331" y="3221038"/>
            <a:ext cx="0" cy="128587"/>
          </a:xfrm>
          <a:prstGeom prst="line">
            <a:avLst/>
          </a:prstGeom>
          <a:noFill/>
          <a:ln w="7938">
            <a:solidFill>
              <a:srgbClr val="000000"/>
            </a:solidFill>
            <a:round/>
            <a:headEnd/>
            <a:tailEnd/>
          </a:ln>
        </p:spPr>
        <p:txBody>
          <a:bodyPr/>
          <a:lstStyle/>
          <a:p>
            <a:endParaRPr lang="ru-RU"/>
          </a:p>
        </p:txBody>
      </p:sp>
      <p:sp>
        <p:nvSpPr>
          <p:cNvPr id="246" name="Line 657"/>
          <p:cNvSpPr>
            <a:spLocks noChangeShapeType="1"/>
          </p:cNvSpPr>
          <p:nvPr/>
        </p:nvSpPr>
        <p:spPr bwMode="auto">
          <a:xfrm>
            <a:off x="2356693" y="3221038"/>
            <a:ext cx="46038" cy="0"/>
          </a:xfrm>
          <a:prstGeom prst="line">
            <a:avLst/>
          </a:prstGeom>
          <a:noFill/>
          <a:ln w="7938">
            <a:solidFill>
              <a:srgbClr val="000000"/>
            </a:solidFill>
            <a:round/>
            <a:headEnd/>
            <a:tailEnd/>
          </a:ln>
        </p:spPr>
        <p:txBody>
          <a:bodyPr/>
          <a:lstStyle/>
          <a:p>
            <a:endParaRPr lang="ru-RU"/>
          </a:p>
        </p:txBody>
      </p:sp>
      <p:sp>
        <p:nvSpPr>
          <p:cNvPr id="247" name="Line 658"/>
          <p:cNvSpPr>
            <a:spLocks noChangeShapeType="1"/>
          </p:cNvSpPr>
          <p:nvPr/>
        </p:nvSpPr>
        <p:spPr bwMode="auto">
          <a:xfrm flipV="1">
            <a:off x="2599581" y="3281363"/>
            <a:ext cx="0" cy="68262"/>
          </a:xfrm>
          <a:prstGeom prst="line">
            <a:avLst/>
          </a:prstGeom>
          <a:noFill/>
          <a:ln w="7938">
            <a:solidFill>
              <a:srgbClr val="000000"/>
            </a:solidFill>
            <a:round/>
            <a:headEnd/>
            <a:tailEnd/>
          </a:ln>
        </p:spPr>
        <p:txBody>
          <a:bodyPr/>
          <a:lstStyle/>
          <a:p>
            <a:endParaRPr lang="ru-RU"/>
          </a:p>
        </p:txBody>
      </p:sp>
      <p:sp>
        <p:nvSpPr>
          <p:cNvPr id="248" name="Line 659"/>
          <p:cNvSpPr>
            <a:spLocks noChangeShapeType="1"/>
          </p:cNvSpPr>
          <p:nvPr/>
        </p:nvSpPr>
        <p:spPr bwMode="auto">
          <a:xfrm>
            <a:off x="2582118" y="3281363"/>
            <a:ext cx="42863" cy="0"/>
          </a:xfrm>
          <a:prstGeom prst="line">
            <a:avLst/>
          </a:prstGeom>
          <a:noFill/>
          <a:ln w="7938">
            <a:solidFill>
              <a:srgbClr val="000000"/>
            </a:solidFill>
            <a:round/>
            <a:headEnd/>
            <a:tailEnd/>
          </a:ln>
        </p:spPr>
        <p:txBody>
          <a:bodyPr/>
          <a:lstStyle/>
          <a:p>
            <a:endParaRPr lang="ru-RU"/>
          </a:p>
        </p:txBody>
      </p:sp>
      <p:sp>
        <p:nvSpPr>
          <p:cNvPr id="249" name="Line 660"/>
          <p:cNvSpPr>
            <a:spLocks noChangeShapeType="1"/>
          </p:cNvSpPr>
          <p:nvPr/>
        </p:nvSpPr>
        <p:spPr bwMode="auto">
          <a:xfrm flipV="1">
            <a:off x="2831356" y="3227388"/>
            <a:ext cx="0" cy="88900"/>
          </a:xfrm>
          <a:prstGeom prst="line">
            <a:avLst/>
          </a:prstGeom>
          <a:noFill/>
          <a:ln w="7938">
            <a:solidFill>
              <a:srgbClr val="000000"/>
            </a:solidFill>
            <a:round/>
            <a:headEnd/>
            <a:tailEnd/>
          </a:ln>
        </p:spPr>
        <p:txBody>
          <a:bodyPr/>
          <a:lstStyle/>
          <a:p>
            <a:endParaRPr lang="ru-RU"/>
          </a:p>
        </p:txBody>
      </p:sp>
      <p:sp>
        <p:nvSpPr>
          <p:cNvPr id="250" name="Line 661"/>
          <p:cNvSpPr>
            <a:spLocks noChangeShapeType="1"/>
          </p:cNvSpPr>
          <p:nvPr/>
        </p:nvSpPr>
        <p:spPr bwMode="auto">
          <a:xfrm>
            <a:off x="2813893" y="3227388"/>
            <a:ext cx="42863" cy="0"/>
          </a:xfrm>
          <a:prstGeom prst="line">
            <a:avLst/>
          </a:prstGeom>
          <a:noFill/>
          <a:ln w="7938">
            <a:solidFill>
              <a:srgbClr val="000000"/>
            </a:solidFill>
            <a:round/>
            <a:headEnd/>
            <a:tailEnd/>
          </a:ln>
        </p:spPr>
        <p:txBody>
          <a:bodyPr/>
          <a:lstStyle/>
          <a:p>
            <a:endParaRPr lang="ru-RU"/>
          </a:p>
        </p:txBody>
      </p:sp>
      <p:sp>
        <p:nvSpPr>
          <p:cNvPr id="251" name="Line 662"/>
          <p:cNvSpPr>
            <a:spLocks noChangeShapeType="1"/>
          </p:cNvSpPr>
          <p:nvPr/>
        </p:nvSpPr>
        <p:spPr bwMode="auto">
          <a:xfrm flipV="1">
            <a:off x="3056781" y="3627438"/>
            <a:ext cx="0" cy="96837"/>
          </a:xfrm>
          <a:prstGeom prst="line">
            <a:avLst/>
          </a:prstGeom>
          <a:noFill/>
          <a:ln w="7938">
            <a:solidFill>
              <a:srgbClr val="000000"/>
            </a:solidFill>
            <a:round/>
            <a:headEnd/>
            <a:tailEnd/>
          </a:ln>
        </p:spPr>
        <p:txBody>
          <a:bodyPr/>
          <a:lstStyle/>
          <a:p>
            <a:endParaRPr lang="ru-RU"/>
          </a:p>
        </p:txBody>
      </p:sp>
      <p:sp>
        <p:nvSpPr>
          <p:cNvPr id="252" name="Line 663"/>
          <p:cNvSpPr>
            <a:spLocks noChangeShapeType="1"/>
          </p:cNvSpPr>
          <p:nvPr/>
        </p:nvSpPr>
        <p:spPr bwMode="auto">
          <a:xfrm>
            <a:off x="3037731" y="3627438"/>
            <a:ext cx="44450" cy="0"/>
          </a:xfrm>
          <a:prstGeom prst="line">
            <a:avLst/>
          </a:prstGeom>
          <a:noFill/>
          <a:ln w="7938">
            <a:solidFill>
              <a:srgbClr val="000000"/>
            </a:solidFill>
            <a:round/>
            <a:headEnd/>
            <a:tailEnd/>
          </a:ln>
        </p:spPr>
        <p:txBody>
          <a:bodyPr/>
          <a:lstStyle/>
          <a:p>
            <a:endParaRPr lang="ru-RU"/>
          </a:p>
        </p:txBody>
      </p:sp>
      <p:sp>
        <p:nvSpPr>
          <p:cNvPr id="253" name="Line 664"/>
          <p:cNvSpPr>
            <a:spLocks noChangeShapeType="1"/>
          </p:cNvSpPr>
          <p:nvPr/>
        </p:nvSpPr>
        <p:spPr bwMode="auto">
          <a:xfrm>
            <a:off x="1464518" y="3041650"/>
            <a:ext cx="0" cy="20638"/>
          </a:xfrm>
          <a:prstGeom prst="line">
            <a:avLst/>
          </a:prstGeom>
          <a:noFill/>
          <a:ln w="7938">
            <a:solidFill>
              <a:srgbClr val="000000"/>
            </a:solidFill>
            <a:round/>
            <a:headEnd/>
            <a:tailEnd/>
          </a:ln>
        </p:spPr>
        <p:txBody>
          <a:bodyPr/>
          <a:lstStyle/>
          <a:p>
            <a:endParaRPr lang="ru-RU"/>
          </a:p>
        </p:txBody>
      </p:sp>
      <p:sp>
        <p:nvSpPr>
          <p:cNvPr id="254" name="Line 665"/>
          <p:cNvSpPr>
            <a:spLocks noChangeShapeType="1"/>
          </p:cNvSpPr>
          <p:nvPr/>
        </p:nvSpPr>
        <p:spPr bwMode="auto">
          <a:xfrm>
            <a:off x="1445468" y="3062288"/>
            <a:ext cx="46038" cy="0"/>
          </a:xfrm>
          <a:prstGeom prst="line">
            <a:avLst/>
          </a:prstGeom>
          <a:noFill/>
          <a:ln w="7938">
            <a:solidFill>
              <a:srgbClr val="000000"/>
            </a:solidFill>
            <a:round/>
            <a:headEnd/>
            <a:tailEnd/>
          </a:ln>
        </p:spPr>
        <p:txBody>
          <a:bodyPr/>
          <a:lstStyle/>
          <a:p>
            <a:endParaRPr lang="ru-RU"/>
          </a:p>
        </p:txBody>
      </p:sp>
      <p:sp>
        <p:nvSpPr>
          <p:cNvPr id="255" name="Line 666"/>
          <p:cNvSpPr>
            <a:spLocks noChangeShapeType="1"/>
          </p:cNvSpPr>
          <p:nvPr/>
        </p:nvSpPr>
        <p:spPr bwMode="auto">
          <a:xfrm>
            <a:off x="1688356" y="2981325"/>
            <a:ext cx="0" cy="12700"/>
          </a:xfrm>
          <a:prstGeom prst="line">
            <a:avLst/>
          </a:prstGeom>
          <a:noFill/>
          <a:ln w="7938">
            <a:solidFill>
              <a:srgbClr val="000000"/>
            </a:solidFill>
            <a:round/>
            <a:headEnd/>
            <a:tailEnd/>
          </a:ln>
        </p:spPr>
        <p:txBody>
          <a:bodyPr/>
          <a:lstStyle/>
          <a:p>
            <a:endParaRPr lang="ru-RU"/>
          </a:p>
        </p:txBody>
      </p:sp>
      <p:sp>
        <p:nvSpPr>
          <p:cNvPr id="256" name="Line 667"/>
          <p:cNvSpPr>
            <a:spLocks noChangeShapeType="1"/>
          </p:cNvSpPr>
          <p:nvPr/>
        </p:nvSpPr>
        <p:spPr bwMode="auto">
          <a:xfrm>
            <a:off x="1669306" y="2994025"/>
            <a:ext cx="46037" cy="0"/>
          </a:xfrm>
          <a:prstGeom prst="line">
            <a:avLst/>
          </a:prstGeom>
          <a:noFill/>
          <a:ln w="7938">
            <a:solidFill>
              <a:srgbClr val="000000"/>
            </a:solidFill>
            <a:round/>
            <a:headEnd/>
            <a:tailEnd/>
          </a:ln>
        </p:spPr>
        <p:txBody>
          <a:bodyPr/>
          <a:lstStyle/>
          <a:p>
            <a:endParaRPr lang="ru-RU"/>
          </a:p>
        </p:txBody>
      </p:sp>
      <p:sp>
        <p:nvSpPr>
          <p:cNvPr id="257" name="Line 668"/>
          <p:cNvSpPr>
            <a:spLocks noChangeShapeType="1"/>
          </p:cNvSpPr>
          <p:nvPr/>
        </p:nvSpPr>
        <p:spPr bwMode="auto">
          <a:xfrm>
            <a:off x="1920131" y="3127375"/>
            <a:ext cx="0" cy="28575"/>
          </a:xfrm>
          <a:prstGeom prst="line">
            <a:avLst/>
          </a:prstGeom>
          <a:noFill/>
          <a:ln w="7938">
            <a:solidFill>
              <a:srgbClr val="000000"/>
            </a:solidFill>
            <a:round/>
            <a:headEnd/>
            <a:tailEnd/>
          </a:ln>
        </p:spPr>
        <p:txBody>
          <a:bodyPr/>
          <a:lstStyle/>
          <a:p>
            <a:endParaRPr lang="ru-RU"/>
          </a:p>
        </p:txBody>
      </p:sp>
      <p:sp>
        <p:nvSpPr>
          <p:cNvPr id="258" name="Line 669"/>
          <p:cNvSpPr>
            <a:spLocks noChangeShapeType="1"/>
          </p:cNvSpPr>
          <p:nvPr/>
        </p:nvSpPr>
        <p:spPr bwMode="auto">
          <a:xfrm>
            <a:off x="1901081" y="3155950"/>
            <a:ext cx="44450" cy="0"/>
          </a:xfrm>
          <a:prstGeom prst="line">
            <a:avLst/>
          </a:prstGeom>
          <a:noFill/>
          <a:ln w="7938">
            <a:solidFill>
              <a:srgbClr val="000000"/>
            </a:solidFill>
            <a:round/>
            <a:headEnd/>
            <a:tailEnd/>
          </a:ln>
        </p:spPr>
        <p:txBody>
          <a:bodyPr/>
          <a:lstStyle/>
          <a:p>
            <a:endParaRPr lang="ru-RU"/>
          </a:p>
        </p:txBody>
      </p:sp>
      <p:sp>
        <p:nvSpPr>
          <p:cNvPr id="259" name="Line 670"/>
          <p:cNvSpPr>
            <a:spLocks noChangeShapeType="1"/>
          </p:cNvSpPr>
          <p:nvPr/>
        </p:nvSpPr>
        <p:spPr bwMode="auto">
          <a:xfrm>
            <a:off x="2143968" y="3187700"/>
            <a:ext cx="0" cy="74613"/>
          </a:xfrm>
          <a:prstGeom prst="line">
            <a:avLst/>
          </a:prstGeom>
          <a:noFill/>
          <a:ln w="7938">
            <a:solidFill>
              <a:srgbClr val="000000"/>
            </a:solidFill>
            <a:round/>
            <a:headEnd/>
            <a:tailEnd/>
          </a:ln>
        </p:spPr>
        <p:txBody>
          <a:bodyPr/>
          <a:lstStyle/>
          <a:p>
            <a:endParaRPr lang="ru-RU"/>
          </a:p>
        </p:txBody>
      </p:sp>
      <p:sp>
        <p:nvSpPr>
          <p:cNvPr id="260" name="Line 671"/>
          <p:cNvSpPr>
            <a:spLocks noChangeShapeType="1"/>
          </p:cNvSpPr>
          <p:nvPr/>
        </p:nvSpPr>
        <p:spPr bwMode="auto">
          <a:xfrm>
            <a:off x="2124918" y="3262313"/>
            <a:ext cx="46038" cy="0"/>
          </a:xfrm>
          <a:prstGeom prst="line">
            <a:avLst/>
          </a:prstGeom>
          <a:noFill/>
          <a:ln w="7938">
            <a:solidFill>
              <a:srgbClr val="000000"/>
            </a:solidFill>
            <a:round/>
            <a:headEnd/>
            <a:tailEnd/>
          </a:ln>
        </p:spPr>
        <p:txBody>
          <a:bodyPr/>
          <a:lstStyle/>
          <a:p>
            <a:endParaRPr lang="ru-RU"/>
          </a:p>
        </p:txBody>
      </p:sp>
      <p:sp>
        <p:nvSpPr>
          <p:cNvPr id="261" name="Line 672"/>
          <p:cNvSpPr>
            <a:spLocks noChangeShapeType="1"/>
          </p:cNvSpPr>
          <p:nvPr/>
        </p:nvSpPr>
        <p:spPr bwMode="auto">
          <a:xfrm>
            <a:off x="2377331" y="3349625"/>
            <a:ext cx="0" cy="120650"/>
          </a:xfrm>
          <a:prstGeom prst="line">
            <a:avLst/>
          </a:prstGeom>
          <a:noFill/>
          <a:ln w="7938">
            <a:solidFill>
              <a:srgbClr val="000000"/>
            </a:solidFill>
            <a:round/>
            <a:headEnd/>
            <a:tailEnd/>
          </a:ln>
        </p:spPr>
        <p:txBody>
          <a:bodyPr/>
          <a:lstStyle/>
          <a:p>
            <a:endParaRPr lang="ru-RU"/>
          </a:p>
        </p:txBody>
      </p:sp>
      <p:sp>
        <p:nvSpPr>
          <p:cNvPr id="262" name="Line 673"/>
          <p:cNvSpPr>
            <a:spLocks noChangeShapeType="1"/>
          </p:cNvSpPr>
          <p:nvPr/>
        </p:nvSpPr>
        <p:spPr bwMode="auto">
          <a:xfrm>
            <a:off x="2356693" y="3470275"/>
            <a:ext cx="46038" cy="0"/>
          </a:xfrm>
          <a:prstGeom prst="line">
            <a:avLst/>
          </a:prstGeom>
          <a:noFill/>
          <a:ln w="7938">
            <a:solidFill>
              <a:srgbClr val="000000"/>
            </a:solidFill>
            <a:round/>
            <a:headEnd/>
            <a:tailEnd/>
          </a:ln>
        </p:spPr>
        <p:txBody>
          <a:bodyPr/>
          <a:lstStyle/>
          <a:p>
            <a:endParaRPr lang="ru-RU"/>
          </a:p>
        </p:txBody>
      </p:sp>
      <p:sp>
        <p:nvSpPr>
          <p:cNvPr id="263" name="Line 674"/>
          <p:cNvSpPr>
            <a:spLocks noChangeShapeType="1"/>
          </p:cNvSpPr>
          <p:nvPr/>
        </p:nvSpPr>
        <p:spPr bwMode="auto">
          <a:xfrm>
            <a:off x="2599581" y="3349625"/>
            <a:ext cx="0" cy="68263"/>
          </a:xfrm>
          <a:prstGeom prst="line">
            <a:avLst/>
          </a:prstGeom>
          <a:noFill/>
          <a:ln w="7938">
            <a:solidFill>
              <a:srgbClr val="000000"/>
            </a:solidFill>
            <a:round/>
            <a:headEnd/>
            <a:tailEnd/>
          </a:ln>
        </p:spPr>
        <p:txBody>
          <a:bodyPr/>
          <a:lstStyle/>
          <a:p>
            <a:endParaRPr lang="ru-RU"/>
          </a:p>
        </p:txBody>
      </p:sp>
      <p:sp>
        <p:nvSpPr>
          <p:cNvPr id="264" name="Line 675"/>
          <p:cNvSpPr>
            <a:spLocks noChangeShapeType="1"/>
          </p:cNvSpPr>
          <p:nvPr/>
        </p:nvSpPr>
        <p:spPr bwMode="auto">
          <a:xfrm>
            <a:off x="2582118" y="3417888"/>
            <a:ext cx="42863" cy="0"/>
          </a:xfrm>
          <a:prstGeom prst="line">
            <a:avLst/>
          </a:prstGeom>
          <a:noFill/>
          <a:ln w="7938">
            <a:solidFill>
              <a:srgbClr val="000000"/>
            </a:solidFill>
            <a:round/>
            <a:headEnd/>
            <a:tailEnd/>
          </a:ln>
        </p:spPr>
        <p:txBody>
          <a:bodyPr/>
          <a:lstStyle/>
          <a:p>
            <a:endParaRPr lang="ru-RU"/>
          </a:p>
        </p:txBody>
      </p:sp>
      <p:sp>
        <p:nvSpPr>
          <p:cNvPr id="265" name="Line 676"/>
          <p:cNvSpPr>
            <a:spLocks noChangeShapeType="1"/>
          </p:cNvSpPr>
          <p:nvPr/>
        </p:nvSpPr>
        <p:spPr bwMode="auto">
          <a:xfrm>
            <a:off x="2831356" y="3316288"/>
            <a:ext cx="0" cy="87312"/>
          </a:xfrm>
          <a:prstGeom prst="line">
            <a:avLst/>
          </a:prstGeom>
          <a:noFill/>
          <a:ln w="7938">
            <a:solidFill>
              <a:srgbClr val="000000"/>
            </a:solidFill>
            <a:round/>
            <a:headEnd/>
            <a:tailEnd/>
          </a:ln>
        </p:spPr>
        <p:txBody>
          <a:bodyPr/>
          <a:lstStyle/>
          <a:p>
            <a:endParaRPr lang="ru-RU"/>
          </a:p>
        </p:txBody>
      </p:sp>
      <p:sp>
        <p:nvSpPr>
          <p:cNvPr id="266" name="Line 677"/>
          <p:cNvSpPr>
            <a:spLocks noChangeShapeType="1"/>
          </p:cNvSpPr>
          <p:nvPr/>
        </p:nvSpPr>
        <p:spPr bwMode="auto">
          <a:xfrm>
            <a:off x="2813893" y="3403600"/>
            <a:ext cx="42863" cy="0"/>
          </a:xfrm>
          <a:prstGeom prst="line">
            <a:avLst/>
          </a:prstGeom>
          <a:noFill/>
          <a:ln w="7938">
            <a:solidFill>
              <a:srgbClr val="000000"/>
            </a:solidFill>
            <a:round/>
            <a:headEnd/>
            <a:tailEnd/>
          </a:ln>
        </p:spPr>
        <p:txBody>
          <a:bodyPr/>
          <a:lstStyle/>
          <a:p>
            <a:endParaRPr lang="ru-RU"/>
          </a:p>
        </p:txBody>
      </p:sp>
      <p:sp>
        <p:nvSpPr>
          <p:cNvPr id="267" name="Line 678"/>
          <p:cNvSpPr>
            <a:spLocks noChangeShapeType="1"/>
          </p:cNvSpPr>
          <p:nvPr/>
        </p:nvSpPr>
        <p:spPr bwMode="auto">
          <a:xfrm>
            <a:off x="3056781" y="3724275"/>
            <a:ext cx="0" cy="85725"/>
          </a:xfrm>
          <a:prstGeom prst="line">
            <a:avLst/>
          </a:prstGeom>
          <a:noFill/>
          <a:ln w="7938">
            <a:solidFill>
              <a:srgbClr val="000000"/>
            </a:solidFill>
            <a:round/>
            <a:headEnd/>
            <a:tailEnd/>
          </a:ln>
        </p:spPr>
        <p:txBody>
          <a:bodyPr/>
          <a:lstStyle/>
          <a:p>
            <a:endParaRPr lang="ru-RU"/>
          </a:p>
        </p:txBody>
      </p:sp>
      <p:sp>
        <p:nvSpPr>
          <p:cNvPr id="268" name="Line 679"/>
          <p:cNvSpPr>
            <a:spLocks noChangeShapeType="1"/>
          </p:cNvSpPr>
          <p:nvPr/>
        </p:nvSpPr>
        <p:spPr bwMode="auto">
          <a:xfrm>
            <a:off x="3037731" y="3810000"/>
            <a:ext cx="44450" cy="0"/>
          </a:xfrm>
          <a:prstGeom prst="line">
            <a:avLst/>
          </a:prstGeom>
          <a:noFill/>
          <a:ln w="7938">
            <a:solidFill>
              <a:srgbClr val="000000"/>
            </a:solidFill>
            <a:round/>
            <a:headEnd/>
            <a:tailEnd/>
          </a:ln>
        </p:spPr>
        <p:txBody>
          <a:bodyPr/>
          <a:lstStyle/>
          <a:p>
            <a:endParaRPr lang="ru-RU"/>
          </a:p>
        </p:txBody>
      </p:sp>
      <p:sp>
        <p:nvSpPr>
          <p:cNvPr id="269" name="Line 680"/>
          <p:cNvSpPr>
            <a:spLocks noChangeShapeType="1"/>
          </p:cNvSpPr>
          <p:nvPr/>
        </p:nvSpPr>
        <p:spPr bwMode="auto">
          <a:xfrm flipV="1">
            <a:off x="1464518" y="2794000"/>
            <a:ext cx="0" cy="26988"/>
          </a:xfrm>
          <a:prstGeom prst="line">
            <a:avLst/>
          </a:prstGeom>
          <a:noFill/>
          <a:ln w="7938">
            <a:solidFill>
              <a:srgbClr val="000000"/>
            </a:solidFill>
            <a:round/>
            <a:headEnd/>
            <a:tailEnd/>
          </a:ln>
        </p:spPr>
        <p:txBody>
          <a:bodyPr/>
          <a:lstStyle/>
          <a:p>
            <a:endParaRPr lang="ru-RU"/>
          </a:p>
        </p:txBody>
      </p:sp>
      <p:sp>
        <p:nvSpPr>
          <p:cNvPr id="270" name="Line 681"/>
          <p:cNvSpPr>
            <a:spLocks noChangeShapeType="1"/>
          </p:cNvSpPr>
          <p:nvPr/>
        </p:nvSpPr>
        <p:spPr bwMode="auto">
          <a:xfrm>
            <a:off x="1445468" y="2794000"/>
            <a:ext cx="46038" cy="0"/>
          </a:xfrm>
          <a:prstGeom prst="line">
            <a:avLst/>
          </a:prstGeom>
          <a:noFill/>
          <a:ln w="7938">
            <a:solidFill>
              <a:srgbClr val="000000"/>
            </a:solidFill>
            <a:round/>
            <a:headEnd/>
            <a:tailEnd/>
          </a:ln>
        </p:spPr>
        <p:txBody>
          <a:bodyPr/>
          <a:lstStyle/>
          <a:p>
            <a:endParaRPr lang="ru-RU"/>
          </a:p>
        </p:txBody>
      </p:sp>
      <p:sp>
        <p:nvSpPr>
          <p:cNvPr id="271" name="Line 682"/>
          <p:cNvSpPr>
            <a:spLocks noChangeShapeType="1"/>
          </p:cNvSpPr>
          <p:nvPr/>
        </p:nvSpPr>
        <p:spPr bwMode="auto">
          <a:xfrm flipV="1">
            <a:off x="1688356" y="2693988"/>
            <a:ext cx="0" cy="19050"/>
          </a:xfrm>
          <a:prstGeom prst="line">
            <a:avLst/>
          </a:prstGeom>
          <a:noFill/>
          <a:ln w="7938">
            <a:solidFill>
              <a:srgbClr val="000000"/>
            </a:solidFill>
            <a:round/>
            <a:headEnd/>
            <a:tailEnd/>
          </a:ln>
        </p:spPr>
        <p:txBody>
          <a:bodyPr/>
          <a:lstStyle/>
          <a:p>
            <a:endParaRPr lang="ru-RU"/>
          </a:p>
        </p:txBody>
      </p:sp>
      <p:sp>
        <p:nvSpPr>
          <p:cNvPr id="272" name="Line 683"/>
          <p:cNvSpPr>
            <a:spLocks noChangeShapeType="1"/>
          </p:cNvSpPr>
          <p:nvPr/>
        </p:nvSpPr>
        <p:spPr bwMode="auto">
          <a:xfrm>
            <a:off x="1669306" y="2693988"/>
            <a:ext cx="46037" cy="0"/>
          </a:xfrm>
          <a:prstGeom prst="line">
            <a:avLst/>
          </a:prstGeom>
          <a:noFill/>
          <a:ln w="7938">
            <a:solidFill>
              <a:srgbClr val="000000"/>
            </a:solidFill>
            <a:round/>
            <a:headEnd/>
            <a:tailEnd/>
          </a:ln>
        </p:spPr>
        <p:txBody>
          <a:bodyPr/>
          <a:lstStyle/>
          <a:p>
            <a:endParaRPr lang="ru-RU"/>
          </a:p>
        </p:txBody>
      </p:sp>
      <p:sp>
        <p:nvSpPr>
          <p:cNvPr id="273" name="Line 684"/>
          <p:cNvSpPr>
            <a:spLocks noChangeShapeType="1"/>
          </p:cNvSpPr>
          <p:nvPr/>
        </p:nvSpPr>
        <p:spPr bwMode="auto">
          <a:xfrm flipV="1">
            <a:off x="1920131" y="2411413"/>
            <a:ext cx="0" cy="36512"/>
          </a:xfrm>
          <a:prstGeom prst="line">
            <a:avLst/>
          </a:prstGeom>
          <a:noFill/>
          <a:ln w="7938">
            <a:solidFill>
              <a:srgbClr val="000000"/>
            </a:solidFill>
            <a:round/>
            <a:headEnd/>
            <a:tailEnd/>
          </a:ln>
        </p:spPr>
        <p:txBody>
          <a:bodyPr/>
          <a:lstStyle/>
          <a:p>
            <a:endParaRPr lang="ru-RU"/>
          </a:p>
        </p:txBody>
      </p:sp>
      <p:sp>
        <p:nvSpPr>
          <p:cNvPr id="274" name="Line 685"/>
          <p:cNvSpPr>
            <a:spLocks noChangeShapeType="1"/>
          </p:cNvSpPr>
          <p:nvPr/>
        </p:nvSpPr>
        <p:spPr bwMode="auto">
          <a:xfrm>
            <a:off x="1901081" y="2411413"/>
            <a:ext cx="44450" cy="0"/>
          </a:xfrm>
          <a:prstGeom prst="line">
            <a:avLst/>
          </a:prstGeom>
          <a:noFill/>
          <a:ln w="7938">
            <a:solidFill>
              <a:srgbClr val="000000"/>
            </a:solidFill>
            <a:round/>
            <a:headEnd/>
            <a:tailEnd/>
          </a:ln>
        </p:spPr>
        <p:txBody>
          <a:bodyPr/>
          <a:lstStyle/>
          <a:p>
            <a:endParaRPr lang="ru-RU"/>
          </a:p>
        </p:txBody>
      </p:sp>
      <p:sp>
        <p:nvSpPr>
          <p:cNvPr id="275" name="Line 686"/>
          <p:cNvSpPr>
            <a:spLocks noChangeShapeType="1"/>
          </p:cNvSpPr>
          <p:nvPr/>
        </p:nvSpPr>
        <p:spPr bwMode="auto">
          <a:xfrm flipV="1">
            <a:off x="2143968" y="2552700"/>
            <a:ext cx="0" cy="80963"/>
          </a:xfrm>
          <a:prstGeom prst="line">
            <a:avLst/>
          </a:prstGeom>
          <a:noFill/>
          <a:ln w="7938">
            <a:solidFill>
              <a:srgbClr val="000000"/>
            </a:solidFill>
            <a:round/>
            <a:headEnd/>
            <a:tailEnd/>
          </a:ln>
        </p:spPr>
        <p:txBody>
          <a:bodyPr/>
          <a:lstStyle/>
          <a:p>
            <a:endParaRPr lang="ru-RU"/>
          </a:p>
        </p:txBody>
      </p:sp>
      <p:sp>
        <p:nvSpPr>
          <p:cNvPr id="276" name="Line 687"/>
          <p:cNvSpPr>
            <a:spLocks noChangeShapeType="1"/>
          </p:cNvSpPr>
          <p:nvPr/>
        </p:nvSpPr>
        <p:spPr bwMode="auto">
          <a:xfrm>
            <a:off x="2124918" y="2552700"/>
            <a:ext cx="46038" cy="0"/>
          </a:xfrm>
          <a:prstGeom prst="line">
            <a:avLst/>
          </a:prstGeom>
          <a:noFill/>
          <a:ln w="7938">
            <a:solidFill>
              <a:srgbClr val="000000"/>
            </a:solidFill>
            <a:round/>
            <a:headEnd/>
            <a:tailEnd/>
          </a:ln>
        </p:spPr>
        <p:txBody>
          <a:bodyPr/>
          <a:lstStyle/>
          <a:p>
            <a:endParaRPr lang="ru-RU"/>
          </a:p>
        </p:txBody>
      </p:sp>
      <p:sp>
        <p:nvSpPr>
          <p:cNvPr id="277" name="Line 688"/>
          <p:cNvSpPr>
            <a:spLocks noChangeShapeType="1"/>
          </p:cNvSpPr>
          <p:nvPr/>
        </p:nvSpPr>
        <p:spPr bwMode="auto">
          <a:xfrm flipV="1">
            <a:off x="2377331" y="2605088"/>
            <a:ext cx="0" cy="68262"/>
          </a:xfrm>
          <a:prstGeom prst="line">
            <a:avLst/>
          </a:prstGeom>
          <a:noFill/>
          <a:ln w="7938">
            <a:solidFill>
              <a:srgbClr val="000000"/>
            </a:solidFill>
            <a:round/>
            <a:headEnd/>
            <a:tailEnd/>
          </a:ln>
        </p:spPr>
        <p:txBody>
          <a:bodyPr/>
          <a:lstStyle/>
          <a:p>
            <a:endParaRPr lang="ru-RU"/>
          </a:p>
        </p:txBody>
      </p:sp>
      <p:sp>
        <p:nvSpPr>
          <p:cNvPr id="278" name="Line 689"/>
          <p:cNvSpPr>
            <a:spLocks noChangeShapeType="1"/>
          </p:cNvSpPr>
          <p:nvPr/>
        </p:nvSpPr>
        <p:spPr bwMode="auto">
          <a:xfrm>
            <a:off x="2356693" y="2605088"/>
            <a:ext cx="46038" cy="0"/>
          </a:xfrm>
          <a:prstGeom prst="line">
            <a:avLst/>
          </a:prstGeom>
          <a:noFill/>
          <a:ln w="7938">
            <a:solidFill>
              <a:srgbClr val="000000"/>
            </a:solidFill>
            <a:round/>
            <a:headEnd/>
            <a:tailEnd/>
          </a:ln>
        </p:spPr>
        <p:txBody>
          <a:bodyPr/>
          <a:lstStyle/>
          <a:p>
            <a:endParaRPr lang="ru-RU"/>
          </a:p>
        </p:txBody>
      </p:sp>
      <p:sp>
        <p:nvSpPr>
          <p:cNvPr id="279" name="Line 690"/>
          <p:cNvSpPr>
            <a:spLocks noChangeShapeType="1"/>
          </p:cNvSpPr>
          <p:nvPr/>
        </p:nvSpPr>
        <p:spPr bwMode="auto">
          <a:xfrm flipV="1">
            <a:off x="2599581" y="2806700"/>
            <a:ext cx="0" cy="34925"/>
          </a:xfrm>
          <a:prstGeom prst="line">
            <a:avLst/>
          </a:prstGeom>
          <a:noFill/>
          <a:ln w="7938">
            <a:solidFill>
              <a:srgbClr val="000000"/>
            </a:solidFill>
            <a:round/>
            <a:headEnd/>
            <a:tailEnd/>
          </a:ln>
        </p:spPr>
        <p:txBody>
          <a:bodyPr/>
          <a:lstStyle/>
          <a:p>
            <a:endParaRPr lang="ru-RU"/>
          </a:p>
        </p:txBody>
      </p:sp>
      <p:sp>
        <p:nvSpPr>
          <p:cNvPr id="280" name="Line 691"/>
          <p:cNvSpPr>
            <a:spLocks noChangeShapeType="1"/>
          </p:cNvSpPr>
          <p:nvPr/>
        </p:nvSpPr>
        <p:spPr bwMode="auto">
          <a:xfrm>
            <a:off x="2582118" y="2806700"/>
            <a:ext cx="42863" cy="0"/>
          </a:xfrm>
          <a:prstGeom prst="line">
            <a:avLst/>
          </a:prstGeom>
          <a:noFill/>
          <a:ln w="7938">
            <a:solidFill>
              <a:srgbClr val="000000"/>
            </a:solidFill>
            <a:round/>
            <a:headEnd/>
            <a:tailEnd/>
          </a:ln>
        </p:spPr>
        <p:txBody>
          <a:bodyPr/>
          <a:lstStyle/>
          <a:p>
            <a:endParaRPr lang="ru-RU"/>
          </a:p>
        </p:txBody>
      </p:sp>
      <p:sp>
        <p:nvSpPr>
          <p:cNvPr id="281" name="Line 692"/>
          <p:cNvSpPr>
            <a:spLocks noChangeShapeType="1"/>
          </p:cNvSpPr>
          <p:nvPr/>
        </p:nvSpPr>
        <p:spPr bwMode="auto">
          <a:xfrm flipV="1">
            <a:off x="2831356" y="2740025"/>
            <a:ext cx="0" cy="61913"/>
          </a:xfrm>
          <a:prstGeom prst="line">
            <a:avLst/>
          </a:prstGeom>
          <a:noFill/>
          <a:ln w="7938">
            <a:solidFill>
              <a:srgbClr val="000000"/>
            </a:solidFill>
            <a:round/>
            <a:headEnd/>
            <a:tailEnd/>
          </a:ln>
        </p:spPr>
        <p:txBody>
          <a:bodyPr/>
          <a:lstStyle/>
          <a:p>
            <a:endParaRPr lang="ru-RU"/>
          </a:p>
        </p:txBody>
      </p:sp>
      <p:sp>
        <p:nvSpPr>
          <p:cNvPr id="282" name="Line 693"/>
          <p:cNvSpPr>
            <a:spLocks noChangeShapeType="1"/>
          </p:cNvSpPr>
          <p:nvPr/>
        </p:nvSpPr>
        <p:spPr bwMode="auto">
          <a:xfrm>
            <a:off x="2813893" y="2740025"/>
            <a:ext cx="42863" cy="0"/>
          </a:xfrm>
          <a:prstGeom prst="line">
            <a:avLst/>
          </a:prstGeom>
          <a:noFill/>
          <a:ln w="7938">
            <a:solidFill>
              <a:srgbClr val="000000"/>
            </a:solidFill>
            <a:round/>
            <a:headEnd/>
            <a:tailEnd/>
          </a:ln>
        </p:spPr>
        <p:txBody>
          <a:bodyPr/>
          <a:lstStyle/>
          <a:p>
            <a:endParaRPr lang="ru-RU"/>
          </a:p>
        </p:txBody>
      </p:sp>
      <p:sp>
        <p:nvSpPr>
          <p:cNvPr id="283" name="Line 694"/>
          <p:cNvSpPr>
            <a:spLocks noChangeShapeType="1"/>
          </p:cNvSpPr>
          <p:nvPr/>
        </p:nvSpPr>
        <p:spPr bwMode="auto">
          <a:xfrm flipV="1">
            <a:off x="3056781" y="3221038"/>
            <a:ext cx="0" cy="80962"/>
          </a:xfrm>
          <a:prstGeom prst="line">
            <a:avLst/>
          </a:prstGeom>
          <a:noFill/>
          <a:ln w="7938">
            <a:solidFill>
              <a:srgbClr val="000000"/>
            </a:solidFill>
            <a:round/>
            <a:headEnd/>
            <a:tailEnd/>
          </a:ln>
        </p:spPr>
        <p:txBody>
          <a:bodyPr/>
          <a:lstStyle/>
          <a:p>
            <a:endParaRPr lang="ru-RU"/>
          </a:p>
        </p:txBody>
      </p:sp>
      <p:sp>
        <p:nvSpPr>
          <p:cNvPr id="284" name="Line 695"/>
          <p:cNvSpPr>
            <a:spLocks noChangeShapeType="1"/>
          </p:cNvSpPr>
          <p:nvPr/>
        </p:nvSpPr>
        <p:spPr bwMode="auto">
          <a:xfrm>
            <a:off x="3037731" y="3221038"/>
            <a:ext cx="44450" cy="0"/>
          </a:xfrm>
          <a:prstGeom prst="line">
            <a:avLst/>
          </a:prstGeom>
          <a:noFill/>
          <a:ln w="7938">
            <a:solidFill>
              <a:srgbClr val="000000"/>
            </a:solidFill>
            <a:round/>
            <a:headEnd/>
            <a:tailEnd/>
          </a:ln>
        </p:spPr>
        <p:txBody>
          <a:bodyPr/>
          <a:lstStyle/>
          <a:p>
            <a:endParaRPr lang="ru-RU"/>
          </a:p>
        </p:txBody>
      </p:sp>
      <p:sp>
        <p:nvSpPr>
          <p:cNvPr id="285" name="Line 696"/>
          <p:cNvSpPr>
            <a:spLocks noChangeShapeType="1"/>
          </p:cNvSpPr>
          <p:nvPr/>
        </p:nvSpPr>
        <p:spPr bwMode="auto">
          <a:xfrm>
            <a:off x="1464518" y="2820988"/>
            <a:ext cx="0" cy="34925"/>
          </a:xfrm>
          <a:prstGeom prst="line">
            <a:avLst/>
          </a:prstGeom>
          <a:noFill/>
          <a:ln w="7938">
            <a:solidFill>
              <a:srgbClr val="000000"/>
            </a:solidFill>
            <a:round/>
            <a:headEnd/>
            <a:tailEnd/>
          </a:ln>
        </p:spPr>
        <p:txBody>
          <a:bodyPr/>
          <a:lstStyle/>
          <a:p>
            <a:endParaRPr lang="ru-RU"/>
          </a:p>
        </p:txBody>
      </p:sp>
      <p:sp>
        <p:nvSpPr>
          <p:cNvPr id="286" name="Line 697"/>
          <p:cNvSpPr>
            <a:spLocks noChangeShapeType="1"/>
          </p:cNvSpPr>
          <p:nvPr/>
        </p:nvSpPr>
        <p:spPr bwMode="auto">
          <a:xfrm>
            <a:off x="1445468" y="2855913"/>
            <a:ext cx="46038" cy="0"/>
          </a:xfrm>
          <a:prstGeom prst="line">
            <a:avLst/>
          </a:prstGeom>
          <a:noFill/>
          <a:ln w="7938">
            <a:solidFill>
              <a:srgbClr val="000000"/>
            </a:solidFill>
            <a:round/>
            <a:headEnd/>
            <a:tailEnd/>
          </a:ln>
        </p:spPr>
        <p:txBody>
          <a:bodyPr/>
          <a:lstStyle/>
          <a:p>
            <a:endParaRPr lang="ru-RU"/>
          </a:p>
        </p:txBody>
      </p:sp>
      <p:sp>
        <p:nvSpPr>
          <p:cNvPr id="287" name="Line 698"/>
          <p:cNvSpPr>
            <a:spLocks noChangeShapeType="1"/>
          </p:cNvSpPr>
          <p:nvPr/>
        </p:nvSpPr>
        <p:spPr bwMode="auto">
          <a:xfrm>
            <a:off x="1688356" y="2713038"/>
            <a:ext cx="0" cy="20637"/>
          </a:xfrm>
          <a:prstGeom prst="line">
            <a:avLst/>
          </a:prstGeom>
          <a:noFill/>
          <a:ln w="7938">
            <a:solidFill>
              <a:srgbClr val="000000"/>
            </a:solidFill>
            <a:round/>
            <a:headEnd/>
            <a:tailEnd/>
          </a:ln>
        </p:spPr>
        <p:txBody>
          <a:bodyPr/>
          <a:lstStyle/>
          <a:p>
            <a:endParaRPr lang="ru-RU"/>
          </a:p>
        </p:txBody>
      </p:sp>
      <p:sp>
        <p:nvSpPr>
          <p:cNvPr id="288" name="Line 699"/>
          <p:cNvSpPr>
            <a:spLocks noChangeShapeType="1"/>
          </p:cNvSpPr>
          <p:nvPr/>
        </p:nvSpPr>
        <p:spPr bwMode="auto">
          <a:xfrm>
            <a:off x="1669306" y="2733675"/>
            <a:ext cx="46037" cy="0"/>
          </a:xfrm>
          <a:prstGeom prst="line">
            <a:avLst/>
          </a:prstGeom>
          <a:noFill/>
          <a:ln w="7938">
            <a:solidFill>
              <a:srgbClr val="000000"/>
            </a:solidFill>
            <a:round/>
            <a:headEnd/>
            <a:tailEnd/>
          </a:ln>
        </p:spPr>
        <p:txBody>
          <a:bodyPr/>
          <a:lstStyle/>
          <a:p>
            <a:endParaRPr lang="ru-RU"/>
          </a:p>
        </p:txBody>
      </p:sp>
      <p:sp>
        <p:nvSpPr>
          <p:cNvPr id="289" name="Line 700"/>
          <p:cNvSpPr>
            <a:spLocks noChangeShapeType="1"/>
          </p:cNvSpPr>
          <p:nvPr/>
        </p:nvSpPr>
        <p:spPr bwMode="auto">
          <a:xfrm>
            <a:off x="1920131" y="2447925"/>
            <a:ext cx="0" cy="39688"/>
          </a:xfrm>
          <a:prstGeom prst="line">
            <a:avLst/>
          </a:prstGeom>
          <a:noFill/>
          <a:ln w="7938">
            <a:solidFill>
              <a:srgbClr val="000000"/>
            </a:solidFill>
            <a:round/>
            <a:headEnd/>
            <a:tailEnd/>
          </a:ln>
        </p:spPr>
        <p:txBody>
          <a:bodyPr/>
          <a:lstStyle/>
          <a:p>
            <a:endParaRPr lang="ru-RU"/>
          </a:p>
        </p:txBody>
      </p:sp>
      <p:sp>
        <p:nvSpPr>
          <p:cNvPr id="290" name="Line 701"/>
          <p:cNvSpPr>
            <a:spLocks noChangeShapeType="1"/>
          </p:cNvSpPr>
          <p:nvPr/>
        </p:nvSpPr>
        <p:spPr bwMode="auto">
          <a:xfrm>
            <a:off x="1901081" y="2487613"/>
            <a:ext cx="44450" cy="0"/>
          </a:xfrm>
          <a:prstGeom prst="line">
            <a:avLst/>
          </a:prstGeom>
          <a:noFill/>
          <a:ln w="7938">
            <a:solidFill>
              <a:srgbClr val="000000"/>
            </a:solidFill>
            <a:round/>
            <a:headEnd/>
            <a:tailEnd/>
          </a:ln>
        </p:spPr>
        <p:txBody>
          <a:bodyPr/>
          <a:lstStyle/>
          <a:p>
            <a:endParaRPr lang="ru-RU"/>
          </a:p>
        </p:txBody>
      </p:sp>
      <p:sp>
        <p:nvSpPr>
          <p:cNvPr id="291" name="Line 702"/>
          <p:cNvSpPr>
            <a:spLocks noChangeShapeType="1"/>
          </p:cNvSpPr>
          <p:nvPr/>
        </p:nvSpPr>
        <p:spPr bwMode="auto">
          <a:xfrm>
            <a:off x="2143968" y="2633663"/>
            <a:ext cx="0" cy="79375"/>
          </a:xfrm>
          <a:prstGeom prst="line">
            <a:avLst/>
          </a:prstGeom>
          <a:noFill/>
          <a:ln w="7938">
            <a:solidFill>
              <a:srgbClr val="000000"/>
            </a:solidFill>
            <a:round/>
            <a:headEnd/>
            <a:tailEnd/>
          </a:ln>
        </p:spPr>
        <p:txBody>
          <a:bodyPr/>
          <a:lstStyle/>
          <a:p>
            <a:endParaRPr lang="ru-RU"/>
          </a:p>
        </p:txBody>
      </p:sp>
      <p:sp>
        <p:nvSpPr>
          <p:cNvPr id="292" name="Line 703"/>
          <p:cNvSpPr>
            <a:spLocks noChangeShapeType="1"/>
          </p:cNvSpPr>
          <p:nvPr/>
        </p:nvSpPr>
        <p:spPr bwMode="auto">
          <a:xfrm>
            <a:off x="2124918" y="2713038"/>
            <a:ext cx="46038" cy="0"/>
          </a:xfrm>
          <a:prstGeom prst="line">
            <a:avLst/>
          </a:prstGeom>
          <a:noFill/>
          <a:ln w="7938">
            <a:solidFill>
              <a:srgbClr val="000000"/>
            </a:solidFill>
            <a:round/>
            <a:headEnd/>
            <a:tailEnd/>
          </a:ln>
        </p:spPr>
        <p:txBody>
          <a:bodyPr/>
          <a:lstStyle/>
          <a:p>
            <a:endParaRPr lang="ru-RU"/>
          </a:p>
        </p:txBody>
      </p:sp>
      <p:sp>
        <p:nvSpPr>
          <p:cNvPr id="293" name="Line 704"/>
          <p:cNvSpPr>
            <a:spLocks noChangeShapeType="1"/>
          </p:cNvSpPr>
          <p:nvPr/>
        </p:nvSpPr>
        <p:spPr bwMode="auto">
          <a:xfrm>
            <a:off x="2377331" y="2673350"/>
            <a:ext cx="0" cy="74613"/>
          </a:xfrm>
          <a:prstGeom prst="line">
            <a:avLst/>
          </a:prstGeom>
          <a:noFill/>
          <a:ln w="7938">
            <a:solidFill>
              <a:srgbClr val="000000"/>
            </a:solidFill>
            <a:round/>
            <a:headEnd/>
            <a:tailEnd/>
          </a:ln>
        </p:spPr>
        <p:txBody>
          <a:bodyPr/>
          <a:lstStyle/>
          <a:p>
            <a:endParaRPr lang="ru-RU"/>
          </a:p>
        </p:txBody>
      </p:sp>
      <p:sp>
        <p:nvSpPr>
          <p:cNvPr id="294" name="Line 705"/>
          <p:cNvSpPr>
            <a:spLocks noChangeShapeType="1"/>
          </p:cNvSpPr>
          <p:nvPr/>
        </p:nvSpPr>
        <p:spPr bwMode="auto">
          <a:xfrm>
            <a:off x="2356693" y="2747963"/>
            <a:ext cx="46038" cy="0"/>
          </a:xfrm>
          <a:prstGeom prst="line">
            <a:avLst/>
          </a:prstGeom>
          <a:noFill/>
          <a:ln w="7938">
            <a:solidFill>
              <a:srgbClr val="000000"/>
            </a:solidFill>
            <a:round/>
            <a:headEnd/>
            <a:tailEnd/>
          </a:ln>
        </p:spPr>
        <p:txBody>
          <a:bodyPr/>
          <a:lstStyle/>
          <a:p>
            <a:endParaRPr lang="ru-RU"/>
          </a:p>
        </p:txBody>
      </p:sp>
      <p:sp>
        <p:nvSpPr>
          <p:cNvPr id="295" name="Line 706"/>
          <p:cNvSpPr>
            <a:spLocks noChangeShapeType="1"/>
          </p:cNvSpPr>
          <p:nvPr/>
        </p:nvSpPr>
        <p:spPr bwMode="auto">
          <a:xfrm>
            <a:off x="2599581" y="2841625"/>
            <a:ext cx="0" cy="31750"/>
          </a:xfrm>
          <a:prstGeom prst="line">
            <a:avLst/>
          </a:prstGeom>
          <a:noFill/>
          <a:ln w="7938">
            <a:solidFill>
              <a:srgbClr val="000000"/>
            </a:solidFill>
            <a:round/>
            <a:headEnd/>
            <a:tailEnd/>
          </a:ln>
        </p:spPr>
        <p:txBody>
          <a:bodyPr/>
          <a:lstStyle/>
          <a:p>
            <a:endParaRPr lang="ru-RU"/>
          </a:p>
        </p:txBody>
      </p:sp>
      <p:sp>
        <p:nvSpPr>
          <p:cNvPr id="296" name="Line 707"/>
          <p:cNvSpPr>
            <a:spLocks noChangeShapeType="1"/>
          </p:cNvSpPr>
          <p:nvPr/>
        </p:nvSpPr>
        <p:spPr bwMode="auto">
          <a:xfrm>
            <a:off x="2582118" y="2873375"/>
            <a:ext cx="42863" cy="0"/>
          </a:xfrm>
          <a:prstGeom prst="line">
            <a:avLst/>
          </a:prstGeom>
          <a:noFill/>
          <a:ln w="7938">
            <a:solidFill>
              <a:srgbClr val="000000"/>
            </a:solidFill>
            <a:round/>
            <a:headEnd/>
            <a:tailEnd/>
          </a:ln>
        </p:spPr>
        <p:txBody>
          <a:bodyPr/>
          <a:lstStyle/>
          <a:p>
            <a:endParaRPr lang="ru-RU"/>
          </a:p>
        </p:txBody>
      </p:sp>
      <p:sp>
        <p:nvSpPr>
          <p:cNvPr id="297" name="Line 708"/>
          <p:cNvSpPr>
            <a:spLocks noChangeShapeType="1"/>
          </p:cNvSpPr>
          <p:nvPr/>
        </p:nvSpPr>
        <p:spPr bwMode="auto">
          <a:xfrm>
            <a:off x="2831356" y="2801938"/>
            <a:ext cx="0" cy="57150"/>
          </a:xfrm>
          <a:prstGeom prst="line">
            <a:avLst/>
          </a:prstGeom>
          <a:noFill/>
          <a:ln w="7938">
            <a:solidFill>
              <a:srgbClr val="000000"/>
            </a:solidFill>
            <a:round/>
            <a:headEnd/>
            <a:tailEnd/>
          </a:ln>
        </p:spPr>
        <p:txBody>
          <a:bodyPr/>
          <a:lstStyle/>
          <a:p>
            <a:endParaRPr lang="ru-RU"/>
          </a:p>
        </p:txBody>
      </p:sp>
      <p:sp>
        <p:nvSpPr>
          <p:cNvPr id="298" name="Line 709"/>
          <p:cNvSpPr>
            <a:spLocks noChangeShapeType="1"/>
          </p:cNvSpPr>
          <p:nvPr/>
        </p:nvSpPr>
        <p:spPr bwMode="auto">
          <a:xfrm>
            <a:off x="2813893" y="2859088"/>
            <a:ext cx="42863" cy="0"/>
          </a:xfrm>
          <a:prstGeom prst="line">
            <a:avLst/>
          </a:prstGeom>
          <a:noFill/>
          <a:ln w="7938">
            <a:solidFill>
              <a:srgbClr val="000000"/>
            </a:solidFill>
            <a:round/>
            <a:headEnd/>
            <a:tailEnd/>
          </a:ln>
        </p:spPr>
        <p:txBody>
          <a:bodyPr/>
          <a:lstStyle/>
          <a:p>
            <a:endParaRPr lang="ru-RU"/>
          </a:p>
        </p:txBody>
      </p:sp>
      <p:sp>
        <p:nvSpPr>
          <p:cNvPr id="299" name="Line 710"/>
          <p:cNvSpPr>
            <a:spLocks noChangeShapeType="1"/>
          </p:cNvSpPr>
          <p:nvPr/>
        </p:nvSpPr>
        <p:spPr bwMode="auto">
          <a:xfrm>
            <a:off x="3056781" y="3302000"/>
            <a:ext cx="0" cy="87313"/>
          </a:xfrm>
          <a:prstGeom prst="line">
            <a:avLst/>
          </a:prstGeom>
          <a:noFill/>
          <a:ln w="7938">
            <a:solidFill>
              <a:srgbClr val="000000"/>
            </a:solidFill>
            <a:round/>
            <a:headEnd/>
            <a:tailEnd/>
          </a:ln>
        </p:spPr>
        <p:txBody>
          <a:bodyPr/>
          <a:lstStyle/>
          <a:p>
            <a:endParaRPr lang="ru-RU"/>
          </a:p>
        </p:txBody>
      </p:sp>
      <p:sp>
        <p:nvSpPr>
          <p:cNvPr id="300" name="Line 711"/>
          <p:cNvSpPr>
            <a:spLocks noChangeShapeType="1"/>
          </p:cNvSpPr>
          <p:nvPr/>
        </p:nvSpPr>
        <p:spPr bwMode="auto">
          <a:xfrm>
            <a:off x="3037731" y="3389313"/>
            <a:ext cx="44450" cy="0"/>
          </a:xfrm>
          <a:prstGeom prst="line">
            <a:avLst/>
          </a:prstGeom>
          <a:noFill/>
          <a:ln w="7938">
            <a:solidFill>
              <a:srgbClr val="000000"/>
            </a:solidFill>
            <a:round/>
            <a:headEnd/>
            <a:tailEnd/>
          </a:ln>
        </p:spPr>
        <p:txBody>
          <a:bodyPr/>
          <a:lstStyle/>
          <a:p>
            <a:endParaRPr lang="ru-RU"/>
          </a:p>
        </p:txBody>
      </p:sp>
      <p:sp>
        <p:nvSpPr>
          <p:cNvPr id="301" name="Oval 712"/>
          <p:cNvSpPr>
            <a:spLocks noChangeArrowheads="1"/>
          </p:cNvSpPr>
          <p:nvPr/>
        </p:nvSpPr>
        <p:spPr bwMode="auto">
          <a:xfrm>
            <a:off x="1421656" y="2994025"/>
            <a:ext cx="85725" cy="85725"/>
          </a:xfrm>
          <a:prstGeom prst="ellipse">
            <a:avLst/>
          </a:prstGeom>
          <a:solidFill>
            <a:srgbClr val="000000"/>
          </a:solidFill>
          <a:ln w="8001">
            <a:solidFill>
              <a:srgbClr val="000000"/>
            </a:solidFill>
            <a:round/>
            <a:headEnd/>
            <a:tailEnd/>
          </a:ln>
        </p:spPr>
        <p:txBody>
          <a:bodyPr/>
          <a:lstStyle/>
          <a:p>
            <a:endParaRPr lang="ru-RU"/>
          </a:p>
        </p:txBody>
      </p:sp>
      <p:sp>
        <p:nvSpPr>
          <p:cNvPr id="302" name="Oval 713"/>
          <p:cNvSpPr>
            <a:spLocks noChangeArrowheads="1"/>
          </p:cNvSpPr>
          <p:nvPr/>
        </p:nvSpPr>
        <p:spPr bwMode="auto">
          <a:xfrm>
            <a:off x="1647081" y="2970183"/>
            <a:ext cx="85725" cy="85725"/>
          </a:xfrm>
          <a:prstGeom prst="ellipse">
            <a:avLst/>
          </a:prstGeom>
          <a:solidFill>
            <a:srgbClr val="000000"/>
          </a:solidFill>
          <a:ln w="8001">
            <a:solidFill>
              <a:srgbClr val="000000"/>
            </a:solidFill>
            <a:round/>
            <a:headEnd/>
            <a:tailEnd/>
          </a:ln>
        </p:spPr>
        <p:txBody>
          <a:bodyPr/>
          <a:lstStyle/>
          <a:p>
            <a:endParaRPr lang="ru-RU"/>
          </a:p>
        </p:txBody>
      </p:sp>
      <p:sp>
        <p:nvSpPr>
          <p:cNvPr id="303" name="Oval 714"/>
          <p:cNvSpPr>
            <a:spLocks noChangeArrowheads="1"/>
          </p:cNvSpPr>
          <p:nvPr/>
        </p:nvSpPr>
        <p:spPr bwMode="auto">
          <a:xfrm>
            <a:off x="1878856" y="3081338"/>
            <a:ext cx="85725" cy="85725"/>
          </a:xfrm>
          <a:prstGeom prst="ellipse">
            <a:avLst/>
          </a:prstGeom>
          <a:solidFill>
            <a:srgbClr val="000000"/>
          </a:solidFill>
          <a:ln w="8001">
            <a:solidFill>
              <a:srgbClr val="000000"/>
            </a:solidFill>
            <a:round/>
            <a:headEnd/>
            <a:tailEnd/>
          </a:ln>
        </p:spPr>
        <p:txBody>
          <a:bodyPr/>
          <a:lstStyle/>
          <a:p>
            <a:endParaRPr lang="ru-RU"/>
          </a:p>
        </p:txBody>
      </p:sp>
      <p:sp>
        <p:nvSpPr>
          <p:cNvPr id="304" name="Oval 715"/>
          <p:cNvSpPr>
            <a:spLocks noChangeArrowheads="1"/>
          </p:cNvSpPr>
          <p:nvPr/>
        </p:nvSpPr>
        <p:spPr bwMode="auto">
          <a:xfrm>
            <a:off x="2103488" y="3144044"/>
            <a:ext cx="86400" cy="86400"/>
          </a:xfrm>
          <a:prstGeom prst="ellipse">
            <a:avLst/>
          </a:prstGeom>
          <a:solidFill>
            <a:srgbClr val="000000"/>
          </a:solidFill>
          <a:ln w="7938">
            <a:solidFill>
              <a:srgbClr val="000000"/>
            </a:solidFill>
            <a:round/>
            <a:headEnd/>
            <a:tailEnd/>
          </a:ln>
        </p:spPr>
        <p:txBody>
          <a:bodyPr/>
          <a:lstStyle/>
          <a:p>
            <a:endParaRPr lang="ru-RU"/>
          </a:p>
        </p:txBody>
      </p:sp>
      <p:sp>
        <p:nvSpPr>
          <p:cNvPr id="305" name="Oval 716"/>
          <p:cNvSpPr>
            <a:spLocks noChangeArrowheads="1"/>
          </p:cNvSpPr>
          <p:nvPr/>
        </p:nvSpPr>
        <p:spPr bwMode="auto">
          <a:xfrm>
            <a:off x="2339231" y="3302000"/>
            <a:ext cx="85725" cy="85725"/>
          </a:xfrm>
          <a:prstGeom prst="ellipse">
            <a:avLst/>
          </a:prstGeom>
          <a:solidFill>
            <a:srgbClr val="000000"/>
          </a:solidFill>
          <a:ln w="8001">
            <a:solidFill>
              <a:srgbClr val="000000"/>
            </a:solidFill>
            <a:round/>
            <a:headEnd/>
            <a:tailEnd/>
          </a:ln>
        </p:spPr>
        <p:txBody>
          <a:bodyPr/>
          <a:lstStyle/>
          <a:p>
            <a:endParaRPr lang="ru-RU"/>
          </a:p>
        </p:txBody>
      </p:sp>
      <p:sp>
        <p:nvSpPr>
          <p:cNvPr id="306" name="Oval 717"/>
          <p:cNvSpPr>
            <a:spLocks noChangeArrowheads="1"/>
          </p:cNvSpPr>
          <p:nvPr/>
        </p:nvSpPr>
        <p:spPr bwMode="auto">
          <a:xfrm>
            <a:off x="2563068" y="3305175"/>
            <a:ext cx="85725" cy="85725"/>
          </a:xfrm>
          <a:prstGeom prst="ellipse">
            <a:avLst/>
          </a:prstGeom>
          <a:solidFill>
            <a:srgbClr val="000000"/>
          </a:solidFill>
          <a:ln w="8001">
            <a:solidFill>
              <a:srgbClr val="000000"/>
            </a:solidFill>
            <a:round/>
            <a:headEnd/>
            <a:tailEnd/>
          </a:ln>
        </p:spPr>
        <p:txBody>
          <a:bodyPr/>
          <a:lstStyle/>
          <a:p>
            <a:endParaRPr lang="ru-RU"/>
          </a:p>
        </p:txBody>
      </p:sp>
      <p:sp>
        <p:nvSpPr>
          <p:cNvPr id="308" name="Oval 719"/>
          <p:cNvSpPr>
            <a:spLocks noChangeArrowheads="1"/>
          </p:cNvSpPr>
          <p:nvPr/>
        </p:nvSpPr>
        <p:spPr bwMode="auto">
          <a:xfrm>
            <a:off x="3018681" y="3675063"/>
            <a:ext cx="85725" cy="85725"/>
          </a:xfrm>
          <a:prstGeom prst="ellipse">
            <a:avLst/>
          </a:prstGeom>
          <a:solidFill>
            <a:srgbClr val="000000"/>
          </a:solidFill>
          <a:ln w="8001">
            <a:solidFill>
              <a:srgbClr val="000000"/>
            </a:solidFill>
            <a:round/>
            <a:headEnd/>
            <a:tailEnd/>
          </a:ln>
        </p:spPr>
        <p:txBody>
          <a:bodyPr/>
          <a:lstStyle/>
          <a:p>
            <a:endParaRPr lang="ru-RU"/>
          </a:p>
        </p:txBody>
      </p:sp>
      <p:sp>
        <p:nvSpPr>
          <p:cNvPr id="309" name="Oval 720"/>
          <p:cNvSpPr>
            <a:spLocks noChangeArrowheads="1"/>
          </p:cNvSpPr>
          <p:nvPr/>
        </p:nvSpPr>
        <p:spPr bwMode="auto">
          <a:xfrm>
            <a:off x="1426418" y="2776538"/>
            <a:ext cx="85725" cy="85725"/>
          </a:xfrm>
          <a:prstGeom prst="ellipse">
            <a:avLst/>
          </a:prstGeom>
          <a:solidFill>
            <a:srgbClr val="FFFFFF"/>
          </a:solidFill>
          <a:ln w="8001">
            <a:solidFill>
              <a:srgbClr val="000000"/>
            </a:solidFill>
            <a:round/>
            <a:headEnd/>
            <a:tailEnd/>
          </a:ln>
        </p:spPr>
        <p:txBody>
          <a:bodyPr/>
          <a:lstStyle/>
          <a:p>
            <a:endParaRPr lang="ru-RU"/>
          </a:p>
        </p:txBody>
      </p:sp>
      <p:sp>
        <p:nvSpPr>
          <p:cNvPr id="310" name="Oval 721"/>
          <p:cNvSpPr>
            <a:spLocks noChangeArrowheads="1"/>
          </p:cNvSpPr>
          <p:nvPr/>
        </p:nvSpPr>
        <p:spPr bwMode="auto">
          <a:xfrm>
            <a:off x="1650256" y="2670175"/>
            <a:ext cx="85725" cy="85725"/>
          </a:xfrm>
          <a:prstGeom prst="ellipse">
            <a:avLst/>
          </a:prstGeom>
          <a:solidFill>
            <a:srgbClr val="FFFFFF"/>
          </a:solidFill>
          <a:ln w="8001">
            <a:solidFill>
              <a:srgbClr val="000000"/>
            </a:solidFill>
            <a:round/>
            <a:headEnd/>
            <a:tailEnd/>
          </a:ln>
        </p:spPr>
        <p:txBody>
          <a:bodyPr/>
          <a:lstStyle/>
          <a:p>
            <a:endParaRPr lang="ru-RU"/>
          </a:p>
        </p:txBody>
      </p:sp>
      <p:sp>
        <p:nvSpPr>
          <p:cNvPr id="311" name="Oval 722"/>
          <p:cNvSpPr>
            <a:spLocks noChangeArrowheads="1"/>
          </p:cNvSpPr>
          <p:nvPr/>
        </p:nvSpPr>
        <p:spPr bwMode="auto">
          <a:xfrm>
            <a:off x="1882031" y="2401888"/>
            <a:ext cx="85725" cy="85725"/>
          </a:xfrm>
          <a:prstGeom prst="ellipse">
            <a:avLst/>
          </a:prstGeom>
          <a:solidFill>
            <a:srgbClr val="FFFFFF"/>
          </a:solidFill>
          <a:ln w="8001">
            <a:solidFill>
              <a:srgbClr val="000000"/>
            </a:solidFill>
            <a:round/>
            <a:headEnd/>
            <a:tailEnd/>
          </a:ln>
        </p:spPr>
        <p:txBody>
          <a:bodyPr/>
          <a:lstStyle/>
          <a:p>
            <a:endParaRPr lang="ru-RU"/>
          </a:p>
        </p:txBody>
      </p:sp>
      <p:sp>
        <p:nvSpPr>
          <p:cNvPr id="312" name="Oval 723"/>
          <p:cNvSpPr>
            <a:spLocks noChangeArrowheads="1"/>
          </p:cNvSpPr>
          <p:nvPr/>
        </p:nvSpPr>
        <p:spPr bwMode="auto">
          <a:xfrm>
            <a:off x="2105868" y="2590800"/>
            <a:ext cx="85725" cy="85725"/>
          </a:xfrm>
          <a:prstGeom prst="ellipse">
            <a:avLst/>
          </a:prstGeom>
          <a:solidFill>
            <a:srgbClr val="FFFFFF"/>
          </a:solidFill>
          <a:ln w="8001">
            <a:solidFill>
              <a:srgbClr val="000000"/>
            </a:solidFill>
            <a:round/>
            <a:headEnd/>
            <a:tailEnd/>
          </a:ln>
        </p:spPr>
        <p:txBody>
          <a:bodyPr/>
          <a:lstStyle/>
          <a:p>
            <a:endParaRPr lang="ru-RU"/>
          </a:p>
        </p:txBody>
      </p:sp>
      <p:sp>
        <p:nvSpPr>
          <p:cNvPr id="313" name="Oval 724"/>
          <p:cNvSpPr>
            <a:spLocks noChangeArrowheads="1"/>
          </p:cNvSpPr>
          <p:nvPr/>
        </p:nvSpPr>
        <p:spPr bwMode="auto">
          <a:xfrm>
            <a:off x="2339231" y="2630488"/>
            <a:ext cx="85725" cy="85725"/>
          </a:xfrm>
          <a:prstGeom prst="ellipse">
            <a:avLst/>
          </a:prstGeom>
          <a:solidFill>
            <a:srgbClr val="FFFFFF"/>
          </a:solidFill>
          <a:ln w="8001">
            <a:solidFill>
              <a:srgbClr val="000000"/>
            </a:solidFill>
            <a:round/>
            <a:headEnd/>
            <a:tailEnd/>
          </a:ln>
        </p:spPr>
        <p:txBody>
          <a:bodyPr/>
          <a:lstStyle/>
          <a:p>
            <a:endParaRPr lang="ru-RU"/>
          </a:p>
        </p:txBody>
      </p:sp>
      <p:sp>
        <p:nvSpPr>
          <p:cNvPr id="314" name="Oval 725"/>
          <p:cNvSpPr>
            <a:spLocks noChangeArrowheads="1"/>
          </p:cNvSpPr>
          <p:nvPr/>
        </p:nvSpPr>
        <p:spPr bwMode="auto">
          <a:xfrm>
            <a:off x="2563068" y="2797175"/>
            <a:ext cx="85725" cy="85725"/>
          </a:xfrm>
          <a:prstGeom prst="ellipse">
            <a:avLst/>
          </a:prstGeom>
          <a:solidFill>
            <a:srgbClr val="FFFFFF"/>
          </a:solidFill>
          <a:ln w="8001">
            <a:solidFill>
              <a:srgbClr val="000000"/>
            </a:solidFill>
            <a:round/>
            <a:headEnd/>
            <a:tailEnd/>
          </a:ln>
        </p:spPr>
        <p:txBody>
          <a:bodyPr/>
          <a:lstStyle/>
          <a:p>
            <a:endParaRPr lang="ru-RU"/>
          </a:p>
        </p:txBody>
      </p:sp>
      <p:sp>
        <p:nvSpPr>
          <p:cNvPr id="315" name="Oval 726"/>
          <p:cNvSpPr>
            <a:spLocks noChangeArrowheads="1"/>
          </p:cNvSpPr>
          <p:nvPr/>
        </p:nvSpPr>
        <p:spPr bwMode="auto">
          <a:xfrm>
            <a:off x="2794843" y="2755900"/>
            <a:ext cx="85725" cy="85725"/>
          </a:xfrm>
          <a:prstGeom prst="ellipse">
            <a:avLst/>
          </a:prstGeom>
          <a:solidFill>
            <a:srgbClr val="FFFFFF"/>
          </a:solidFill>
          <a:ln w="8001">
            <a:solidFill>
              <a:srgbClr val="000000"/>
            </a:solidFill>
            <a:round/>
            <a:headEnd/>
            <a:tailEnd/>
          </a:ln>
        </p:spPr>
        <p:txBody>
          <a:bodyPr/>
          <a:lstStyle/>
          <a:p>
            <a:endParaRPr lang="ru-RU"/>
          </a:p>
        </p:txBody>
      </p:sp>
      <p:sp>
        <p:nvSpPr>
          <p:cNvPr id="316" name="Oval 727"/>
          <p:cNvSpPr>
            <a:spLocks noChangeArrowheads="1"/>
          </p:cNvSpPr>
          <p:nvPr/>
        </p:nvSpPr>
        <p:spPr bwMode="auto">
          <a:xfrm>
            <a:off x="3018681" y="3257550"/>
            <a:ext cx="85725" cy="85725"/>
          </a:xfrm>
          <a:prstGeom prst="ellipse">
            <a:avLst/>
          </a:prstGeom>
          <a:solidFill>
            <a:srgbClr val="FFFFFF"/>
          </a:solidFill>
          <a:ln w="8001">
            <a:solidFill>
              <a:srgbClr val="000000"/>
            </a:solidFill>
            <a:round/>
            <a:headEnd/>
            <a:tailEnd/>
          </a:ln>
        </p:spPr>
        <p:txBody>
          <a:bodyPr/>
          <a:lstStyle/>
          <a:p>
            <a:endParaRPr lang="ru-RU"/>
          </a:p>
        </p:txBody>
      </p:sp>
      <p:sp>
        <p:nvSpPr>
          <p:cNvPr id="317" name="Rectangle 728"/>
          <p:cNvSpPr>
            <a:spLocks noChangeArrowheads="1"/>
          </p:cNvSpPr>
          <p:nvPr/>
        </p:nvSpPr>
        <p:spPr bwMode="auto">
          <a:xfrm>
            <a:off x="948581" y="3767138"/>
            <a:ext cx="242887"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-0.6</a:t>
            </a:r>
            <a:endParaRPr lang="ru-RU" sz="1200" b="1">
              <a:latin typeface="Times New Roman" pitchFamily="18" charset="0"/>
            </a:endParaRPr>
          </a:p>
        </p:txBody>
      </p:sp>
      <p:sp>
        <p:nvSpPr>
          <p:cNvPr id="318" name="Rectangle 729"/>
          <p:cNvSpPr>
            <a:spLocks noChangeArrowheads="1"/>
          </p:cNvSpPr>
          <p:nvPr/>
        </p:nvSpPr>
        <p:spPr bwMode="auto">
          <a:xfrm>
            <a:off x="948581" y="3465513"/>
            <a:ext cx="242887"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-0.4</a:t>
            </a:r>
            <a:endParaRPr lang="ru-RU" sz="1200" b="1">
              <a:latin typeface="Times New Roman" pitchFamily="18" charset="0"/>
            </a:endParaRPr>
          </a:p>
        </p:txBody>
      </p:sp>
      <p:sp>
        <p:nvSpPr>
          <p:cNvPr id="319" name="Rectangle 730"/>
          <p:cNvSpPr>
            <a:spLocks noChangeArrowheads="1"/>
          </p:cNvSpPr>
          <p:nvPr/>
        </p:nvSpPr>
        <p:spPr bwMode="auto">
          <a:xfrm>
            <a:off x="948581" y="3157538"/>
            <a:ext cx="242887"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-0.2</a:t>
            </a:r>
            <a:endParaRPr lang="ru-RU" sz="1200" b="1">
              <a:latin typeface="Times New Roman" pitchFamily="18" charset="0"/>
            </a:endParaRPr>
          </a:p>
        </p:txBody>
      </p:sp>
      <p:sp>
        <p:nvSpPr>
          <p:cNvPr id="320" name="Rectangle 731"/>
          <p:cNvSpPr>
            <a:spLocks noChangeArrowheads="1"/>
          </p:cNvSpPr>
          <p:nvPr/>
        </p:nvSpPr>
        <p:spPr bwMode="auto">
          <a:xfrm>
            <a:off x="1081931" y="2842421"/>
            <a:ext cx="76200"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0</a:t>
            </a:r>
            <a:endParaRPr lang="ru-RU" sz="1200" b="1" dirty="0">
              <a:latin typeface="Times New Roman" pitchFamily="18" charset="0"/>
            </a:endParaRPr>
          </a:p>
        </p:txBody>
      </p:sp>
      <p:sp>
        <p:nvSpPr>
          <p:cNvPr id="321" name="Rectangle 732"/>
          <p:cNvSpPr>
            <a:spLocks noChangeArrowheads="1"/>
          </p:cNvSpPr>
          <p:nvPr/>
        </p:nvSpPr>
        <p:spPr bwMode="auto">
          <a:xfrm>
            <a:off x="989856" y="2551113"/>
            <a:ext cx="192087"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0.2</a:t>
            </a:r>
            <a:endParaRPr lang="ru-RU" sz="1200" b="1">
              <a:latin typeface="Times New Roman" pitchFamily="18" charset="0"/>
            </a:endParaRPr>
          </a:p>
        </p:txBody>
      </p:sp>
      <p:sp>
        <p:nvSpPr>
          <p:cNvPr id="322" name="Rectangle 733"/>
          <p:cNvSpPr>
            <a:spLocks noChangeArrowheads="1"/>
          </p:cNvSpPr>
          <p:nvPr/>
        </p:nvSpPr>
        <p:spPr bwMode="auto">
          <a:xfrm>
            <a:off x="989856" y="2247900"/>
            <a:ext cx="192087"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0.4</a:t>
            </a:r>
            <a:endParaRPr lang="ru-RU" sz="1200" b="1">
              <a:latin typeface="Times New Roman" pitchFamily="18" charset="0"/>
            </a:endParaRPr>
          </a:p>
        </p:txBody>
      </p:sp>
      <p:sp>
        <p:nvSpPr>
          <p:cNvPr id="323" name="Rectangle 734"/>
          <p:cNvSpPr>
            <a:spLocks noChangeArrowheads="1"/>
          </p:cNvSpPr>
          <p:nvPr/>
        </p:nvSpPr>
        <p:spPr bwMode="auto">
          <a:xfrm>
            <a:off x="989856" y="1941513"/>
            <a:ext cx="192087" cy="182562"/>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0.6</a:t>
            </a:r>
            <a:endParaRPr lang="ru-RU" sz="1200" b="1">
              <a:latin typeface="Times New Roman" pitchFamily="18" charset="0"/>
            </a:endParaRPr>
          </a:p>
        </p:txBody>
      </p:sp>
      <p:sp>
        <p:nvSpPr>
          <p:cNvPr id="324" name="Rectangle 735"/>
          <p:cNvSpPr>
            <a:spLocks noChangeArrowheads="1"/>
          </p:cNvSpPr>
          <p:nvPr/>
        </p:nvSpPr>
        <p:spPr bwMode="auto">
          <a:xfrm>
            <a:off x="989856" y="1641475"/>
            <a:ext cx="192087" cy="182563"/>
          </a:xfrm>
          <a:prstGeom prst="rect">
            <a:avLst/>
          </a:prstGeom>
          <a:noFill/>
          <a:ln w="9525">
            <a:noFill/>
            <a:miter lim="800000"/>
            <a:headEnd/>
            <a:tailEnd/>
          </a:ln>
        </p:spPr>
        <p:txBody>
          <a:bodyPr wrap="none" lIns="0" tIns="0" rIns="0" bIns="0">
            <a:spAutoFit/>
          </a:bodyPr>
          <a:lstStyle/>
          <a:p>
            <a:r>
              <a:rPr lang="ru-RU" sz="1200" b="1">
                <a:solidFill>
                  <a:srgbClr val="000000"/>
                </a:solidFill>
                <a:latin typeface="Times New Roman" pitchFamily="18" charset="0"/>
              </a:rPr>
              <a:t>0.8</a:t>
            </a:r>
            <a:endParaRPr lang="ru-RU" sz="1200" b="1">
              <a:latin typeface="Times New Roman" pitchFamily="18" charset="0"/>
            </a:endParaRPr>
          </a:p>
        </p:txBody>
      </p:sp>
      <p:sp>
        <p:nvSpPr>
          <p:cNvPr id="325" name="Rectangle 737"/>
          <p:cNvSpPr>
            <a:spLocks noChangeArrowheads="1"/>
          </p:cNvSpPr>
          <p:nvPr/>
        </p:nvSpPr>
        <p:spPr bwMode="auto">
          <a:xfrm>
            <a:off x="1614910" y="3014197"/>
            <a:ext cx="152400"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10</a:t>
            </a:r>
            <a:endParaRPr lang="ru-RU" sz="1200" b="1" dirty="0">
              <a:latin typeface="Times New Roman" pitchFamily="18" charset="0"/>
            </a:endParaRPr>
          </a:p>
        </p:txBody>
      </p:sp>
      <p:sp>
        <p:nvSpPr>
          <p:cNvPr id="326" name="Rectangle 738"/>
          <p:cNvSpPr>
            <a:spLocks noChangeArrowheads="1"/>
          </p:cNvSpPr>
          <p:nvPr/>
        </p:nvSpPr>
        <p:spPr bwMode="auto">
          <a:xfrm>
            <a:off x="2066006" y="2935624"/>
            <a:ext cx="152400"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20</a:t>
            </a:r>
            <a:endParaRPr lang="ru-RU" sz="1200" b="1" dirty="0">
              <a:latin typeface="Times New Roman" pitchFamily="18" charset="0"/>
            </a:endParaRPr>
          </a:p>
        </p:txBody>
      </p:sp>
      <p:sp>
        <p:nvSpPr>
          <p:cNvPr id="327" name="Rectangle 739"/>
          <p:cNvSpPr>
            <a:spLocks noChangeArrowheads="1"/>
          </p:cNvSpPr>
          <p:nvPr/>
        </p:nvSpPr>
        <p:spPr bwMode="auto">
          <a:xfrm>
            <a:off x="2526626" y="2936883"/>
            <a:ext cx="152400"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30</a:t>
            </a:r>
            <a:endParaRPr lang="ru-RU" sz="1200" b="1" dirty="0">
              <a:latin typeface="Times New Roman" pitchFamily="18" charset="0"/>
            </a:endParaRPr>
          </a:p>
        </p:txBody>
      </p:sp>
      <p:sp>
        <p:nvSpPr>
          <p:cNvPr id="328" name="Rectangle 740"/>
          <p:cNvSpPr>
            <a:spLocks noChangeArrowheads="1"/>
          </p:cNvSpPr>
          <p:nvPr/>
        </p:nvSpPr>
        <p:spPr bwMode="auto">
          <a:xfrm>
            <a:off x="2979440" y="2946407"/>
            <a:ext cx="152400" cy="182562"/>
          </a:xfrm>
          <a:prstGeom prst="rect">
            <a:avLst/>
          </a:prstGeom>
          <a:noFill/>
          <a:ln w="9525">
            <a:noFill/>
            <a:miter lim="800000"/>
            <a:headEnd/>
            <a:tailEnd/>
          </a:ln>
        </p:spPr>
        <p:txBody>
          <a:bodyPr wrap="none" lIns="0" tIns="0" rIns="0" bIns="0">
            <a:spAutoFit/>
          </a:bodyPr>
          <a:lstStyle/>
          <a:p>
            <a:r>
              <a:rPr lang="ru-RU" sz="1200" b="1" dirty="0">
                <a:solidFill>
                  <a:srgbClr val="000000"/>
                </a:solidFill>
                <a:latin typeface="Times New Roman" pitchFamily="18" charset="0"/>
              </a:rPr>
              <a:t>40</a:t>
            </a:r>
            <a:endParaRPr lang="ru-RU" sz="1200" b="1" dirty="0">
              <a:latin typeface="Times New Roman" pitchFamily="18" charset="0"/>
            </a:endParaRPr>
          </a:p>
        </p:txBody>
      </p:sp>
      <p:sp>
        <p:nvSpPr>
          <p:cNvPr id="329" name="Rectangle 869"/>
          <p:cNvSpPr>
            <a:spLocks noChangeArrowheads="1"/>
          </p:cNvSpPr>
          <p:nvPr/>
        </p:nvSpPr>
        <p:spPr bwMode="auto">
          <a:xfrm rot="16200000">
            <a:off x="-12166" y="2540536"/>
            <a:ext cx="1659557" cy="184666"/>
          </a:xfrm>
          <a:prstGeom prst="rect">
            <a:avLst/>
          </a:prstGeom>
          <a:noFill/>
          <a:ln w="9525">
            <a:noFill/>
            <a:miter lim="800000"/>
            <a:headEnd/>
            <a:tailEnd/>
          </a:ln>
        </p:spPr>
        <p:txBody>
          <a:bodyPr wrap="none" lIns="0" tIns="0" rIns="0" bIns="0">
            <a:spAutoFit/>
          </a:bodyPr>
          <a:lstStyle/>
          <a:p>
            <a:r>
              <a:rPr lang="en-US" sz="1200" b="1" dirty="0" err="1">
                <a:solidFill>
                  <a:srgbClr val="000000"/>
                </a:solidFill>
                <a:latin typeface="Times New Roman" pitchFamily="18" charset="0"/>
              </a:rPr>
              <a:t>Pn</a:t>
            </a:r>
            <a:r>
              <a:rPr lang="en-US" sz="1200" b="1" dirty="0">
                <a:solidFill>
                  <a:srgbClr val="000000"/>
                </a:solidFill>
                <a:latin typeface="Times New Roman" pitchFamily="18" charset="0"/>
              </a:rPr>
              <a:t>, Rd, mg</a:t>
            </a:r>
            <a:r>
              <a:rPr lang="ru-RU" sz="1200" b="1" dirty="0">
                <a:solidFill>
                  <a:srgbClr val="000000"/>
                </a:solidFill>
                <a:latin typeface="Times New Roman" pitchFamily="18" charset="0"/>
              </a:rPr>
              <a:t> СО</a:t>
            </a:r>
            <a:r>
              <a:rPr lang="ru-RU" sz="1200" b="1" baseline="-25000" dirty="0">
                <a:solidFill>
                  <a:srgbClr val="000000"/>
                </a:solidFill>
                <a:latin typeface="Times New Roman" pitchFamily="18" charset="0"/>
              </a:rPr>
              <a:t>2</a:t>
            </a:r>
            <a:r>
              <a:rPr lang="ru-RU" sz="1200" b="1" dirty="0">
                <a:solidFill>
                  <a:srgbClr val="000000"/>
                </a:solidFill>
                <a:latin typeface="Times New Roman" pitchFamily="18" charset="0"/>
              </a:rPr>
              <a:t>/  </a:t>
            </a:r>
            <a:r>
              <a:rPr lang="en-US" sz="1200" b="1" dirty="0">
                <a:solidFill>
                  <a:srgbClr val="000000"/>
                </a:solidFill>
                <a:latin typeface="Times New Roman" pitchFamily="18" charset="0"/>
              </a:rPr>
              <a:t>g </a:t>
            </a:r>
            <a:r>
              <a:rPr lang="en-US" sz="1200" b="1" dirty="0" smtClean="0">
                <a:solidFill>
                  <a:srgbClr val="000000"/>
                </a:solidFill>
                <a:latin typeface="Times New Roman" pitchFamily="18" charset="0"/>
              </a:rPr>
              <a:t>FW</a:t>
            </a:r>
            <a:r>
              <a:rPr lang="en-US" sz="1200" b="1" dirty="0" smtClean="0">
                <a:solidFill>
                  <a:srgbClr val="000000"/>
                </a:solidFill>
                <a:latin typeface="Times New Roman" pitchFamily="18" charset="0"/>
                <a:cs typeface="Arial" charset="0"/>
              </a:rPr>
              <a:t> </a:t>
            </a:r>
            <a:r>
              <a:rPr lang="en-US" sz="1200" b="1" dirty="0" smtClean="0">
                <a:solidFill>
                  <a:srgbClr val="000000"/>
                </a:solidFill>
                <a:latin typeface="Times New Roman" pitchFamily="18" charset="0"/>
              </a:rPr>
              <a:t>h</a:t>
            </a:r>
            <a:endParaRPr lang="ru-RU" sz="1200" b="1" dirty="0">
              <a:latin typeface="Times New Roman" pitchFamily="18" charset="0"/>
            </a:endParaRPr>
          </a:p>
        </p:txBody>
      </p:sp>
      <p:sp>
        <p:nvSpPr>
          <p:cNvPr id="330" name="Rectangle 876"/>
          <p:cNvSpPr>
            <a:spLocks noChangeArrowheads="1"/>
          </p:cNvSpPr>
          <p:nvPr/>
        </p:nvSpPr>
        <p:spPr bwMode="auto">
          <a:xfrm>
            <a:off x="1547664" y="3645024"/>
            <a:ext cx="1285875" cy="273050"/>
          </a:xfrm>
          <a:prstGeom prst="rect">
            <a:avLst/>
          </a:prstGeom>
          <a:noFill/>
          <a:ln w="9525">
            <a:noFill/>
            <a:miter lim="800000"/>
            <a:headEnd/>
            <a:tailEnd/>
          </a:ln>
        </p:spPr>
        <p:txBody>
          <a:bodyPr wrap="none">
            <a:spAutoFit/>
          </a:bodyPr>
          <a:lstStyle/>
          <a:p>
            <a:r>
              <a:rPr lang="ru-RU" sz="1200" b="1" dirty="0" err="1">
                <a:latin typeface="Times New Roman" pitchFamily="18" charset="0"/>
              </a:rPr>
              <a:t>Temperature</a:t>
            </a:r>
            <a:r>
              <a:rPr lang="en-US" sz="1200" b="1" dirty="0">
                <a:latin typeface="Times New Roman" pitchFamily="18" charset="0"/>
              </a:rPr>
              <a:t>, </a:t>
            </a:r>
            <a:r>
              <a:rPr lang="en-US" sz="1200" b="1" dirty="0">
                <a:latin typeface="Times New Roman" pitchFamily="18" charset="0"/>
                <a:cs typeface="Times New Roman" pitchFamily="18" charset="0"/>
              </a:rPr>
              <a:t>º</a:t>
            </a:r>
            <a:r>
              <a:rPr lang="en-US" sz="1200" b="1" dirty="0">
                <a:latin typeface="Times New Roman" pitchFamily="18" charset="0"/>
              </a:rPr>
              <a:t>C</a:t>
            </a:r>
            <a:endParaRPr lang="ru-RU" sz="1200" b="1" dirty="0">
              <a:latin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336"/>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lgn="ctr"/>
            <a:r>
              <a:rPr lang="en-US" sz="2400" b="1" dirty="0" smtClean="0">
                <a:solidFill>
                  <a:srgbClr val="0F2239"/>
                </a:solidFill>
                <a:latin typeface="Times New Roman" pitchFamily="18" charset="0"/>
                <a:cs typeface="Times New Roman" pitchFamily="18" charset="0"/>
              </a:rPr>
              <a:t>The effect of temperature on the total respiration rate (A) and the respiration pathway ratio (B) in </a:t>
            </a:r>
            <a:r>
              <a:rPr lang="en-US" sz="2200" b="1" i="1" dirty="0" err="1" smtClean="0">
                <a:latin typeface="Times New Roman" pitchFamily="18" charset="0"/>
                <a:cs typeface="Times New Roman" pitchFamily="18" charset="0"/>
              </a:rPr>
              <a:t>Lobaria</a:t>
            </a:r>
            <a:r>
              <a:rPr lang="en-US" sz="2200" b="1" i="1" dirty="0" smtClean="0">
                <a:latin typeface="Times New Roman" pitchFamily="18" charset="0"/>
                <a:cs typeface="Times New Roman" pitchFamily="18" charset="0"/>
              </a:rPr>
              <a:t> </a:t>
            </a:r>
            <a:r>
              <a:rPr lang="en-US" sz="2200" b="1" i="1" dirty="0" err="1" smtClean="0">
                <a:latin typeface="Times New Roman" pitchFamily="18" charset="0"/>
                <a:cs typeface="Times New Roman" pitchFamily="18" charset="0"/>
              </a:rPr>
              <a:t>pulmonaria</a:t>
            </a:r>
            <a:r>
              <a:rPr lang="en-US" sz="2200" b="1" i="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thalli</a:t>
            </a:r>
            <a:endParaRPr lang="ru-RU" sz="2200" b="1" dirty="0">
              <a:latin typeface="Times New Roman" pitchFamily="18" charset="0"/>
              <a:cs typeface="Times New Roman" pitchFamily="18" charset="0"/>
            </a:endParaRPr>
          </a:p>
        </p:txBody>
      </p:sp>
      <p:grpSp>
        <p:nvGrpSpPr>
          <p:cNvPr id="10" name="Group 47"/>
          <p:cNvGrpSpPr>
            <a:grpSpLocks noChangeAspect="1"/>
          </p:cNvGrpSpPr>
          <p:nvPr/>
        </p:nvGrpSpPr>
        <p:grpSpPr bwMode="auto">
          <a:xfrm>
            <a:off x="3929058" y="990600"/>
            <a:ext cx="4929222" cy="3652846"/>
            <a:chOff x="1395" y="590"/>
            <a:chExt cx="2709" cy="1615"/>
          </a:xfrm>
        </p:grpSpPr>
        <p:sp>
          <p:nvSpPr>
            <p:cNvPr id="2" name="Rectangle 50"/>
            <p:cNvSpPr>
              <a:spLocks noChangeArrowheads="1"/>
            </p:cNvSpPr>
            <p:nvPr/>
          </p:nvSpPr>
          <p:spPr bwMode="auto">
            <a:xfrm>
              <a:off x="1878" y="1629"/>
              <a:ext cx="156" cy="306"/>
            </a:xfrm>
            <a:prstGeom prst="rect">
              <a:avLst/>
            </a:prstGeom>
            <a:solidFill>
              <a:schemeClr val="tx2">
                <a:lumMod val="50000"/>
              </a:schemeClr>
            </a:solidFill>
            <a:ln w="9525">
              <a:noFill/>
              <a:miter lim="800000"/>
              <a:headEnd/>
              <a:tailEnd/>
            </a:ln>
          </p:spPr>
          <p:txBody>
            <a:bodyPr/>
            <a:lstStyle/>
            <a:p>
              <a:pPr>
                <a:defRPr/>
              </a:pPr>
              <a:endParaRPr lang="ru-RU"/>
            </a:p>
          </p:txBody>
        </p:sp>
        <p:sp>
          <p:nvSpPr>
            <p:cNvPr id="20707" name="Freeform 51"/>
            <p:cNvSpPr>
              <a:spLocks noEditPoints="1"/>
            </p:cNvSpPr>
            <p:nvPr/>
          </p:nvSpPr>
          <p:spPr bwMode="auto">
            <a:xfrm>
              <a:off x="1872" y="1623"/>
              <a:ext cx="168" cy="318"/>
            </a:xfrm>
            <a:custGeom>
              <a:avLst/>
              <a:gdLst>
                <a:gd name="T0" fmla="*/ 0 w 448"/>
                <a:gd name="T1" fmla="*/ 0 h 848"/>
                <a:gd name="T2" fmla="*/ 0 w 448"/>
                <a:gd name="T3" fmla="*/ 0 h 848"/>
                <a:gd name="T4" fmla="*/ 0 w 448"/>
                <a:gd name="T5" fmla="*/ 0 h 848"/>
                <a:gd name="T6" fmla="*/ 0 w 448"/>
                <a:gd name="T7" fmla="*/ 0 h 848"/>
                <a:gd name="T8" fmla="*/ 0 w 448"/>
                <a:gd name="T9" fmla="*/ 0 h 848"/>
                <a:gd name="T10" fmla="*/ 0 w 448"/>
                <a:gd name="T11" fmla="*/ 0 h 848"/>
                <a:gd name="T12" fmla="*/ 0 w 448"/>
                <a:gd name="T13" fmla="*/ 0 h 848"/>
                <a:gd name="T14" fmla="*/ 0 w 448"/>
                <a:gd name="T15" fmla="*/ 0 h 848"/>
                <a:gd name="T16" fmla="*/ 0 w 448"/>
                <a:gd name="T17" fmla="*/ 0 h 848"/>
                <a:gd name="T18" fmla="*/ 0 w 448"/>
                <a:gd name="T19" fmla="*/ 0 h 848"/>
                <a:gd name="T20" fmla="*/ 0 w 448"/>
                <a:gd name="T21" fmla="*/ 0 h 848"/>
                <a:gd name="T22" fmla="*/ 0 w 448"/>
                <a:gd name="T23" fmla="*/ 0 h 848"/>
                <a:gd name="T24" fmla="*/ 0 w 448"/>
                <a:gd name="T25" fmla="*/ 0 h 848"/>
                <a:gd name="T26" fmla="*/ 0 w 448"/>
                <a:gd name="T27" fmla="*/ 0 h 848"/>
                <a:gd name="T28" fmla="*/ 0 w 448"/>
                <a:gd name="T29" fmla="*/ 0 h 848"/>
                <a:gd name="T30" fmla="*/ 0 w 448"/>
                <a:gd name="T31" fmla="*/ 0 h 848"/>
                <a:gd name="T32" fmla="*/ 0 w 448"/>
                <a:gd name="T33" fmla="*/ 0 h 848"/>
                <a:gd name="T34" fmla="*/ 0 w 448"/>
                <a:gd name="T35" fmla="*/ 0 h 8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8"/>
                <a:gd name="T55" fmla="*/ 0 h 848"/>
                <a:gd name="T56" fmla="*/ 448 w 448"/>
                <a:gd name="T57" fmla="*/ 848 h 8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8" h="848">
                  <a:moveTo>
                    <a:pt x="0" y="16"/>
                  </a:moveTo>
                  <a:cubicBezTo>
                    <a:pt x="0" y="8"/>
                    <a:pt x="8" y="0"/>
                    <a:pt x="16" y="0"/>
                  </a:cubicBezTo>
                  <a:lnTo>
                    <a:pt x="432" y="0"/>
                  </a:lnTo>
                  <a:cubicBezTo>
                    <a:pt x="441" y="0"/>
                    <a:pt x="448" y="8"/>
                    <a:pt x="448" y="16"/>
                  </a:cubicBezTo>
                  <a:lnTo>
                    <a:pt x="448" y="832"/>
                  </a:lnTo>
                  <a:cubicBezTo>
                    <a:pt x="448" y="841"/>
                    <a:pt x="441" y="848"/>
                    <a:pt x="432" y="848"/>
                  </a:cubicBezTo>
                  <a:lnTo>
                    <a:pt x="16" y="848"/>
                  </a:lnTo>
                  <a:cubicBezTo>
                    <a:pt x="8" y="848"/>
                    <a:pt x="0" y="841"/>
                    <a:pt x="0" y="832"/>
                  </a:cubicBezTo>
                  <a:lnTo>
                    <a:pt x="0" y="16"/>
                  </a:lnTo>
                  <a:close/>
                  <a:moveTo>
                    <a:pt x="32" y="832"/>
                  </a:moveTo>
                  <a:lnTo>
                    <a:pt x="16" y="816"/>
                  </a:lnTo>
                  <a:lnTo>
                    <a:pt x="432" y="816"/>
                  </a:lnTo>
                  <a:lnTo>
                    <a:pt x="416" y="832"/>
                  </a:lnTo>
                  <a:lnTo>
                    <a:pt x="416" y="16"/>
                  </a:lnTo>
                  <a:lnTo>
                    <a:pt x="432" y="32"/>
                  </a:lnTo>
                  <a:lnTo>
                    <a:pt x="16" y="32"/>
                  </a:lnTo>
                  <a:lnTo>
                    <a:pt x="32" y="16"/>
                  </a:lnTo>
                  <a:lnTo>
                    <a:pt x="32" y="832"/>
                  </a:lnTo>
                  <a:close/>
                </a:path>
              </a:pathLst>
            </a:custGeom>
            <a:solidFill>
              <a:srgbClr val="000000"/>
            </a:solidFill>
            <a:ln w="6">
              <a:solidFill>
                <a:srgbClr val="000000"/>
              </a:solidFill>
              <a:bevel/>
              <a:headEnd/>
              <a:tailEnd/>
            </a:ln>
          </p:spPr>
          <p:txBody>
            <a:bodyPr/>
            <a:lstStyle/>
            <a:p>
              <a:endParaRPr lang="ru-RU"/>
            </a:p>
          </p:txBody>
        </p:sp>
        <p:sp>
          <p:nvSpPr>
            <p:cNvPr id="3" name="Rectangle 52"/>
            <p:cNvSpPr>
              <a:spLocks noChangeArrowheads="1"/>
            </p:cNvSpPr>
            <p:nvPr/>
          </p:nvSpPr>
          <p:spPr bwMode="auto">
            <a:xfrm>
              <a:off x="2268" y="1527"/>
              <a:ext cx="156" cy="408"/>
            </a:xfrm>
            <a:prstGeom prst="rect">
              <a:avLst/>
            </a:prstGeom>
            <a:solidFill>
              <a:schemeClr val="tx2">
                <a:lumMod val="50000"/>
              </a:schemeClr>
            </a:solidFill>
            <a:ln w="9525">
              <a:noFill/>
              <a:miter lim="800000"/>
              <a:headEnd/>
              <a:tailEnd/>
            </a:ln>
          </p:spPr>
          <p:txBody>
            <a:bodyPr/>
            <a:lstStyle/>
            <a:p>
              <a:pPr>
                <a:defRPr/>
              </a:pPr>
              <a:endParaRPr lang="ru-RU"/>
            </a:p>
          </p:txBody>
        </p:sp>
        <p:sp>
          <p:nvSpPr>
            <p:cNvPr id="20709" name="Freeform 53"/>
            <p:cNvSpPr>
              <a:spLocks noEditPoints="1"/>
            </p:cNvSpPr>
            <p:nvPr/>
          </p:nvSpPr>
          <p:spPr bwMode="auto">
            <a:xfrm>
              <a:off x="2262" y="1521"/>
              <a:ext cx="168" cy="420"/>
            </a:xfrm>
            <a:custGeom>
              <a:avLst/>
              <a:gdLst>
                <a:gd name="T0" fmla="*/ 0 w 448"/>
                <a:gd name="T1" fmla="*/ 0 h 1120"/>
                <a:gd name="T2" fmla="*/ 0 w 448"/>
                <a:gd name="T3" fmla="*/ 0 h 1120"/>
                <a:gd name="T4" fmla="*/ 0 w 448"/>
                <a:gd name="T5" fmla="*/ 0 h 1120"/>
                <a:gd name="T6" fmla="*/ 0 w 448"/>
                <a:gd name="T7" fmla="*/ 0 h 1120"/>
                <a:gd name="T8" fmla="*/ 0 w 448"/>
                <a:gd name="T9" fmla="*/ 0 h 1120"/>
                <a:gd name="T10" fmla="*/ 0 w 448"/>
                <a:gd name="T11" fmla="*/ 0 h 1120"/>
                <a:gd name="T12" fmla="*/ 0 w 448"/>
                <a:gd name="T13" fmla="*/ 0 h 1120"/>
                <a:gd name="T14" fmla="*/ 0 w 448"/>
                <a:gd name="T15" fmla="*/ 0 h 1120"/>
                <a:gd name="T16" fmla="*/ 0 w 448"/>
                <a:gd name="T17" fmla="*/ 0 h 1120"/>
                <a:gd name="T18" fmla="*/ 0 w 448"/>
                <a:gd name="T19" fmla="*/ 0 h 1120"/>
                <a:gd name="T20" fmla="*/ 0 w 448"/>
                <a:gd name="T21" fmla="*/ 0 h 1120"/>
                <a:gd name="T22" fmla="*/ 0 w 448"/>
                <a:gd name="T23" fmla="*/ 0 h 1120"/>
                <a:gd name="T24" fmla="*/ 0 w 448"/>
                <a:gd name="T25" fmla="*/ 0 h 1120"/>
                <a:gd name="T26" fmla="*/ 0 w 448"/>
                <a:gd name="T27" fmla="*/ 0 h 1120"/>
                <a:gd name="T28" fmla="*/ 0 w 448"/>
                <a:gd name="T29" fmla="*/ 0 h 1120"/>
                <a:gd name="T30" fmla="*/ 0 w 448"/>
                <a:gd name="T31" fmla="*/ 0 h 1120"/>
                <a:gd name="T32" fmla="*/ 0 w 448"/>
                <a:gd name="T33" fmla="*/ 0 h 1120"/>
                <a:gd name="T34" fmla="*/ 0 w 448"/>
                <a:gd name="T35" fmla="*/ 0 h 11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8"/>
                <a:gd name="T55" fmla="*/ 0 h 1120"/>
                <a:gd name="T56" fmla="*/ 448 w 448"/>
                <a:gd name="T57" fmla="*/ 1120 h 11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8" h="1120">
                  <a:moveTo>
                    <a:pt x="0" y="16"/>
                  </a:moveTo>
                  <a:cubicBezTo>
                    <a:pt x="0" y="8"/>
                    <a:pt x="8" y="0"/>
                    <a:pt x="16" y="0"/>
                  </a:cubicBezTo>
                  <a:lnTo>
                    <a:pt x="432" y="0"/>
                  </a:lnTo>
                  <a:cubicBezTo>
                    <a:pt x="441" y="0"/>
                    <a:pt x="448" y="8"/>
                    <a:pt x="448" y="16"/>
                  </a:cubicBezTo>
                  <a:lnTo>
                    <a:pt x="448" y="1104"/>
                  </a:lnTo>
                  <a:cubicBezTo>
                    <a:pt x="448" y="1113"/>
                    <a:pt x="441" y="1120"/>
                    <a:pt x="432" y="1120"/>
                  </a:cubicBezTo>
                  <a:lnTo>
                    <a:pt x="16" y="1120"/>
                  </a:lnTo>
                  <a:cubicBezTo>
                    <a:pt x="8" y="1120"/>
                    <a:pt x="0" y="1113"/>
                    <a:pt x="0" y="1104"/>
                  </a:cubicBezTo>
                  <a:lnTo>
                    <a:pt x="0" y="16"/>
                  </a:lnTo>
                  <a:close/>
                  <a:moveTo>
                    <a:pt x="32" y="1104"/>
                  </a:moveTo>
                  <a:lnTo>
                    <a:pt x="16" y="1088"/>
                  </a:lnTo>
                  <a:lnTo>
                    <a:pt x="432" y="1088"/>
                  </a:lnTo>
                  <a:lnTo>
                    <a:pt x="416" y="1104"/>
                  </a:lnTo>
                  <a:lnTo>
                    <a:pt x="416" y="16"/>
                  </a:lnTo>
                  <a:lnTo>
                    <a:pt x="432" y="32"/>
                  </a:lnTo>
                  <a:lnTo>
                    <a:pt x="16" y="32"/>
                  </a:lnTo>
                  <a:lnTo>
                    <a:pt x="32" y="16"/>
                  </a:lnTo>
                  <a:lnTo>
                    <a:pt x="32" y="1104"/>
                  </a:lnTo>
                  <a:close/>
                </a:path>
              </a:pathLst>
            </a:custGeom>
            <a:solidFill>
              <a:srgbClr val="000000"/>
            </a:solidFill>
            <a:ln w="6">
              <a:solidFill>
                <a:srgbClr val="000000"/>
              </a:solidFill>
              <a:bevel/>
              <a:headEnd/>
              <a:tailEnd/>
            </a:ln>
          </p:spPr>
          <p:txBody>
            <a:bodyPr/>
            <a:lstStyle/>
            <a:p>
              <a:endParaRPr lang="ru-RU"/>
            </a:p>
          </p:txBody>
        </p:sp>
        <p:sp>
          <p:nvSpPr>
            <p:cNvPr id="4" name="Rectangle 54"/>
            <p:cNvSpPr>
              <a:spLocks noChangeArrowheads="1"/>
            </p:cNvSpPr>
            <p:nvPr/>
          </p:nvSpPr>
          <p:spPr bwMode="auto">
            <a:xfrm>
              <a:off x="2658" y="1059"/>
              <a:ext cx="156" cy="876"/>
            </a:xfrm>
            <a:prstGeom prst="rect">
              <a:avLst/>
            </a:prstGeom>
            <a:solidFill>
              <a:schemeClr val="tx2">
                <a:lumMod val="50000"/>
              </a:schemeClr>
            </a:solidFill>
            <a:ln w="9525">
              <a:noFill/>
              <a:miter lim="800000"/>
              <a:headEnd/>
              <a:tailEnd/>
            </a:ln>
          </p:spPr>
          <p:txBody>
            <a:bodyPr/>
            <a:lstStyle/>
            <a:p>
              <a:pPr>
                <a:defRPr/>
              </a:pPr>
              <a:endParaRPr lang="ru-RU"/>
            </a:p>
          </p:txBody>
        </p:sp>
        <p:sp>
          <p:nvSpPr>
            <p:cNvPr id="5" name="Freeform 55"/>
            <p:cNvSpPr>
              <a:spLocks noEditPoints="1"/>
            </p:cNvSpPr>
            <p:nvPr/>
          </p:nvSpPr>
          <p:spPr bwMode="auto">
            <a:xfrm>
              <a:off x="2652" y="1053"/>
              <a:ext cx="168" cy="888"/>
            </a:xfrm>
            <a:custGeom>
              <a:avLst/>
              <a:gdLst>
                <a:gd name="T0" fmla="*/ 0 w 448"/>
                <a:gd name="T1" fmla="*/ 2 h 2368"/>
                <a:gd name="T2" fmla="*/ 2 w 448"/>
                <a:gd name="T3" fmla="*/ 0 h 2368"/>
                <a:gd name="T4" fmla="*/ 61 w 448"/>
                <a:gd name="T5" fmla="*/ 0 h 2368"/>
                <a:gd name="T6" fmla="*/ 63 w 448"/>
                <a:gd name="T7" fmla="*/ 2 h 2368"/>
                <a:gd name="T8" fmla="*/ 63 w 448"/>
                <a:gd name="T9" fmla="*/ 331 h 2368"/>
                <a:gd name="T10" fmla="*/ 61 w 448"/>
                <a:gd name="T11" fmla="*/ 333 h 2368"/>
                <a:gd name="T12" fmla="*/ 2 w 448"/>
                <a:gd name="T13" fmla="*/ 333 h 2368"/>
                <a:gd name="T14" fmla="*/ 0 w 448"/>
                <a:gd name="T15" fmla="*/ 331 h 2368"/>
                <a:gd name="T16" fmla="*/ 0 w 448"/>
                <a:gd name="T17" fmla="*/ 2 h 2368"/>
                <a:gd name="T18" fmla="*/ 5 w 448"/>
                <a:gd name="T19" fmla="*/ 331 h 2368"/>
                <a:gd name="T20" fmla="*/ 2 w 448"/>
                <a:gd name="T21" fmla="*/ 328 h 2368"/>
                <a:gd name="T22" fmla="*/ 61 w 448"/>
                <a:gd name="T23" fmla="*/ 328 h 2368"/>
                <a:gd name="T24" fmla="*/ 59 w 448"/>
                <a:gd name="T25" fmla="*/ 331 h 2368"/>
                <a:gd name="T26" fmla="*/ 59 w 448"/>
                <a:gd name="T27" fmla="*/ 2 h 2368"/>
                <a:gd name="T28" fmla="*/ 61 w 448"/>
                <a:gd name="T29" fmla="*/ 4 h 2368"/>
                <a:gd name="T30" fmla="*/ 2 w 448"/>
                <a:gd name="T31" fmla="*/ 4 h 2368"/>
                <a:gd name="T32" fmla="*/ 5 w 448"/>
                <a:gd name="T33" fmla="*/ 2 h 2368"/>
                <a:gd name="T34" fmla="*/ 5 w 448"/>
                <a:gd name="T35" fmla="*/ 331 h 23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8"/>
                <a:gd name="T55" fmla="*/ 0 h 2368"/>
                <a:gd name="T56" fmla="*/ 448 w 448"/>
                <a:gd name="T57" fmla="*/ 2368 h 23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8" h="2368">
                  <a:moveTo>
                    <a:pt x="0" y="16"/>
                  </a:moveTo>
                  <a:cubicBezTo>
                    <a:pt x="0" y="8"/>
                    <a:pt x="8" y="0"/>
                    <a:pt x="16" y="0"/>
                  </a:cubicBezTo>
                  <a:lnTo>
                    <a:pt x="432" y="0"/>
                  </a:lnTo>
                  <a:cubicBezTo>
                    <a:pt x="441" y="0"/>
                    <a:pt x="448" y="8"/>
                    <a:pt x="448" y="16"/>
                  </a:cubicBezTo>
                  <a:lnTo>
                    <a:pt x="448" y="2352"/>
                  </a:lnTo>
                  <a:cubicBezTo>
                    <a:pt x="448" y="2361"/>
                    <a:pt x="441" y="2368"/>
                    <a:pt x="432" y="2368"/>
                  </a:cubicBezTo>
                  <a:lnTo>
                    <a:pt x="16" y="2368"/>
                  </a:lnTo>
                  <a:cubicBezTo>
                    <a:pt x="8" y="2368"/>
                    <a:pt x="0" y="2361"/>
                    <a:pt x="0" y="2352"/>
                  </a:cubicBezTo>
                  <a:lnTo>
                    <a:pt x="0" y="16"/>
                  </a:lnTo>
                  <a:close/>
                  <a:moveTo>
                    <a:pt x="32" y="2352"/>
                  </a:moveTo>
                  <a:lnTo>
                    <a:pt x="16" y="2336"/>
                  </a:lnTo>
                  <a:lnTo>
                    <a:pt x="432" y="2336"/>
                  </a:lnTo>
                  <a:lnTo>
                    <a:pt x="416" y="2352"/>
                  </a:lnTo>
                  <a:lnTo>
                    <a:pt x="416" y="16"/>
                  </a:lnTo>
                  <a:lnTo>
                    <a:pt x="432" y="32"/>
                  </a:lnTo>
                  <a:lnTo>
                    <a:pt x="16" y="32"/>
                  </a:lnTo>
                  <a:lnTo>
                    <a:pt x="32" y="16"/>
                  </a:lnTo>
                  <a:lnTo>
                    <a:pt x="32" y="2352"/>
                  </a:lnTo>
                  <a:close/>
                </a:path>
              </a:pathLst>
            </a:custGeom>
            <a:solidFill>
              <a:schemeClr val="tx2">
                <a:lumMod val="50000"/>
              </a:schemeClr>
            </a:solidFill>
            <a:ln w="6">
              <a:solidFill>
                <a:srgbClr val="000000"/>
              </a:solidFill>
              <a:bevel/>
              <a:headEnd/>
              <a:tailEnd/>
            </a:ln>
          </p:spPr>
          <p:txBody>
            <a:bodyPr/>
            <a:lstStyle/>
            <a:p>
              <a:pPr>
                <a:defRPr/>
              </a:pPr>
              <a:endParaRPr lang="ru-RU"/>
            </a:p>
          </p:txBody>
        </p:sp>
        <p:sp>
          <p:nvSpPr>
            <p:cNvPr id="6" name="Rectangle 56"/>
            <p:cNvSpPr>
              <a:spLocks noChangeArrowheads="1"/>
            </p:cNvSpPr>
            <p:nvPr/>
          </p:nvSpPr>
          <p:spPr bwMode="auto">
            <a:xfrm>
              <a:off x="3048" y="903"/>
              <a:ext cx="150" cy="1032"/>
            </a:xfrm>
            <a:prstGeom prst="rect">
              <a:avLst/>
            </a:prstGeom>
            <a:solidFill>
              <a:schemeClr val="tx2">
                <a:lumMod val="50000"/>
              </a:schemeClr>
            </a:solidFill>
            <a:ln w="9525">
              <a:noFill/>
              <a:miter lim="800000"/>
              <a:headEnd/>
              <a:tailEnd/>
            </a:ln>
          </p:spPr>
          <p:txBody>
            <a:bodyPr/>
            <a:lstStyle/>
            <a:p>
              <a:pPr>
                <a:defRPr/>
              </a:pPr>
              <a:endParaRPr lang="ru-RU"/>
            </a:p>
          </p:txBody>
        </p:sp>
        <p:sp>
          <p:nvSpPr>
            <p:cNvPr id="7" name="Freeform 57"/>
            <p:cNvSpPr>
              <a:spLocks noEditPoints="1"/>
            </p:cNvSpPr>
            <p:nvPr/>
          </p:nvSpPr>
          <p:spPr bwMode="auto">
            <a:xfrm>
              <a:off x="3042" y="897"/>
              <a:ext cx="162" cy="1044"/>
            </a:xfrm>
            <a:custGeom>
              <a:avLst/>
              <a:gdLst>
                <a:gd name="T0" fmla="*/ 0 w 432"/>
                <a:gd name="T1" fmla="*/ 2 h 2784"/>
                <a:gd name="T2" fmla="*/ 2 w 432"/>
                <a:gd name="T3" fmla="*/ 0 h 2784"/>
                <a:gd name="T4" fmla="*/ 59 w 432"/>
                <a:gd name="T5" fmla="*/ 0 h 2784"/>
                <a:gd name="T6" fmla="*/ 61 w 432"/>
                <a:gd name="T7" fmla="*/ 2 h 2784"/>
                <a:gd name="T8" fmla="*/ 61 w 432"/>
                <a:gd name="T9" fmla="*/ 389 h 2784"/>
                <a:gd name="T10" fmla="*/ 59 w 432"/>
                <a:gd name="T11" fmla="*/ 392 h 2784"/>
                <a:gd name="T12" fmla="*/ 2 w 432"/>
                <a:gd name="T13" fmla="*/ 392 h 2784"/>
                <a:gd name="T14" fmla="*/ 0 w 432"/>
                <a:gd name="T15" fmla="*/ 389 h 2784"/>
                <a:gd name="T16" fmla="*/ 0 w 432"/>
                <a:gd name="T17" fmla="*/ 2 h 2784"/>
                <a:gd name="T18" fmla="*/ 5 w 432"/>
                <a:gd name="T19" fmla="*/ 389 h 2784"/>
                <a:gd name="T20" fmla="*/ 2 w 432"/>
                <a:gd name="T21" fmla="*/ 387 h 2784"/>
                <a:gd name="T22" fmla="*/ 59 w 432"/>
                <a:gd name="T23" fmla="*/ 387 h 2784"/>
                <a:gd name="T24" fmla="*/ 56 w 432"/>
                <a:gd name="T25" fmla="*/ 389 h 2784"/>
                <a:gd name="T26" fmla="*/ 56 w 432"/>
                <a:gd name="T27" fmla="*/ 2 h 2784"/>
                <a:gd name="T28" fmla="*/ 59 w 432"/>
                <a:gd name="T29" fmla="*/ 4 h 2784"/>
                <a:gd name="T30" fmla="*/ 2 w 432"/>
                <a:gd name="T31" fmla="*/ 4 h 2784"/>
                <a:gd name="T32" fmla="*/ 5 w 432"/>
                <a:gd name="T33" fmla="*/ 2 h 2784"/>
                <a:gd name="T34" fmla="*/ 5 w 432"/>
                <a:gd name="T35" fmla="*/ 389 h 2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2"/>
                <a:gd name="T55" fmla="*/ 0 h 2784"/>
                <a:gd name="T56" fmla="*/ 432 w 432"/>
                <a:gd name="T57" fmla="*/ 2784 h 2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2" h="2784">
                  <a:moveTo>
                    <a:pt x="0" y="16"/>
                  </a:moveTo>
                  <a:cubicBezTo>
                    <a:pt x="0" y="8"/>
                    <a:pt x="8" y="0"/>
                    <a:pt x="16" y="0"/>
                  </a:cubicBezTo>
                  <a:lnTo>
                    <a:pt x="416" y="0"/>
                  </a:lnTo>
                  <a:cubicBezTo>
                    <a:pt x="425" y="0"/>
                    <a:pt x="432" y="8"/>
                    <a:pt x="432" y="16"/>
                  </a:cubicBezTo>
                  <a:lnTo>
                    <a:pt x="432" y="2768"/>
                  </a:lnTo>
                  <a:cubicBezTo>
                    <a:pt x="432" y="2777"/>
                    <a:pt x="425" y="2784"/>
                    <a:pt x="416" y="2784"/>
                  </a:cubicBezTo>
                  <a:lnTo>
                    <a:pt x="16" y="2784"/>
                  </a:lnTo>
                  <a:cubicBezTo>
                    <a:pt x="8" y="2784"/>
                    <a:pt x="0" y="2777"/>
                    <a:pt x="0" y="2768"/>
                  </a:cubicBezTo>
                  <a:lnTo>
                    <a:pt x="0" y="16"/>
                  </a:lnTo>
                  <a:close/>
                  <a:moveTo>
                    <a:pt x="32" y="2768"/>
                  </a:moveTo>
                  <a:lnTo>
                    <a:pt x="16" y="2752"/>
                  </a:lnTo>
                  <a:lnTo>
                    <a:pt x="416" y="2752"/>
                  </a:lnTo>
                  <a:lnTo>
                    <a:pt x="400" y="2768"/>
                  </a:lnTo>
                  <a:lnTo>
                    <a:pt x="400" y="16"/>
                  </a:lnTo>
                  <a:lnTo>
                    <a:pt x="416" y="32"/>
                  </a:lnTo>
                  <a:lnTo>
                    <a:pt x="16" y="32"/>
                  </a:lnTo>
                  <a:lnTo>
                    <a:pt x="32" y="16"/>
                  </a:lnTo>
                  <a:lnTo>
                    <a:pt x="32" y="2768"/>
                  </a:lnTo>
                  <a:close/>
                </a:path>
              </a:pathLst>
            </a:custGeom>
            <a:solidFill>
              <a:schemeClr val="tx2">
                <a:lumMod val="50000"/>
              </a:schemeClr>
            </a:solidFill>
            <a:ln w="6">
              <a:solidFill>
                <a:srgbClr val="000000"/>
              </a:solidFill>
              <a:bevel/>
              <a:headEnd/>
              <a:tailEnd/>
            </a:ln>
          </p:spPr>
          <p:txBody>
            <a:bodyPr/>
            <a:lstStyle/>
            <a:p>
              <a:pPr>
                <a:defRPr/>
              </a:pPr>
              <a:endParaRPr lang="ru-RU"/>
            </a:p>
          </p:txBody>
        </p:sp>
        <p:sp>
          <p:nvSpPr>
            <p:cNvPr id="8" name="Rectangle 58"/>
            <p:cNvSpPr>
              <a:spLocks noChangeArrowheads="1"/>
            </p:cNvSpPr>
            <p:nvPr/>
          </p:nvSpPr>
          <p:spPr bwMode="auto">
            <a:xfrm>
              <a:off x="3432" y="1269"/>
              <a:ext cx="156" cy="666"/>
            </a:xfrm>
            <a:prstGeom prst="rect">
              <a:avLst/>
            </a:prstGeom>
            <a:solidFill>
              <a:schemeClr val="tx2">
                <a:lumMod val="50000"/>
              </a:schemeClr>
            </a:solidFill>
            <a:ln w="9525">
              <a:noFill/>
              <a:miter lim="800000"/>
              <a:headEnd/>
              <a:tailEnd/>
            </a:ln>
          </p:spPr>
          <p:txBody>
            <a:bodyPr/>
            <a:lstStyle/>
            <a:p>
              <a:pPr>
                <a:defRPr/>
              </a:pPr>
              <a:endParaRPr lang="ru-RU"/>
            </a:p>
          </p:txBody>
        </p:sp>
        <p:sp>
          <p:nvSpPr>
            <p:cNvPr id="20715" name="Freeform 59"/>
            <p:cNvSpPr>
              <a:spLocks noEditPoints="1"/>
            </p:cNvSpPr>
            <p:nvPr/>
          </p:nvSpPr>
          <p:spPr bwMode="auto">
            <a:xfrm>
              <a:off x="3426" y="1263"/>
              <a:ext cx="168" cy="678"/>
            </a:xfrm>
            <a:custGeom>
              <a:avLst/>
              <a:gdLst>
                <a:gd name="T0" fmla="*/ 0 w 448"/>
                <a:gd name="T1" fmla="*/ 0 h 1808"/>
                <a:gd name="T2" fmla="*/ 0 w 448"/>
                <a:gd name="T3" fmla="*/ 0 h 1808"/>
                <a:gd name="T4" fmla="*/ 0 w 448"/>
                <a:gd name="T5" fmla="*/ 0 h 1808"/>
                <a:gd name="T6" fmla="*/ 0 w 448"/>
                <a:gd name="T7" fmla="*/ 0 h 1808"/>
                <a:gd name="T8" fmla="*/ 0 w 448"/>
                <a:gd name="T9" fmla="*/ 0 h 1808"/>
                <a:gd name="T10" fmla="*/ 0 w 448"/>
                <a:gd name="T11" fmla="*/ 0 h 1808"/>
                <a:gd name="T12" fmla="*/ 0 w 448"/>
                <a:gd name="T13" fmla="*/ 0 h 1808"/>
                <a:gd name="T14" fmla="*/ 0 w 448"/>
                <a:gd name="T15" fmla="*/ 0 h 1808"/>
                <a:gd name="T16" fmla="*/ 0 w 448"/>
                <a:gd name="T17" fmla="*/ 0 h 1808"/>
                <a:gd name="T18" fmla="*/ 0 w 448"/>
                <a:gd name="T19" fmla="*/ 0 h 1808"/>
                <a:gd name="T20" fmla="*/ 0 w 448"/>
                <a:gd name="T21" fmla="*/ 0 h 1808"/>
                <a:gd name="T22" fmla="*/ 0 w 448"/>
                <a:gd name="T23" fmla="*/ 0 h 1808"/>
                <a:gd name="T24" fmla="*/ 0 w 448"/>
                <a:gd name="T25" fmla="*/ 0 h 1808"/>
                <a:gd name="T26" fmla="*/ 0 w 448"/>
                <a:gd name="T27" fmla="*/ 0 h 1808"/>
                <a:gd name="T28" fmla="*/ 0 w 448"/>
                <a:gd name="T29" fmla="*/ 0 h 1808"/>
                <a:gd name="T30" fmla="*/ 0 w 448"/>
                <a:gd name="T31" fmla="*/ 0 h 1808"/>
                <a:gd name="T32" fmla="*/ 0 w 448"/>
                <a:gd name="T33" fmla="*/ 0 h 1808"/>
                <a:gd name="T34" fmla="*/ 0 w 448"/>
                <a:gd name="T35" fmla="*/ 0 h 18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8"/>
                <a:gd name="T55" fmla="*/ 0 h 1808"/>
                <a:gd name="T56" fmla="*/ 448 w 448"/>
                <a:gd name="T57" fmla="*/ 1808 h 18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8" h="1808">
                  <a:moveTo>
                    <a:pt x="0" y="16"/>
                  </a:moveTo>
                  <a:cubicBezTo>
                    <a:pt x="0" y="8"/>
                    <a:pt x="8" y="0"/>
                    <a:pt x="16" y="0"/>
                  </a:cubicBezTo>
                  <a:lnTo>
                    <a:pt x="432" y="0"/>
                  </a:lnTo>
                  <a:cubicBezTo>
                    <a:pt x="441" y="0"/>
                    <a:pt x="448" y="8"/>
                    <a:pt x="448" y="16"/>
                  </a:cubicBezTo>
                  <a:lnTo>
                    <a:pt x="448" y="1792"/>
                  </a:lnTo>
                  <a:cubicBezTo>
                    <a:pt x="448" y="1801"/>
                    <a:pt x="441" y="1808"/>
                    <a:pt x="432" y="1808"/>
                  </a:cubicBezTo>
                  <a:lnTo>
                    <a:pt x="16" y="1808"/>
                  </a:lnTo>
                  <a:cubicBezTo>
                    <a:pt x="8" y="1808"/>
                    <a:pt x="0" y="1801"/>
                    <a:pt x="0" y="1792"/>
                  </a:cubicBezTo>
                  <a:lnTo>
                    <a:pt x="0" y="16"/>
                  </a:lnTo>
                  <a:close/>
                  <a:moveTo>
                    <a:pt x="32" y="1792"/>
                  </a:moveTo>
                  <a:lnTo>
                    <a:pt x="16" y="1776"/>
                  </a:lnTo>
                  <a:lnTo>
                    <a:pt x="432" y="1776"/>
                  </a:lnTo>
                  <a:lnTo>
                    <a:pt x="416" y="1792"/>
                  </a:lnTo>
                  <a:lnTo>
                    <a:pt x="416" y="16"/>
                  </a:lnTo>
                  <a:lnTo>
                    <a:pt x="432" y="32"/>
                  </a:lnTo>
                  <a:lnTo>
                    <a:pt x="16" y="32"/>
                  </a:lnTo>
                  <a:lnTo>
                    <a:pt x="32" y="16"/>
                  </a:lnTo>
                  <a:lnTo>
                    <a:pt x="32" y="1792"/>
                  </a:lnTo>
                  <a:close/>
                </a:path>
              </a:pathLst>
            </a:custGeom>
            <a:solidFill>
              <a:srgbClr val="000000"/>
            </a:solidFill>
            <a:ln w="6">
              <a:solidFill>
                <a:srgbClr val="000000"/>
              </a:solidFill>
              <a:bevel/>
              <a:headEnd/>
              <a:tailEnd/>
            </a:ln>
          </p:spPr>
          <p:txBody>
            <a:bodyPr/>
            <a:lstStyle/>
            <a:p>
              <a:endParaRPr lang="ru-RU"/>
            </a:p>
          </p:txBody>
        </p:sp>
        <p:sp>
          <p:nvSpPr>
            <p:cNvPr id="9" name="Rectangle 60"/>
            <p:cNvSpPr>
              <a:spLocks noChangeArrowheads="1"/>
            </p:cNvSpPr>
            <p:nvPr/>
          </p:nvSpPr>
          <p:spPr bwMode="auto">
            <a:xfrm>
              <a:off x="3822" y="1707"/>
              <a:ext cx="156" cy="228"/>
            </a:xfrm>
            <a:prstGeom prst="rect">
              <a:avLst/>
            </a:prstGeom>
            <a:solidFill>
              <a:schemeClr val="tx2">
                <a:lumMod val="50000"/>
              </a:schemeClr>
            </a:solidFill>
            <a:ln w="9525">
              <a:noFill/>
              <a:miter lim="800000"/>
              <a:headEnd/>
              <a:tailEnd/>
            </a:ln>
          </p:spPr>
          <p:txBody>
            <a:bodyPr/>
            <a:lstStyle/>
            <a:p>
              <a:pPr>
                <a:defRPr/>
              </a:pPr>
              <a:endParaRPr lang="ru-RU"/>
            </a:p>
          </p:txBody>
        </p:sp>
        <p:sp>
          <p:nvSpPr>
            <p:cNvPr id="20717" name="Freeform 61"/>
            <p:cNvSpPr>
              <a:spLocks noEditPoints="1"/>
            </p:cNvSpPr>
            <p:nvPr/>
          </p:nvSpPr>
          <p:spPr bwMode="auto">
            <a:xfrm>
              <a:off x="3816" y="1701"/>
              <a:ext cx="168" cy="240"/>
            </a:xfrm>
            <a:custGeom>
              <a:avLst/>
              <a:gdLst>
                <a:gd name="T0" fmla="*/ 0 w 448"/>
                <a:gd name="T1" fmla="*/ 0 h 640"/>
                <a:gd name="T2" fmla="*/ 0 w 448"/>
                <a:gd name="T3" fmla="*/ 0 h 640"/>
                <a:gd name="T4" fmla="*/ 0 w 448"/>
                <a:gd name="T5" fmla="*/ 0 h 640"/>
                <a:gd name="T6" fmla="*/ 0 w 448"/>
                <a:gd name="T7" fmla="*/ 0 h 640"/>
                <a:gd name="T8" fmla="*/ 0 w 448"/>
                <a:gd name="T9" fmla="*/ 0 h 640"/>
                <a:gd name="T10" fmla="*/ 0 w 448"/>
                <a:gd name="T11" fmla="*/ 0 h 640"/>
                <a:gd name="T12" fmla="*/ 0 w 448"/>
                <a:gd name="T13" fmla="*/ 0 h 640"/>
                <a:gd name="T14" fmla="*/ 0 w 448"/>
                <a:gd name="T15" fmla="*/ 0 h 640"/>
                <a:gd name="T16" fmla="*/ 0 w 448"/>
                <a:gd name="T17" fmla="*/ 0 h 640"/>
                <a:gd name="T18" fmla="*/ 0 w 448"/>
                <a:gd name="T19" fmla="*/ 0 h 640"/>
                <a:gd name="T20" fmla="*/ 0 w 448"/>
                <a:gd name="T21" fmla="*/ 0 h 640"/>
                <a:gd name="T22" fmla="*/ 0 w 448"/>
                <a:gd name="T23" fmla="*/ 0 h 640"/>
                <a:gd name="T24" fmla="*/ 0 w 448"/>
                <a:gd name="T25" fmla="*/ 0 h 640"/>
                <a:gd name="T26" fmla="*/ 0 w 448"/>
                <a:gd name="T27" fmla="*/ 0 h 640"/>
                <a:gd name="T28" fmla="*/ 0 w 448"/>
                <a:gd name="T29" fmla="*/ 0 h 640"/>
                <a:gd name="T30" fmla="*/ 0 w 448"/>
                <a:gd name="T31" fmla="*/ 0 h 640"/>
                <a:gd name="T32" fmla="*/ 0 w 448"/>
                <a:gd name="T33" fmla="*/ 0 h 640"/>
                <a:gd name="T34" fmla="*/ 0 w 448"/>
                <a:gd name="T35" fmla="*/ 0 h 6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8"/>
                <a:gd name="T55" fmla="*/ 0 h 640"/>
                <a:gd name="T56" fmla="*/ 448 w 448"/>
                <a:gd name="T57" fmla="*/ 640 h 6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8" h="640">
                  <a:moveTo>
                    <a:pt x="0" y="16"/>
                  </a:moveTo>
                  <a:cubicBezTo>
                    <a:pt x="0" y="8"/>
                    <a:pt x="8" y="0"/>
                    <a:pt x="16" y="0"/>
                  </a:cubicBezTo>
                  <a:lnTo>
                    <a:pt x="432" y="0"/>
                  </a:lnTo>
                  <a:cubicBezTo>
                    <a:pt x="441" y="0"/>
                    <a:pt x="448" y="8"/>
                    <a:pt x="448" y="16"/>
                  </a:cubicBezTo>
                  <a:lnTo>
                    <a:pt x="448" y="624"/>
                  </a:lnTo>
                  <a:cubicBezTo>
                    <a:pt x="448" y="633"/>
                    <a:pt x="441" y="640"/>
                    <a:pt x="432" y="640"/>
                  </a:cubicBezTo>
                  <a:lnTo>
                    <a:pt x="16" y="640"/>
                  </a:lnTo>
                  <a:cubicBezTo>
                    <a:pt x="8" y="640"/>
                    <a:pt x="0" y="633"/>
                    <a:pt x="0" y="624"/>
                  </a:cubicBezTo>
                  <a:lnTo>
                    <a:pt x="0" y="16"/>
                  </a:lnTo>
                  <a:close/>
                  <a:moveTo>
                    <a:pt x="32" y="624"/>
                  </a:moveTo>
                  <a:lnTo>
                    <a:pt x="16" y="608"/>
                  </a:lnTo>
                  <a:lnTo>
                    <a:pt x="432" y="608"/>
                  </a:lnTo>
                  <a:lnTo>
                    <a:pt x="416" y="624"/>
                  </a:lnTo>
                  <a:lnTo>
                    <a:pt x="416" y="16"/>
                  </a:lnTo>
                  <a:lnTo>
                    <a:pt x="432" y="32"/>
                  </a:lnTo>
                  <a:lnTo>
                    <a:pt x="16" y="32"/>
                  </a:lnTo>
                  <a:lnTo>
                    <a:pt x="32" y="16"/>
                  </a:lnTo>
                  <a:lnTo>
                    <a:pt x="32" y="624"/>
                  </a:lnTo>
                  <a:close/>
                </a:path>
              </a:pathLst>
            </a:custGeom>
            <a:solidFill>
              <a:srgbClr val="000000"/>
            </a:solidFill>
            <a:ln w="6">
              <a:solidFill>
                <a:srgbClr val="000000"/>
              </a:solidFill>
              <a:bevel/>
              <a:headEnd/>
              <a:tailEnd/>
            </a:ln>
          </p:spPr>
          <p:txBody>
            <a:bodyPr/>
            <a:lstStyle/>
            <a:p>
              <a:endParaRPr lang="ru-RU"/>
            </a:p>
          </p:txBody>
        </p:sp>
        <p:sp>
          <p:nvSpPr>
            <p:cNvPr id="20718" name="Freeform 62"/>
            <p:cNvSpPr>
              <a:spLocks noEditPoints="1"/>
            </p:cNvSpPr>
            <p:nvPr/>
          </p:nvSpPr>
          <p:spPr bwMode="auto">
            <a:xfrm>
              <a:off x="1941" y="1602"/>
              <a:ext cx="36" cy="60"/>
            </a:xfrm>
            <a:custGeom>
              <a:avLst/>
              <a:gdLst>
                <a:gd name="T0" fmla="*/ 18 w 36"/>
                <a:gd name="T1" fmla="*/ 60 h 60"/>
                <a:gd name="T2" fmla="*/ 18 w 36"/>
                <a:gd name="T3" fmla="*/ 30 h 60"/>
                <a:gd name="T4" fmla="*/ 18 w 36"/>
                <a:gd name="T5" fmla="*/ 0 h 60"/>
                <a:gd name="T6" fmla="*/ 18 w 36"/>
                <a:gd name="T7" fmla="*/ 60 h 60"/>
                <a:gd name="T8" fmla="*/ 0 w 36"/>
                <a:gd name="T9" fmla="*/ 60 h 60"/>
                <a:gd name="T10" fmla="*/ 36 w 36"/>
                <a:gd name="T11" fmla="*/ 60 h 60"/>
                <a:gd name="T12" fmla="*/ 0 w 36"/>
                <a:gd name="T13" fmla="*/ 60 h 60"/>
                <a:gd name="T14" fmla="*/ 0 w 36"/>
                <a:gd name="T15" fmla="*/ 0 h 60"/>
                <a:gd name="T16" fmla="*/ 36 w 36"/>
                <a:gd name="T17" fmla="*/ 0 h 60"/>
                <a:gd name="T18" fmla="*/ 0 w 36"/>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60"/>
                <a:gd name="T32" fmla="*/ 36 w 36"/>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60">
                  <a:moveTo>
                    <a:pt x="18" y="60"/>
                  </a:moveTo>
                  <a:lnTo>
                    <a:pt x="18" y="30"/>
                  </a:lnTo>
                  <a:lnTo>
                    <a:pt x="18" y="0"/>
                  </a:lnTo>
                  <a:lnTo>
                    <a:pt x="18" y="60"/>
                  </a:lnTo>
                  <a:close/>
                  <a:moveTo>
                    <a:pt x="0" y="60"/>
                  </a:moveTo>
                  <a:lnTo>
                    <a:pt x="36" y="60"/>
                  </a:lnTo>
                  <a:lnTo>
                    <a:pt x="0" y="60"/>
                  </a:lnTo>
                  <a:close/>
                  <a:moveTo>
                    <a:pt x="0" y="0"/>
                  </a:moveTo>
                  <a:lnTo>
                    <a:pt x="36" y="0"/>
                  </a:lnTo>
                  <a:lnTo>
                    <a:pt x="0" y="0"/>
                  </a:lnTo>
                  <a:close/>
                </a:path>
              </a:pathLst>
            </a:custGeom>
            <a:solidFill>
              <a:srgbClr val="000000"/>
            </a:solidFill>
            <a:ln w="9525">
              <a:noFill/>
              <a:round/>
              <a:headEnd/>
              <a:tailEnd/>
            </a:ln>
          </p:spPr>
          <p:txBody>
            <a:bodyPr/>
            <a:lstStyle/>
            <a:p>
              <a:endParaRPr lang="ru-RU"/>
            </a:p>
          </p:txBody>
        </p:sp>
        <p:sp>
          <p:nvSpPr>
            <p:cNvPr id="20719" name="Freeform 63"/>
            <p:cNvSpPr>
              <a:spLocks noEditPoints="1"/>
            </p:cNvSpPr>
            <p:nvPr/>
          </p:nvSpPr>
          <p:spPr bwMode="auto">
            <a:xfrm>
              <a:off x="1941" y="1599"/>
              <a:ext cx="36" cy="66"/>
            </a:xfrm>
            <a:custGeom>
              <a:avLst/>
              <a:gdLst>
                <a:gd name="T0" fmla="*/ 15 w 36"/>
                <a:gd name="T1" fmla="*/ 63 h 66"/>
                <a:gd name="T2" fmla="*/ 15 w 36"/>
                <a:gd name="T3" fmla="*/ 33 h 66"/>
                <a:gd name="T4" fmla="*/ 15 w 36"/>
                <a:gd name="T5" fmla="*/ 3 h 66"/>
                <a:gd name="T6" fmla="*/ 21 w 36"/>
                <a:gd name="T7" fmla="*/ 3 h 66"/>
                <a:gd name="T8" fmla="*/ 21 w 36"/>
                <a:gd name="T9" fmla="*/ 33 h 66"/>
                <a:gd name="T10" fmla="*/ 21 w 36"/>
                <a:gd name="T11" fmla="*/ 63 h 66"/>
                <a:gd name="T12" fmla="*/ 15 w 36"/>
                <a:gd name="T13" fmla="*/ 63 h 66"/>
                <a:gd name="T14" fmla="*/ 0 w 36"/>
                <a:gd name="T15" fmla="*/ 60 h 66"/>
                <a:gd name="T16" fmla="*/ 36 w 36"/>
                <a:gd name="T17" fmla="*/ 60 h 66"/>
                <a:gd name="T18" fmla="*/ 36 w 36"/>
                <a:gd name="T19" fmla="*/ 66 h 66"/>
                <a:gd name="T20" fmla="*/ 0 w 36"/>
                <a:gd name="T21" fmla="*/ 66 h 66"/>
                <a:gd name="T22" fmla="*/ 0 w 36"/>
                <a:gd name="T23" fmla="*/ 60 h 66"/>
                <a:gd name="T24" fmla="*/ 0 w 36"/>
                <a:gd name="T25" fmla="*/ 0 h 66"/>
                <a:gd name="T26" fmla="*/ 36 w 36"/>
                <a:gd name="T27" fmla="*/ 0 h 66"/>
                <a:gd name="T28" fmla="*/ 36 w 36"/>
                <a:gd name="T29" fmla="*/ 6 h 66"/>
                <a:gd name="T30" fmla="*/ 0 w 36"/>
                <a:gd name="T31" fmla="*/ 6 h 66"/>
                <a:gd name="T32" fmla="*/ 0 w 36"/>
                <a:gd name="T33" fmla="*/ 0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66"/>
                <a:gd name="T53" fmla="*/ 36 w 36"/>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66">
                  <a:moveTo>
                    <a:pt x="15" y="63"/>
                  </a:moveTo>
                  <a:lnTo>
                    <a:pt x="15" y="33"/>
                  </a:lnTo>
                  <a:lnTo>
                    <a:pt x="15" y="3"/>
                  </a:lnTo>
                  <a:lnTo>
                    <a:pt x="21" y="3"/>
                  </a:lnTo>
                  <a:lnTo>
                    <a:pt x="21" y="33"/>
                  </a:lnTo>
                  <a:lnTo>
                    <a:pt x="21" y="63"/>
                  </a:lnTo>
                  <a:lnTo>
                    <a:pt x="15" y="63"/>
                  </a:lnTo>
                  <a:close/>
                  <a:moveTo>
                    <a:pt x="0" y="60"/>
                  </a:moveTo>
                  <a:lnTo>
                    <a:pt x="36" y="60"/>
                  </a:lnTo>
                  <a:lnTo>
                    <a:pt x="36" y="66"/>
                  </a:lnTo>
                  <a:lnTo>
                    <a:pt x="0" y="66"/>
                  </a:lnTo>
                  <a:lnTo>
                    <a:pt x="0" y="60"/>
                  </a:lnTo>
                  <a:close/>
                  <a:moveTo>
                    <a:pt x="0" y="0"/>
                  </a:moveTo>
                  <a:lnTo>
                    <a:pt x="36" y="0"/>
                  </a:lnTo>
                  <a:lnTo>
                    <a:pt x="36" y="6"/>
                  </a:lnTo>
                  <a:lnTo>
                    <a:pt x="0" y="6"/>
                  </a:lnTo>
                  <a:lnTo>
                    <a:pt x="0" y="0"/>
                  </a:lnTo>
                  <a:close/>
                </a:path>
              </a:pathLst>
            </a:custGeom>
            <a:solidFill>
              <a:srgbClr val="000000"/>
            </a:solidFill>
            <a:ln w="0">
              <a:solidFill>
                <a:srgbClr val="000000"/>
              </a:solidFill>
              <a:round/>
              <a:headEnd/>
              <a:tailEnd/>
            </a:ln>
          </p:spPr>
          <p:txBody>
            <a:bodyPr/>
            <a:lstStyle/>
            <a:p>
              <a:endParaRPr lang="ru-RU"/>
            </a:p>
          </p:txBody>
        </p:sp>
        <p:sp>
          <p:nvSpPr>
            <p:cNvPr id="20720" name="Freeform 64"/>
            <p:cNvSpPr>
              <a:spLocks noEditPoints="1"/>
            </p:cNvSpPr>
            <p:nvPr/>
          </p:nvSpPr>
          <p:spPr bwMode="auto">
            <a:xfrm>
              <a:off x="2331" y="1470"/>
              <a:ext cx="36" cy="114"/>
            </a:xfrm>
            <a:custGeom>
              <a:avLst/>
              <a:gdLst>
                <a:gd name="T0" fmla="*/ 18 w 36"/>
                <a:gd name="T1" fmla="*/ 114 h 114"/>
                <a:gd name="T2" fmla="*/ 18 w 36"/>
                <a:gd name="T3" fmla="*/ 57 h 114"/>
                <a:gd name="T4" fmla="*/ 18 w 36"/>
                <a:gd name="T5" fmla="*/ 0 h 114"/>
                <a:gd name="T6" fmla="*/ 18 w 36"/>
                <a:gd name="T7" fmla="*/ 114 h 114"/>
                <a:gd name="T8" fmla="*/ 0 w 36"/>
                <a:gd name="T9" fmla="*/ 114 h 114"/>
                <a:gd name="T10" fmla="*/ 36 w 36"/>
                <a:gd name="T11" fmla="*/ 114 h 114"/>
                <a:gd name="T12" fmla="*/ 0 w 36"/>
                <a:gd name="T13" fmla="*/ 114 h 114"/>
                <a:gd name="T14" fmla="*/ 0 w 36"/>
                <a:gd name="T15" fmla="*/ 0 h 114"/>
                <a:gd name="T16" fmla="*/ 36 w 36"/>
                <a:gd name="T17" fmla="*/ 0 h 114"/>
                <a:gd name="T18" fmla="*/ 0 w 36"/>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114"/>
                <a:gd name="T32" fmla="*/ 36 w 36"/>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114">
                  <a:moveTo>
                    <a:pt x="18" y="114"/>
                  </a:moveTo>
                  <a:lnTo>
                    <a:pt x="18" y="57"/>
                  </a:lnTo>
                  <a:lnTo>
                    <a:pt x="18" y="0"/>
                  </a:lnTo>
                  <a:lnTo>
                    <a:pt x="18" y="114"/>
                  </a:lnTo>
                  <a:close/>
                  <a:moveTo>
                    <a:pt x="0" y="114"/>
                  </a:moveTo>
                  <a:lnTo>
                    <a:pt x="36" y="114"/>
                  </a:lnTo>
                  <a:lnTo>
                    <a:pt x="0" y="114"/>
                  </a:lnTo>
                  <a:close/>
                  <a:moveTo>
                    <a:pt x="0" y="0"/>
                  </a:moveTo>
                  <a:lnTo>
                    <a:pt x="36" y="0"/>
                  </a:lnTo>
                  <a:lnTo>
                    <a:pt x="0" y="0"/>
                  </a:lnTo>
                  <a:close/>
                </a:path>
              </a:pathLst>
            </a:custGeom>
            <a:solidFill>
              <a:srgbClr val="000000"/>
            </a:solidFill>
            <a:ln w="9525">
              <a:noFill/>
              <a:round/>
              <a:headEnd/>
              <a:tailEnd/>
            </a:ln>
          </p:spPr>
          <p:txBody>
            <a:bodyPr/>
            <a:lstStyle/>
            <a:p>
              <a:endParaRPr lang="ru-RU"/>
            </a:p>
          </p:txBody>
        </p:sp>
        <p:sp>
          <p:nvSpPr>
            <p:cNvPr id="20721" name="Freeform 65"/>
            <p:cNvSpPr>
              <a:spLocks noEditPoints="1"/>
            </p:cNvSpPr>
            <p:nvPr/>
          </p:nvSpPr>
          <p:spPr bwMode="auto">
            <a:xfrm>
              <a:off x="2331" y="1467"/>
              <a:ext cx="36" cy="120"/>
            </a:xfrm>
            <a:custGeom>
              <a:avLst/>
              <a:gdLst>
                <a:gd name="T0" fmla="*/ 15 w 36"/>
                <a:gd name="T1" fmla="*/ 117 h 120"/>
                <a:gd name="T2" fmla="*/ 15 w 36"/>
                <a:gd name="T3" fmla="*/ 60 h 120"/>
                <a:gd name="T4" fmla="*/ 15 w 36"/>
                <a:gd name="T5" fmla="*/ 3 h 120"/>
                <a:gd name="T6" fmla="*/ 21 w 36"/>
                <a:gd name="T7" fmla="*/ 3 h 120"/>
                <a:gd name="T8" fmla="*/ 21 w 36"/>
                <a:gd name="T9" fmla="*/ 60 h 120"/>
                <a:gd name="T10" fmla="*/ 21 w 36"/>
                <a:gd name="T11" fmla="*/ 117 h 120"/>
                <a:gd name="T12" fmla="*/ 15 w 36"/>
                <a:gd name="T13" fmla="*/ 117 h 120"/>
                <a:gd name="T14" fmla="*/ 0 w 36"/>
                <a:gd name="T15" fmla="*/ 114 h 120"/>
                <a:gd name="T16" fmla="*/ 36 w 36"/>
                <a:gd name="T17" fmla="*/ 114 h 120"/>
                <a:gd name="T18" fmla="*/ 36 w 36"/>
                <a:gd name="T19" fmla="*/ 120 h 120"/>
                <a:gd name="T20" fmla="*/ 0 w 36"/>
                <a:gd name="T21" fmla="*/ 120 h 120"/>
                <a:gd name="T22" fmla="*/ 0 w 36"/>
                <a:gd name="T23" fmla="*/ 114 h 120"/>
                <a:gd name="T24" fmla="*/ 0 w 36"/>
                <a:gd name="T25" fmla="*/ 0 h 120"/>
                <a:gd name="T26" fmla="*/ 36 w 36"/>
                <a:gd name="T27" fmla="*/ 0 h 120"/>
                <a:gd name="T28" fmla="*/ 36 w 36"/>
                <a:gd name="T29" fmla="*/ 6 h 120"/>
                <a:gd name="T30" fmla="*/ 0 w 36"/>
                <a:gd name="T31" fmla="*/ 6 h 120"/>
                <a:gd name="T32" fmla="*/ 0 w 36"/>
                <a:gd name="T33" fmla="*/ 0 h 1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120"/>
                <a:gd name="T53" fmla="*/ 36 w 36"/>
                <a:gd name="T54" fmla="*/ 120 h 1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120">
                  <a:moveTo>
                    <a:pt x="15" y="117"/>
                  </a:moveTo>
                  <a:lnTo>
                    <a:pt x="15" y="60"/>
                  </a:lnTo>
                  <a:lnTo>
                    <a:pt x="15" y="3"/>
                  </a:lnTo>
                  <a:lnTo>
                    <a:pt x="21" y="3"/>
                  </a:lnTo>
                  <a:lnTo>
                    <a:pt x="21" y="60"/>
                  </a:lnTo>
                  <a:lnTo>
                    <a:pt x="21" y="117"/>
                  </a:lnTo>
                  <a:lnTo>
                    <a:pt x="15" y="117"/>
                  </a:lnTo>
                  <a:close/>
                  <a:moveTo>
                    <a:pt x="0" y="114"/>
                  </a:moveTo>
                  <a:lnTo>
                    <a:pt x="36" y="114"/>
                  </a:lnTo>
                  <a:lnTo>
                    <a:pt x="36" y="120"/>
                  </a:lnTo>
                  <a:lnTo>
                    <a:pt x="0" y="120"/>
                  </a:lnTo>
                  <a:lnTo>
                    <a:pt x="0" y="114"/>
                  </a:lnTo>
                  <a:close/>
                  <a:moveTo>
                    <a:pt x="0" y="0"/>
                  </a:moveTo>
                  <a:lnTo>
                    <a:pt x="36" y="0"/>
                  </a:lnTo>
                  <a:lnTo>
                    <a:pt x="36" y="6"/>
                  </a:lnTo>
                  <a:lnTo>
                    <a:pt x="0" y="6"/>
                  </a:lnTo>
                  <a:lnTo>
                    <a:pt x="0" y="0"/>
                  </a:lnTo>
                  <a:close/>
                </a:path>
              </a:pathLst>
            </a:custGeom>
            <a:solidFill>
              <a:srgbClr val="000000"/>
            </a:solidFill>
            <a:ln w="0">
              <a:solidFill>
                <a:srgbClr val="000000"/>
              </a:solidFill>
              <a:round/>
              <a:headEnd/>
              <a:tailEnd/>
            </a:ln>
          </p:spPr>
          <p:txBody>
            <a:bodyPr/>
            <a:lstStyle/>
            <a:p>
              <a:endParaRPr lang="ru-RU"/>
            </a:p>
          </p:txBody>
        </p:sp>
        <p:sp>
          <p:nvSpPr>
            <p:cNvPr id="20722" name="Freeform 66"/>
            <p:cNvSpPr>
              <a:spLocks noEditPoints="1"/>
            </p:cNvSpPr>
            <p:nvPr/>
          </p:nvSpPr>
          <p:spPr bwMode="auto">
            <a:xfrm>
              <a:off x="2721" y="1026"/>
              <a:ext cx="36" cy="78"/>
            </a:xfrm>
            <a:custGeom>
              <a:avLst/>
              <a:gdLst>
                <a:gd name="T0" fmla="*/ 18 w 36"/>
                <a:gd name="T1" fmla="*/ 78 h 78"/>
                <a:gd name="T2" fmla="*/ 18 w 36"/>
                <a:gd name="T3" fmla="*/ 39 h 78"/>
                <a:gd name="T4" fmla="*/ 18 w 36"/>
                <a:gd name="T5" fmla="*/ 0 h 78"/>
                <a:gd name="T6" fmla="*/ 18 w 36"/>
                <a:gd name="T7" fmla="*/ 78 h 78"/>
                <a:gd name="T8" fmla="*/ 0 w 36"/>
                <a:gd name="T9" fmla="*/ 78 h 78"/>
                <a:gd name="T10" fmla="*/ 36 w 36"/>
                <a:gd name="T11" fmla="*/ 78 h 78"/>
                <a:gd name="T12" fmla="*/ 0 w 36"/>
                <a:gd name="T13" fmla="*/ 78 h 78"/>
                <a:gd name="T14" fmla="*/ 0 w 36"/>
                <a:gd name="T15" fmla="*/ 0 h 78"/>
                <a:gd name="T16" fmla="*/ 36 w 36"/>
                <a:gd name="T17" fmla="*/ 0 h 78"/>
                <a:gd name="T18" fmla="*/ 0 w 36"/>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78"/>
                <a:gd name="T32" fmla="*/ 36 w 36"/>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78">
                  <a:moveTo>
                    <a:pt x="18" y="78"/>
                  </a:moveTo>
                  <a:lnTo>
                    <a:pt x="18" y="39"/>
                  </a:lnTo>
                  <a:lnTo>
                    <a:pt x="18" y="0"/>
                  </a:lnTo>
                  <a:lnTo>
                    <a:pt x="18" y="78"/>
                  </a:lnTo>
                  <a:close/>
                  <a:moveTo>
                    <a:pt x="0" y="78"/>
                  </a:moveTo>
                  <a:lnTo>
                    <a:pt x="36" y="78"/>
                  </a:lnTo>
                  <a:lnTo>
                    <a:pt x="0" y="78"/>
                  </a:lnTo>
                  <a:close/>
                  <a:moveTo>
                    <a:pt x="0" y="0"/>
                  </a:moveTo>
                  <a:lnTo>
                    <a:pt x="36" y="0"/>
                  </a:lnTo>
                  <a:lnTo>
                    <a:pt x="0" y="0"/>
                  </a:lnTo>
                  <a:close/>
                </a:path>
              </a:pathLst>
            </a:custGeom>
            <a:solidFill>
              <a:srgbClr val="000000"/>
            </a:solidFill>
            <a:ln w="9525">
              <a:noFill/>
              <a:round/>
              <a:headEnd/>
              <a:tailEnd/>
            </a:ln>
          </p:spPr>
          <p:txBody>
            <a:bodyPr/>
            <a:lstStyle/>
            <a:p>
              <a:endParaRPr lang="ru-RU"/>
            </a:p>
          </p:txBody>
        </p:sp>
        <p:sp>
          <p:nvSpPr>
            <p:cNvPr id="20723" name="Freeform 67"/>
            <p:cNvSpPr>
              <a:spLocks noEditPoints="1"/>
            </p:cNvSpPr>
            <p:nvPr/>
          </p:nvSpPr>
          <p:spPr bwMode="auto">
            <a:xfrm>
              <a:off x="2721" y="1023"/>
              <a:ext cx="36" cy="84"/>
            </a:xfrm>
            <a:custGeom>
              <a:avLst/>
              <a:gdLst>
                <a:gd name="T0" fmla="*/ 15 w 36"/>
                <a:gd name="T1" fmla="*/ 81 h 84"/>
                <a:gd name="T2" fmla="*/ 15 w 36"/>
                <a:gd name="T3" fmla="*/ 42 h 84"/>
                <a:gd name="T4" fmla="*/ 15 w 36"/>
                <a:gd name="T5" fmla="*/ 3 h 84"/>
                <a:gd name="T6" fmla="*/ 21 w 36"/>
                <a:gd name="T7" fmla="*/ 3 h 84"/>
                <a:gd name="T8" fmla="*/ 21 w 36"/>
                <a:gd name="T9" fmla="*/ 42 h 84"/>
                <a:gd name="T10" fmla="*/ 21 w 36"/>
                <a:gd name="T11" fmla="*/ 81 h 84"/>
                <a:gd name="T12" fmla="*/ 15 w 36"/>
                <a:gd name="T13" fmla="*/ 81 h 84"/>
                <a:gd name="T14" fmla="*/ 0 w 36"/>
                <a:gd name="T15" fmla="*/ 78 h 84"/>
                <a:gd name="T16" fmla="*/ 36 w 36"/>
                <a:gd name="T17" fmla="*/ 78 h 84"/>
                <a:gd name="T18" fmla="*/ 36 w 36"/>
                <a:gd name="T19" fmla="*/ 84 h 84"/>
                <a:gd name="T20" fmla="*/ 0 w 36"/>
                <a:gd name="T21" fmla="*/ 84 h 84"/>
                <a:gd name="T22" fmla="*/ 0 w 36"/>
                <a:gd name="T23" fmla="*/ 78 h 84"/>
                <a:gd name="T24" fmla="*/ 0 w 36"/>
                <a:gd name="T25" fmla="*/ 0 h 84"/>
                <a:gd name="T26" fmla="*/ 36 w 36"/>
                <a:gd name="T27" fmla="*/ 0 h 84"/>
                <a:gd name="T28" fmla="*/ 36 w 36"/>
                <a:gd name="T29" fmla="*/ 6 h 84"/>
                <a:gd name="T30" fmla="*/ 0 w 36"/>
                <a:gd name="T31" fmla="*/ 6 h 84"/>
                <a:gd name="T32" fmla="*/ 0 w 36"/>
                <a:gd name="T33" fmla="*/ 0 h 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84"/>
                <a:gd name="T53" fmla="*/ 36 w 36"/>
                <a:gd name="T54" fmla="*/ 84 h 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84">
                  <a:moveTo>
                    <a:pt x="15" y="81"/>
                  </a:moveTo>
                  <a:lnTo>
                    <a:pt x="15" y="42"/>
                  </a:lnTo>
                  <a:lnTo>
                    <a:pt x="15" y="3"/>
                  </a:lnTo>
                  <a:lnTo>
                    <a:pt x="21" y="3"/>
                  </a:lnTo>
                  <a:lnTo>
                    <a:pt x="21" y="42"/>
                  </a:lnTo>
                  <a:lnTo>
                    <a:pt x="21" y="81"/>
                  </a:lnTo>
                  <a:lnTo>
                    <a:pt x="15" y="81"/>
                  </a:lnTo>
                  <a:close/>
                  <a:moveTo>
                    <a:pt x="0" y="78"/>
                  </a:moveTo>
                  <a:lnTo>
                    <a:pt x="36" y="78"/>
                  </a:lnTo>
                  <a:lnTo>
                    <a:pt x="36" y="84"/>
                  </a:lnTo>
                  <a:lnTo>
                    <a:pt x="0" y="84"/>
                  </a:lnTo>
                  <a:lnTo>
                    <a:pt x="0" y="78"/>
                  </a:lnTo>
                  <a:close/>
                  <a:moveTo>
                    <a:pt x="0" y="0"/>
                  </a:moveTo>
                  <a:lnTo>
                    <a:pt x="36" y="0"/>
                  </a:lnTo>
                  <a:lnTo>
                    <a:pt x="36" y="6"/>
                  </a:lnTo>
                  <a:lnTo>
                    <a:pt x="0" y="6"/>
                  </a:lnTo>
                  <a:lnTo>
                    <a:pt x="0" y="0"/>
                  </a:lnTo>
                  <a:close/>
                </a:path>
              </a:pathLst>
            </a:custGeom>
            <a:solidFill>
              <a:srgbClr val="000000"/>
            </a:solidFill>
            <a:ln w="0">
              <a:solidFill>
                <a:srgbClr val="000000"/>
              </a:solidFill>
              <a:round/>
              <a:headEnd/>
              <a:tailEnd/>
            </a:ln>
          </p:spPr>
          <p:txBody>
            <a:bodyPr/>
            <a:lstStyle/>
            <a:p>
              <a:endParaRPr lang="ru-RU"/>
            </a:p>
          </p:txBody>
        </p:sp>
        <p:sp>
          <p:nvSpPr>
            <p:cNvPr id="20724" name="Freeform 68"/>
            <p:cNvSpPr>
              <a:spLocks noEditPoints="1"/>
            </p:cNvSpPr>
            <p:nvPr/>
          </p:nvSpPr>
          <p:spPr bwMode="auto">
            <a:xfrm>
              <a:off x="3111" y="828"/>
              <a:ext cx="36" cy="156"/>
            </a:xfrm>
            <a:custGeom>
              <a:avLst/>
              <a:gdLst>
                <a:gd name="T0" fmla="*/ 18 w 36"/>
                <a:gd name="T1" fmla="*/ 156 h 156"/>
                <a:gd name="T2" fmla="*/ 18 w 36"/>
                <a:gd name="T3" fmla="*/ 78 h 156"/>
                <a:gd name="T4" fmla="*/ 18 w 36"/>
                <a:gd name="T5" fmla="*/ 0 h 156"/>
                <a:gd name="T6" fmla="*/ 18 w 36"/>
                <a:gd name="T7" fmla="*/ 156 h 156"/>
                <a:gd name="T8" fmla="*/ 0 w 36"/>
                <a:gd name="T9" fmla="*/ 156 h 156"/>
                <a:gd name="T10" fmla="*/ 36 w 36"/>
                <a:gd name="T11" fmla="*/ 156 h 156"/>
                <a:gd name="T12" fmla="*/ 0 w 36"/>
                <a:gd name="T13" fmla="*/ 156 h 156"/>
                <a:gd name="T14" fmla="*/ 0 w 36"/>
                <a:gd name="T15" fmla="*/ 0 h 156"/>
                <a:gd name="T16" fmla="*/ 36 w 36"/>
                <a:gd name="T17" fmla="*/ 0 h 156"/>
                <a:gd name="T18" fmla="*/ 0 w 36"/>
                <a:gd name="T19" fmla="*/ 0 h 1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156"/>
                <a:gd name="T32" fmla="*/ 36 w 36"/>
                <a:gd name="T33" fmla="*/ 156 h 1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156">
                  <a:moveTo>
                    <a:pt x="18" y="156"/>
                  </a:moveTo>
                  <a:lnTo>
                    <a:pt x="18" y="78"/>
                  </a:lnTo>
                  <a:lnTo>
                    <a:pt x="18" y="0"/>
                  </a:lnTo>
                  <a:lnTo>
                    <a:pt x="18" y="156"/>
                  </a:lnTo>
                  <a:close/>
                  <a:moveTo>
                    <a:pt x="0" y="156"/>
                  </a:moveTo>
                  <a:lnTo>
                    <a:pt x="36" y="156"/>
                  </a:lnTo>
                  <a:lnTo>
                    <a:pt x="0" y="156"/>
                  </a:lnTo>
                  <a:close/>
                  <a:moveTo>
                    <a:pt x="0" y="0"/>
                  </a:moveTo>
                  <a:lnTo>
                    <a:pt x="36" y="0"/>
                  </a:lnTo>
                  <a:lnTo>
                    <a:pt x="0" y="0"/>
                  </a:lnTo>
                  <a:close/>
                </a:path>
              </a:pathLst>
            </a:custGeom>
            <a:solidFill>
              <a:srgbClr val="000000"/>
            </a:solidFill>
            <a:ln w="9525">
              <a:noFill/>
              <a:round/>
              <a:headEnd/>
              <a:tailEnd/>
            </a:ln>
          </p:spPr>
          <p:txBody>
            <a:bodyPr/>
            <a:lstStyle/>
            <a:p>
              <a:endParaRPr lang="ru-RU"/>
            </a:p>
          </p:txBody>
        </p:sp>
        <p:sp>
          <p:nvSpPr>
            <p:cNvPr id="20725" name="Freeform 69"/>
            <p:cNvSpPr>
              <a:spLocks noEditPoints="1"/>
            </p:cNvSpPr>
            <p:nvPr/>
          </p:nvSpPr>
          <p:spPr bwMode="auto">
            <a:xfrm>
              <a:off x="3111" y="825"/>
              <a:ext cx="36" cy="162"/>
            </a:xfrm>
            <a:custGeom>
              <a:avLst/>
              <a:gdLst>
                <a:gd name="T0" fmla="*/ 15 w 36"/>
                <a:gd name="T1" fmla="*/ 159 h 162"/>
                <a:gd name="T2" fmla="*/ 15 w 36"/>
                <a:gd name="T3" fmla="*/ 81 h 162"/>
                <a:gd name="T4" fmla="*/ 15 w 36"/>
                <a:gd name="T5" fmla="*/ 3 h 162"/>
                <a:gd name="T6" fmla="*/ 21 w 36"/>
                <a:gd name="T7" fmla="*/ 3 h 162"/>
                <a:gd name="T8" fmla="*/ 21 w 36"/>
                <a:gd name="T9" fmla="*/ 81 h 162"/>
                <a:gd name="T10" fmla="*/ 21 w 36"/>
                <a:gd name="T11" fmla="*/ 159 h 162"/>
                <a:gd name="T12" fmla="*/ 15 w 36"/>
                <a:gd name="T13" fmla="*/ 159 h 162"/>
                <a:gd name="T14" fmla="*/ 0 w 36"/>
                <a:gd name="T15" fmla="*/ 156 h 162"/>
                <a:gd name="T16" fmla="*/ 36 w 36"/>
                <a:gd name="T17" fmla="*/ 156 h 162"/>
                <a:gd name="T18" fmla="*/ 36 w 36"/>
                <a:gd name="T19" fmla="*/ 162 h 162"/>
                <a:gd name="T20" fmla="*/ 0 w 36"/>
                <a:gd name="T21" fmla="*/ 162 h 162"/>
                <a:gd name="T22" fmla="*/ 0 w 36"/>
                <a:gd name="T23" fmla="*/ 156 h 162"/>
                <a:gd name="T24" fmla="*/ 0 w 36"/>
                <a:gd name="T25" fmla="*/ 0 h 162"/>
                <a:gd name="T26" fmla="*/ 36 w 36"/>
                <a:gd name="T27" fmla="*/ 0 h 162"/>
                <a:gd name="T28" fmla="*/ 36 w 36"/>
                <a:gd name="T29" fmla="*/ 6 h 162"/>
                <a:gd name="T30" fmla="*/ 0 w 36"/>
                <a:gd name="T31" fmla="*/ 6 h 162"/>
                <a:gd name="T32" fmla="*/ 0 w 36"/>
                <a:gd name="T33" fmla="*/ 0 h 1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162"/>
                <a:gd name="T53" fmla="*/ 36 w 36"/>
                <a:gd name="T54" fmla="*/ 162 h 1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162">
                  <a:moveTo>
                    <a:pt x="15" y="159"/>
                  </a:moveTo>
                  <a:lnTo>
                    <a:pt x="15" y="81"/>
                  </a:lnTo>
                  <a:lnTo>
                    <a:pt x="15" y="3"/>
                  </a:lnTo>
                  <a:lnTo>
                    <a:pt x="21" y="3"/>
                  </a:lnTo>
                  <a:lnTo>
                    <a:pt x="21" y="81"/>
                  </a:lnTo>
                  <a:lnTo>
                    <a:pt x="21" y="159"/>
                  </a:lnTo>
                  <a:lnTo>
                    <a:pt x="15" y="159"/>
                  </a:lnTo>
                  <a:close/>
                  <a:moveTo>
                    <a:pt x="0" y="156"/>
                  </a:moveTo>
                  <a:lnTo>
                    <a:pt x="36" y="156"/>
                  </a:lnTo>
                  <a:lnTo>
                    <a:pt x="36" y="162"/>
                  </a:lnTo>
                  <a:lnTo>
                    <a:pt x="0" y="162"/>
                  </a:lnTo>
                  <a:lnTo>
                    <a:pt x="0" y="156"/>
                  </a:lnTo>
                  <a:close/>
                  <a:moveTo>
                    <a:pt x="0" y="0"/>
                  </a:moveTo>
                  <a:lnTo>
                    <a:pt x="36" y="0"/>
                  </a:lnTo>
                  <a:lnTo>
                    <a:pt x="36" y="6"/>
                  </a:lnTo>
                  <a:lnTo>
                    <a:pt x="0" y="6"/>
                  </a:lnTo>
                  <a:lnTo>
                    <a:pt x="0" y="0"/>
                  </a:lnTo>
                  <a:close/>
                </a:path>
              </a:pathLst>
            </a:custGeom>
            <a:solidFill>
              <a:srgbClr val="000000"/>
            </a:solidFill>
            <a:ln w="0">
              <a:solidFill>
                <a:srgbClr val="000000"/>
              </a:solidFill>
              <a:round/>
              <a:headEnd/>
              <a:tailEnd/>
            </a:ln>
          </p:spPr>
          <p:txBody>
            <a:bodyPr/>
            <a:lstStyle/>
            <a:p>
              <a:endParaRPr lang="ru-RU"/>
            </a:p>
          </p:txBody>
        </p:sp>
        <p:sp>
          <p:nvSpPr>
            <p:cNvPr id="20726" name="Freeform 70"/>
            <p:cNvSpPr>
              <a:spLocks noEditPoints="1"/>
            </p:cNvSpPr>
            <p:nvPr/>
          </p:nvSpPr>
          <p:spPr bwMode="auto">
            <a:xfrm>
              <a:off x="3501" y="1230"/>
              <a:ext cx="36" cy="84"/>
            </a:xfrm>
            <a:custGeom>
              <a:avLst/>
              <a:gdLst>
                <a:gd name="T0" fmla="*/ 18 w 36"/>
                <a:gd name="T1" fmla="*/ 84 h 84"/>
                <a:gd name="T2" fmla="*/ 18 w 36"/>
                <a:gd name="T3" fmla="*/ 42 h 84"/>
                <a:gd name="T4" fmla="*/ 18 w 36"/>
                <a:gd name="T5" fmla="*/ 0 h 84"/>
                <a:gd name="T6" fmla="*/ 18 w 36"/>
                <a:gd name="T7" fmla="*/ 84 h 84"/>
                <a:gd name="T8" fmla="*/ 0 w 36"/>
                <a:gd name="T9" fmla="*/ 84 h 84"/>
                <a:gd name="T10" fmla="*/ 36 w 36"/>
                <a:gd name="T11" fmla="*/ 84 h 84"/>
                <a:gd name="T12" fmla="*/ 0 w 36"/>
                <a:gd name="T13" fmla="*/ 84 h 84"/>
                <a:gd name="T14" fmla="*/ 0 w 36"/>
                <a:gd name="T15" fmla="*/ 0 h 84"/>
                <a:gd name="T16" fmla="*/ 36 w 36"/>
                <a:gd name="T17" fmla="*/ 0 h 84"/>
                <a:gd name="T18" fmla="*/ 0 w 36"/>
                <a:gd name="T19" fmla="*/ 0 h 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84"/>
                <a:gd name="T32" fmla="*/ 36 w 36"/>
                <a:gd name="T33" fmla="*/ 84 h 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84">
                  <a:moveTo>
                    <a:pt x="18" y="84"/>
                  </a:moveTo>
                  <a:lnTo>
                    <a:pt x="18" y="42"/>
                  </a:lnTo>
                  <a:lnTo>
                    <a:pt x="18" y="0"/>
                  </a:lnTo>
                  <a:lnTo>
                    <a:pt x="18" y="84"/>
                  </a:lnTo>
                  <a:close/>
                  <a:moveTo>
                    <a:pt x="0" y="84"/>
                  </a:moveTo>
                  <a:lnTo>
                    <a:pt x="36" y="84"/>
                  </a:lnTo>
                  <a:lnTo>
                    <a:pt x="0" y="84"/>
                  </a:lnTo>
                  <a:close/>
                  <a:moveTo>
                    <a:pt x="0" y="0"/>
                  </a:moveTo>
                  <a:lnTo>
                    <a:pt x="36" y="0"/>
                  </a:lnTo>
                  <a:lnTo>
                    <a:pt x="0" y="0"/>
                  </a:lnTo>
                  <a:close/>
                </a:path>
              </a:pathLst>
            </a:custGeom>
            <a:solidFill>
              <a:srgbClr val="000000"/>
            </a:solidFill>
            <a:ln w="9525">
              <a:noFill/>
              <a:round/>
              <a:headEnd/>
              <a:tailEnd/>
            </a:ln>
          </p:spPr>
          <p:txBody>
            <a:bodyPr/>
            <a:lstStyle/>
            <a:p>
              <a:endParaRPr lang="ru-RU"/>
            </a:p>
          </p:txBody>
        </p:sp>
        <p:sp>
          <p:nvSpPr>
            <p:cNvPr id="20727" name="Freeform 71"/>
            <p:cNvSpPr>
              <a:spLocks noEditPoints="1"/>
            </p:cNvSpPr>
            <p:nvPr/>
          </p:nvSpPr>
          <p:spPr bwMode="auto">
            <a:xfrm>
              <a:off x="3501" y="1227"/>
              <a:ext cx="36" cy="90"/>
            </a:xfrm>
            <a:custGeom>
              <a:avLst/>
              <a:gdLst>
                <a:gd name="T0" fmla="*/ 15 w 36"/>
                <a:gd name="T1" fmla="*/ 87 h 90"/>
                <a:gd name="T2" fmla="*/ 15 w 36"/>
                <a:gd name="T3" fmla="*/ 45 h 90"/>
                <a:gd name="T4" fmla="*/ 15 w 36"/>
                <a:gd name="T5" fmla="*/ 3 h 90"/>
                <a:gd name="T6" fmla="*/ 21 w 36"/>
                <a:gd name="T7" fmla="*/ 3 h 90"/>
                <a:gd name="T8" fmla="*/ 21 w 36"/>
                <a:gd name="T9" fmla="*/ 45 h 90"/>
                <a:gd name="T10" fmla="*/ 21 w 36"/>
                <a:gd name="T11" fmla="*/ 87 h 90"/>
                <a:gd name="T12" fmla="*/ 15 w 36"/>
                <a:gd name="T13" fmla="*/ 87 h 90"/>
                <a:gd name="T14" fmla="*/ 0 w 36"/>
                <a:gd name="T15" fmla="*/ 84 h 90"/>
                <a:gd name="T16" fmla="*/ 36 w 36"/>
                <a:gd name="T17" fmla="*/ 84 h 90"/>
                <a:gd name="T18" fmla="*/ 36 w 36"/>
                <a:gd name="T19" fmla="*/ 90 h 90"/>
                <a:gd name="T20" fmla="*/ 0 w 36"/>
                <a:gd name="T21" fmla="*/ 90 h 90"/>
                <a:gd name="T22" fmla="*/ 0 w 36"/>
                <a:gd name="T23" fmla="*/ 84 h 90"/>
                <a:gd name="T24" fmla="*/ 0 w 36"/>
                <a:gd name="T25" fmla="*/ 0 h 90"/>
                <a:gd name="T26" fmla="*/ 36 w 36"/>
                <a:gd name="T27" fmla="*/ 0 h 90"/>
                <a:gd name="T28" fmla="*/ 36 w 36"/>
                <a:gd name="T29" fmla="*/ 6 h 90"/>
                <a:gd name="T30" fmla="*/ 0 w 36"/>
                <a:gd name="T31" fmla="*/ 6 h 90"/>
                <a:gd name="T32" fmla="*/ 0 w 36"/>
                <a:gd name="T33" fmla="*/ 0 h 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90"/>
                <a:gd name="T53" fmla="*/ 36 w 36"/>
                <a:gd name="T54" fmla="*/ 90 h 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90">
                  <a:moveTo>
                    <a:pt x="15" y="87"/>
                  </a:moveTo>
                  <a:lnTo>
                    <a:pt x="15" y="45"/>
                  </a:lnTo>
                  <a:lnTo>
                    <a:pt x="15" y="3"/>
                  </a:lnTo>
                  <a:lnTo>
                    <a:pt x="21" y="3"/>
                  </a:lnTo>
                  <a:lnTo>
                    <a:pt x="21" y="45"/>
                  </a:lnTo>
                  <a:lnTo>
                    <a:pt x="21" y="87"/>
                  </a:lnTo>
                  <a:lnTo>
                    <a:pt x="15" y="87"/>
                  </a:lnTo>
                  <a:close/>
                  <a:moveTo>
                    <a:pt x="0" y="84"/>
                  </a:moveTo>
                  <a:lnTo>
                    <a:pt x="36" y="84"/>
                  </a:lnTo>
                  <a:lnTo>
                    <a:pt x="36" y="90"/>
                  </a:lnTo>
                  <a:lnTo>
                    <a:pt x="0" y="90"/>
                  </a:lnTo>
                  <a:lnTo>
                    <a:pt x="0" y="84"/>
                  </a:lnTo>
                  <a:close/>
                  <a:moveTo>
                    <a:pt x="0" y="0"/>
                  </a:moveTo>
                  <a:lnTo>
                    <a:pt x="36" y="0"/>
                  </a:lnTo>
                  <a:lnTo>
                    <a:pt x="36" y="6"/>
                  </a:lnTo>
                  <a:lnTo>
                    <a:pt x="0" y="6"/>
                  </a:lnTo>
                  <a:lnTo>
                    <a:pt x="0" y="0"/>
                  </a:lnTo>
                  <a:close/>
                </a:path>
              </a:pathLst>
            </a:custGeom>
            <a:solidFill>
              <a:srgbClr val="000000"/>
            </a:solidFill>
            <a:ln w="0">
              <a:solidFill>
                <a:srgbClr val="000000"/>
              </a:solidFill>
              <a:round/>
              <a:headEnd/>
              <a:tailEnd/>
            </a:ln>
          </p:spPr>
          <p:txBody>
            <a:bodyPr/>
            <a:lstStyle/>
            <a:p>
              <a:endParaRPr lang="ru-RU"/>
            </a:p>
          </p:txBody>
        </p:sp>
        <p:sp>
          <p:nvSpPr>
            <p:cNvPr id="20728" name="Freeform 72"/>
            <p:cNvSpPr>
              <a:spLocks noEditPoints="1"/>
            </p:cNvSpPr>
            <p:nvPr/>
          </p:nvSpPr>
          <p:spPr bwMode="auto">
            <a:xfrm>
              <a:off x="3891" y="1686"/>
              <a:ext cx="36" cy="36"/>
            </a:xfrm>
            <a:custGeom>
              <a:avLst/>
              <a:gdLst>
                <a:gd name="T0" fmla="*/ 18 w 36"/>
                <a:gd name="T1" fmla="*/ 36 h 36"/>
                <a:gd name="T2" fmla="*/ 18 w 36"/>
                <a:gd name="T3" fmla="*/ 18 h 36"/>
                <a:gd name="T4" fmla="*/ 18 w 36"/>
                <a:gd name="T5" fmla="*/ 0 h 36"/>
                <a:gd name="T6" fmla="*/ 18 w 36"/>
                <a:gd name="T7" fmla="*/ 36 h 36"/>
                <a:gd name="T8" fmla="*/ 0 w 36"/>
                <a:gd name="T9" fmla="*/ 36 h 36"/>
                <a:gd name="T10" fmla="*/ 36 w 36"/>
                <a:gd name="T11" fmla="*/ 36 h 36"/>
                <a:gd name="T12" fmla="*/ 0 w 36"/>
                <a:gd name="T13" fmla="*/ 36 h 36"/>
                <a:gd name="T14" fmla="*/ 0 w 36"/>
                <a:gd name="T15" fmla="*/ 0 h 36"/>
                <a:gd name="T16" fmla="*/ 36 w 36"/>
                <a:gd name="T17" fmla="*/ 0 h 36"/>
                <a:gd name="T18" fmla="*/ 0 w 36"/>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36"/>
                <a:gd name="T32" fmla="*/ 36 w 36"/>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36">
                  <a:moveTo>
                    <a:pt x="18" y="36"/>
                  </a:moveTo>
                  <a:lnTo>
                    <a:pt x="18" y="18"/>
                  </a:lnTo>
                  <a:lnTo>
                    <a:pt x="18" y="0"/>
                  </a:lnTo>
                  <a:lnTo>
                    <a:pt x="18" y="36"/>
                  </a:lnTo>
                  <a:close/>
                  <a:moveTo>
                    <a:pt x="0" y="36"/>
                  </a:moveTo>
                  <a:lnTo>
                    <a:pt x="36" y="36"/>
                  </a:lnTo>
                  <a:lnTo>
                    <a:pt x="0" y="36"/>
                  </a:lnTo>
                  <a:close/>
                  <a:moveTo>
                    <a:pt x="0" y="0"/>
                  </a:moveTo>
                  <a:lnTo>
                    <a:pt x="36" y="0"/>
                  </a:lnTo>
                  <a:lnTo>
                    <a:pt x="0" y="0"/>
                  </a:lnTo>
                  <a:close/>
                </a:path>
              </a:pathLst>
            </a:custGeom>
            <a:solidFill>
              <a:srgbClr val="000000"/>
            </a:solidFill>
            <a:ln w="9525">
              <a:noFill/>
              <a:round/>
              <a:headEnd/>
              <a:tailEnd/>
            </a:ln>
          </p:spPr>
          <p:txBody>
            <a:bodyPr/>
            <a:lstStyle/>
            <a:p>
              <a:endParaRPr lang="ru-RU"/>
            </a:p>
          </p:txBody>
        </p:sp>
        <p:sp>
          <p:nvSpPr>
            <p:cNvPr id="20729" name="Freeform 73"/>
            <p:cNvSpPr>
              <a:spLocks noEditPoints="1"/>
            </p:cNvSpPr>
            <p:nvPr/>
          </p:nvSpPr>
          <p:spPr bwMode="auto">
            <a:xfrm>
              <a:off x="3891" y="1683"/>
              <a:ext cx="36" cy="42"/>
            </a:xfrm>
            <a:custGeom>
              <a:avLst/>
              <a:gdLst>
                <a:gd name="T0" fmla="*/ 15 w 36"/>
                <a:gd name="T1" fmla="*/ 39 h 42"/>
                <a:gd name="T2" fmla="*/ 15 w 36"/>
                <a:gd name="T3" fmla="*/ 21 h 42"/>
                <a:gd name="T4" fmla="*/ 15 w 36"/>
                <a:gd name="T5" fmla="*/ 3 h 42"/>
                <a:gd name="T6" fmla="*/ 21 w 36"/>
                <a:gd name="T7" fmla="*/ 3 h 42"/>
                <a:gd name="T8" fmla="*/ 21 w 36"/>
                <a:gd name="T9" fmla="*/ 21 h 42"/>
                <a:gd name="T10" fmla="*/ 21 w 36"/>
                <a:gd name="T11" fmla="*/ 39 h 42"/>
                <a:gd name="T12" fmla="*/ 15 w 36"/>
                <a:gd name="T13" fmla="*/ 39 h 42"/>
                <a:gd name="T14" fmla="*/ 0 w 36"/>
                <a:gd name="T15" fmla="*/ 36 h 42"/>
                <a:gd name="T16" fmla="*/ 36 w 36"/>
                <a:gd name="T17" fmla="*/ 36 h 42"/>
                <a:gd name="T18" fmla="*/ 36 w 36"/>
                <a:gd name="T19" fmla="*/ 42 h 42"/>
                <a:gd name="T20" fmla="*/ 0 w 36"/>
                <a:gd name="T21" fmla="*/ 42 h 42"/>
                <a:gd name="T22" fmla="*/ 0 w 36"/>
                <a:gd name="T23" fmla="*/ 36 h 42"/>
                <a:gd name="T24" fmla="*/ 0 w 36"/>
                <a:gd name="T25" fmla="*/ 0 h 42"/>
                <a:gd name="T26" fmla="*/ 36 w 36"/>
                <a:gd name="T27" fmla="*/ 0 h 42"/>
                <a:gd name="T28" fmla="*/ 36 w 36"/>
                <a:gd name="T29" fmla="*/ 6 h 42"/>
                <a:gd name="T30" fmla="*/ 0 w 36"/>
                <a:gd name="T31" fmla="*/ 6 h 42"/>
                <a:gd name="T32" fmla="*/ 0 w 36"/>
                <a:gd name="T33" fmla="*/ 0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42"/>
                <a:gd name="T53" fmla="*/ 36 w 36"/>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42">
                  <a:moveTo>
                    <a:pt x="15" y="39"/>
                  </a:moveTo>
                  <a:lnTo>
                    <a:pt x="15" y="21"/>
                  </a:lnTo>
                  <a:lnTo>
                    <a:pt x="15" y="3"/>
                  </a:lnTo>
                  <a:lnTo>
                    <a:pt x="21" y="3"/>
                  </a:lnTo>
                  <a:lnTo>
                    <a:pt x="21" y="21"/>
                  </a:lnTo>
                  <a:lnTo>
                    <a:pt x="21" y="39"/>
                  </a:lnTo>
                  <a:lnTo>
                    <a:pt x="15" y="39"/>
                  </a:lnTo>
                  <a:close/>
                  <a:moveTo>
                    <a:pt x="0" y="36"/>
                  </a:moveTo>
                  <a:lnTo>
                    <a:pt x="36" y="36"/>
                  </a:lnTo>
                  <a:lnTo>
                    <a:pt x="36" y="42"/>
                  </a:lnTo>
                  <a:lnTo>
                    <a:pt x="0" y="42"/>
                  </a:lnTo>
                  <a:lnTo>
                    <a:pt x="0" y="36"/>
                  </a:lnTo>
                  <a:close/>
                  <a:moveTo>
                    <a:pt x="0" y="0"/>
                  </a:moveTo>
                  <a:lnTo>
                    <a:pt x="36" y="0"/>
                  </a:lnTo>
                  <a:lnTo>
                    <a:pt x="36" y="6"/>
                  </a:lnTo>
                  <a:lnTo>
                    <a:pt x="0" y="6"/>
                  </a:lnTo>
                  <a:lnTo>
                    <a:pt x="0" y="0"/>
                  </a:lnTo>
                  <a:close/>
                </a:path>
              </a:pathLst>
            </a:custGeom>
            <a:solidFill>
              <a:srgbClr val="000000"/>
            </a:solidFill>
            <a:ln w="0">
              <a:solidFill>
                <a:srgbClr val="000000"/>
              </a:solidFill>
              <a:round/>
              <a:headEnd/>
              <a:tailEnd/>
            </a:ln>
          </p:spPr>
          <p:txBody>
            <a:bodyPr/>
            <a:lstStyle/>
            <a:p>
              <a:endParaRPr lang="ru-RU"/>
            </a:p>
          </p:txBody>
        </p:sp>
        <p:sp>
          <p:nvSpPr>
            <p:cNvPr id="20730" name="Rectangle 74"/>
            <p:cNvSpPr>
              <a:spLocks noChangeArrowheads="1"/>
            </p:cNvSpPr>
            <p:nvPr/>
          </p:nvSpPr>
          <p:spPr bwMode="auto">
            <a:xfrm>
              <a:off x="1752" y="657"/>
              <a:ext cx="12" cy="1278"/>
            </a:xfrm>
            <a:prstGeom prst="rect">
              <a:avLst/>
            </a:prstGeom>
            <a:solidFill>
              <a:srgbClr val="000000"/>
            </a:solidFill>
            <a:ln w="6">
              <a:solidFill>
                <a:srgbClr val="000000"/>
              </a:solidFill>
              <a:bevel/>
              <a:headEnd/>
              <a:tailEnd/>
            </a:ln>
          </p:spPr>
          <p:txBody>
            <a:bodyPr/>
            <a:lstStyle/>
            <a:p>
              <a:endParaRPr lang="ru-RU"/>
            </a:p>
          </p:txBody>
        </p:sp>
        <p:sp>
          <p:nvSpPr>
            <p:cNvPr id="20731" name="Freeform 75"/>
            <p:cNvSpPr>
              <a:spLocks noEditPoints="1"/>
            </p:cNvSpPr>
            <p:nvPr/>
          </p:nvSpPr>
          <p:spPr bwMode="auto">
            <a:xfrm>
              <a:off x="1722" y="651"/>
              <a:ext cx="36" cy="1290"/>
            </a:xfrm>
            <a:custGeom>
              <a:avLst/>
              <a:gdLst>
                <a:gd name="T0" fmla="*/ 0 w 36"/>
                <a:gd name="T1" fmla="*/ 1278 h 1290"/>
                <a:gd name="T2" fmla="*/ 36 w 36"/>
                <a:gd name="T3" fmla="*/ 1278 h 1290"/>
                <a:gd name="T4" fmla="*/ 36 w 36"/>
                <a:gd name="T5" fmla="*/ 1290 h 1290"/>
                <a:gd name="T6" fmla="*/ 0 w 36"/>
                <a:gd name="T7" fmla="*/ 1290 h 1290"/>
                <a:gd name="T8" fmla="*/ 0 w 36"/>
                <a:gd name="T9" fmla="*/ 1278 h 1290"/>
                <a:gd name="T10" fmla="*/ 0 w 36"/>
                <a:gd name="T11" fmla="*/ 1098 h 1290"/>
                <a:gd name="T12" fmla="*/ 36 w 36"/>
                <a:gd name="T13" fmla="*/ 1098 h 1290"/>
                <a:gd name="T14" fmla="*/ 36 w 36"/>
                <a:gd name="T15" fmla="*/ 1110 h 1290"/>
                <a:gd name="T16" fmla="*/ 0 w 36"/>
                <a:gd name="T17" fmla="*/ 1110 h 1290"/>
                <a:gd name="T18" fmla="*/ 0 w 36"/>
                <a:gd name="T19" fmla="*/ 1098 h 1290"/>
                <a:gd name="T20" fmla="*/ 0 w 36"/>
                <a:gd name="T21" fmla="*/ 912 h 1290"/>
                <a:gd name="T22" fmla="*/ 36 w 36"/>
                <a:gd name="T23" fmla="*/ 912 h 1290"/>
                <a:gd name="T24" fmla="*/ 36 w 36"/>
                <a:gd name="T25" fmla="*/ 924 h 1290"/>
                <a:gd name="T26" fmla="*/ 0 w 36"/>
                <a:gd name="T27" fmla="*/ 924 h 1290"/>
                <a:gd name="T28" fmla="*/ 0 w 36"/>
                <a:gd name="T29" fmla="*/ 912 h 1290"/>
                <a:gd name="T30" fmla="*/ 0 w 36"/>
                <a:gd name="T31" fmla="*/ 732 h 1290"/>
                <a:gd name="T32" fmla="*/ 36 w 36"/>
                <a:gd name="T33" fmla="*/ 732 h 1290"/>
                <a:gd name="T34" fmla="*/ 36 w 36"/>
                <a:gd name="T35" fmla="*/ 744 h 1290"/>
                <a:gd name="T36" fmla="*/ 0 w 36"/>
                <a:gd name="T37" fmla="*/ 744 h 1290"/>
                <a:gd name="T38" fmla="*/ 0 w 36"/>
                <a:gd name="T39" fmla="*/ 732 h 1290"/>
                <a:gd name="T40" fmla="*/ 0 w 36"/>
                <a:gd name="T41" fmla="*/ 546 h 1290"/>
                <a:gd name="T42" fmla="*/ 36 w 36"/>
                <a:gd name="T43" fmla="*/ 546 h 1290"/>
                <a:gd name="T44" fmla="*/ 36 w 36"/>
                <a:gd name="T45" fmla="*/ 558 h 1290"/>
                <a:gd name="T46" fmla="*/ 0 w 36"/>
                <a:gd name="T47" fmla="*/ 558 h 1290"/>
                <a:gd name="T48" fmla="*/ 0 w 36"/>
                <a:gd name="T49" fmla="*/ 546 h 1290"/>
                <a:gd name="T50" fmla="*/ 0 w 36"/>
                <a:gd name="T51" fmla="*/ 366 h 1290"/>
                <a:gd name="T52" fmla="*/ 36 w 36"/>
                <a:gd name="T53" fmla="*/ 366 h 1290"/>
                <a:gd name="T54" fmla="*/ 36 w 36"/>
                <a:gd name="T55" fmla="*/ 378 h 1290"/>
                <a:gd name="T56" fmla="*/ 0 w 36"/>
                <a:gd name="T57" fmla="*/ 378 h 1290"/>
                <a:gd name="T58" fmla="*/ 0 w 36"/>
                <a:gd name="T59" fmla="*/ 366 h 1290"/>
                <a:gd name="T60" fmla="*/ 0 w 36"/>
                <a:gd name="T61" fmla="*/ 180 h 1290"/>
                <a:gd name="T62" fmla="*/ 36 w 36"/>
                <a:gd name="T63" fmla="*/ 180 h 1290"/>
                <a:gd name="T64" fmla="*/ 36 w 36"/>
                <a:gd name="T65" fmla="*/ 192 h 1290"/>
                <a:gd name="T66" fmla="*/ 0 w 36"/>
                <a:gd name="T67" fmla="*/ 192 h 1290"/>
                <a:gd name="T68" fmla="*/ 0 w 36"/>
                <a:gd name="T69" fmla="*/ 180 h 1290"/>
                <a:gd name="T70" fmla="*/ 0 w 36"/>
                <a:gd name="T71" fmla="*/ 0 h 1290"/>
                <a:gd name="T72" fmla="*/ 36 w 36"/>
                <a:gd name="T73" fmla="*/ 0 h 1290"/>
                <a:gd name="T74" fmla="*/ 36 w 36"/>
                <a:gd name="T75" fmla="*/ 12 h 1290"/>
                <a:gd name="T76" fmla="*/ 0 w 36"/>
                <a:gd name="T77" fmla="*/ 12 h 1290"/>
                <a:gd name="T78" fmla="*/ 0 w 36"/>
                <a:gd name="T79" fmla="*/ 0 h 12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
                <a:gd name="T121" fmla="*/ 0 h 1290"/>
                <a:gd name="T122" fmla="*/ 36 w 36"/>
                <a:gd name="T123" fmla="*/ 1290 h 12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 h="1290">
                  <a:moveTo>
                    <a:pt x="0" y="1278"/>
                  </a:moveTo>
                  <a:lnTo>
                    <a:pt x="36" y="1278"/>
                  </a:lnTo>
                  <a:lnTo>
                    <a:pt x="36" y="1290"/>
                  </a:lnTo>
                  <a:lnTo>
                    <a:pt x="0" y="1290"/>
                  </a:lnTo>
                  <a:lnTo>
                    <a:pt x="0" y="1278"/>
                  </a:lnTo>
                  <a:close/>
                  <a:moveTo>
                    <a:pt x="0" y="1098"/>
                  </a:moveTo>
                  <a:lnTo>
                    <a:pt x="36" y="1098"/>
                  </a:lnTo>
                  <a:lnTo>
                    <a:pt x="36" y="1110"/>
                  </a:lnTo>
                  <a:lnTo>
                    <a:pt x="0" y="1110"/>
                  </a:lnTo>
                  <a:lnTo>
                    <a:pt x="0" y="1098"/>
                  </a:lnTo>
                  <a:close/>
                  <a:moveTo>
                    <a:pt x="0" y="912"/>
                  </a:moveTo>
                  <a:lnTo>
                    <a:pt x="36" y="912"/>
                  </a:lnTo>
                  <a:lnTo>
                    <a:pt x="36" y="924"/>
                  </a:lnTo>
                  <a:lnTo>
                    <a:pt x="0" y="924"/>
                  </a:lnTo>
                  <a:lnTo>
                    <a:pt x="0" y="912"/>
                  </a:lnTo>
                  <a:close/>
                  <a:moveTo>
                    <a:pt x="0" y="732"/>
                  </a:moveTo>
                  <a:lnTo>
                    <a:pt x="36" y="732"/>
                  </a:lnTo>
                  <a:lnTo>
                    <a:pt x="36" y="744"/>
                  </a:lnTo>
                  <a:lnTo>
                    <a:pt x="0" y="744"/>
                  </a:lnTo>
                  <a:lnTo>
                    <a:pt x="0" y="732"/>
                  </a:lnTo>
                  <a:close/>
                  <a:moveTo>
                    <a:pt x="0" y="546"/>
                  </a:moveTo>
                  <a:lnTo>
                    <a:pt x="36" y="546"/>
                  </a:lnTo>
                  <a:lnTo>
                    <a:pt x="36" y="558"/>
                  </a:lnTo>
                  <a:lnTo>
                    <a:pt x="0" y="558"/>
                  </a:lnTo>
                  <a:lnTo>
                    <a:pt x="0" y="546"/>
                  </a:lnTo>
                  <a:close/>
                  <a:moveTo>
                    <a:pt x="0" y="366"/>
                  </a:moveTo>
                  <a:lnTo>
                    <a:pt x="36" y="366"/>
                  </a:lnTo>
                  <a:lnTo>
                    <a:pt x="36" y="378"/>
                  </a:lnTo>
                  <a:lnTo>
                    <a:pt x="0" y="378"/>
                  </a:lnTo>
                  <a:lnTo>
                    <a:pt x="0" y="366"/>
                  </a:lnTo>
                  <a:close/>
                  <a:moveTo>
                    <a:pt x="0" y="180"/>
                  </a:moveTo>
                  <a:lnTo>
                    <a:pt x="36" y="180"/>
                  </a:lnTo>
                  <a:lnTo>
                    <a:pt x="36" y="192"/>
                  </a:lnTo>
                  <a:lnTo>
                    <a:pt x="0" y="192"/>
                  </a:lnTo>
                  <a:lnTo>
                    <a:pt x="0" y="180"/>
                  </a:lnTo>
                  <a:close/>
                  <a:moveTo>
                    <a:pt x="0" y="0"/>
                  </a:moveTo>
                  <a:lnTo>
                    <a:pt x="36" y="0"/>
                  </a:lnTo>
                  <a:lnTo>
                    <a:pt x="36" y="12"/>
                  </a:lnTo>
                  <a:lnTo>
                    <a:pt x="0" y="12"/>
                  </a:lnTo>
                  <a:lnTo>
                    <a:pt x="0" y="0"/>
                  </a:lnTo>
                  <a:close/>
                </a:path>
              </a:pathLst>
            </a:custGeom>
            <a:solidFill>
              <a:srgbClr val="000000"/>
            </a:solidFill>
            <a:ln w="6">
              <a:solidFill>
                <a:srgbClr val="000000"/>
              </a:solidFill>
              <a:bevel/>
              <a:headEnd/>
              <a:tailEnd/>
            </a:ln>
          </p:spPr>
          <p:txBody>
            <a:bodyPr/>
            <a:lstStyle/>
            <a:p>
              <a:endParaRPr lang="ru-RU"/>
            </a:p>
          </p:txBody>
        </p:sp>
        <p:sp>
          <p:nvSpPr>
            <p:cNvPr id="20732" name="Rectangle 76"/>
            <p:cNvSpPr>
              <a:spLocks noChangeArrowheads="1"/>
            </p:cNvSpPr>
            <p:nvPr/>
          </p:nvSpPr>
          <p:spPr bwMode="auto">
            <a:xfrm>
              <a:off x="1758" y="1929"/>
              <a:ext cx="2340" cy="12"/>
            </a:xfrm>
            <a:prstGeom prst="rect">
              <a:avLst/>
            </a:prstGeom>
            <a:solidFill>
              <a:srgbClr val="000000"/>
            </a:solidFill>
            <a:ln w="6">
              <a:solidFill>
                <a:srgbClr val="000000"/>
              </a:solidFill>
              <a:bevel/>
              <a:headEnd/>
              <a:tailEnd/>
            </a:ln>
          </p:spPr>
          <p:txBody>
            <a:bodyPr/>
            <a:lstStyle/>
            <a:p>
              <a:endParaRPr lang="ru-RU"/>
            </a:p>
          </p:txBody>
        </p:sp>
        <p:sp>
          <p:nvSpPr>
            <p:cNvPr id="20733" name="Freeform 77"/>
            <p:cNvSpPr>
              <a:spLocks noEditPoints="1"/>
            </p:cNvSpPr>
            <p:nvPr/>
          </p:nvSpPr>
          <p:spPr bwMode="auto">
            <a:xfrm>
              <a:off x="1752" y="1935"/>
              <a:ext cx="2352" cy="36"/>
            </a:xfrm>
            <a:custGeom>
              <a:avLst/>
              <a:gdLst>
                <a:gd name="T0" fmla="*/ 12 w 2352"/>
                <a:gd name="T1" fmla="*/ 0 h 36"/>
                <a:gd name="T2" fmla="*/ 12 w 2352"/>
                <a:gd name="T3" fmla="*/ 36 h 36"/>
                <a:gd name="T4" fmla="*/ 0 w 2352"/>
                <a:gd name="T5" fmla="*/ 36 h 36"/>
                <a:gd name="T6" fmla="*/ 0 w 2352"/>
                <a:gd name="T7" fmla="*/ 0 h 36"/>
                <a:gd name="T8" fmla="*/ 12 w 2352"/>
                <a:gd name="T9" fmla="*/ 0 h 36"/>
                <a:gd name="T10" fmla="*/ 402 w 2352"/>
                <a:gd name="T11" fmla="*/ 0 h 36"/>
                <a:gd name="T12" fmla="*/ 402 w 2352"/>
                <a:gd name="T13" fmla="*/ 36 h 36"/>
                <a:gd name="T14" fmla="*/ 390 w 2352"/>
                <a:gd name="T15" fmla="*/ 36 h 36"/>
                <a:gd name="T16" fmla="*/ 390 w 2352"/>
                <a:gd name="T17" fmla="*/ 0 h 36"/>
                <a:gd name="T18" fmla="*/ 402 w 2352"/>
                <a:gd name="T19" fmla="*/ 0 h 36"/>
                <a:gd name="T20" fmla="*/ 792 w 2352"/>
                <a:gd name="T21" fmla="*/ 0 h 36"/>
                <a:gd name="T22" fmla="*/ 792 w 2352"/>
                <a:gd name="T23" fmla="*/ 36 h 36"/>
                <a:gd name="T24" fmla="*/ 780 w 2352"/>
                <a:gd name="T25" fmla="*/ 36 h 36"/>
                <a:gd name="T26" fmla="*/ 780 w 2352"/>
                <a:gd name="T27" fmla="*/ 0 h 36"/>
                <a:gd name="T28" fmla="*/ 792 w 2352"/>
                <a:gd name="T29" fmla="*/ 0 h 36"/>
                <a:gd name="T30" fmla="*/ 1182 w 2352"/>
                <a:gd name="T31" fmla="*/ 0 h 36"/>
                <a:gd name="T32" fmla="*/ 1182 w 2352"/>
                <a:gd name="T33" fmla="*/ 36 h 36"/>
                <a:gd name="T34" fmla="*/ 1170 w 2352"/>
                <a:gd name="T35" fmla="*/ 36 h 36"/>
                <a:gd name="T36" fmla="*/ 1170 w 2352"/>
                <a:gd name="T37" fmla="*/ 0 h 36"/>
                <a:gd name="T38" fmla="*/ 1182 w 2352"/>
                <a:gd name="T39" fmla="*/ 0 h 36"/>
                <a:gd name="T40" fmla="*/ 1572 w 2352"/>
                <a:gd name="T41" fmla="*/ 0 h 36"/>
                <a:gd name="T42" fmla="*/ 1572 w 2352"/>
                <a:gd name="T43" fmla="*/ 36 h 36"/>
                <a:gd name="T44" fmla="*/ 1560 w 2352"/>
                <a:gd name="T45" fmla="*/ 36 h 36"/>
                <a:gd name="T46" fmla="*/ 1560 w 2352"/>
                <a:gd name="T47" fmla="*/ 0 h 36"/>
                <a:gd name="T48" fmla="*/ 1572 w 2352"/>
                <a:gd name="T49" fmla="*/ 0 h 36"/>
                <a:gd name="T50" fmla="*/ 1962 w 2352"/>
                <a:gd name="T51" fmla="*/ 0 h 36"/>
                <a:gd name="T52" fmla="*/ 1962 w 2352"/>
                <a:gd name="T53" fmla="*/ 36 h 36"/>
                <a:gd name="T54" fmla="*/ 1950 w 2352"/>
                <a:gd name="T55" fmla="*/ 36 h 36"/>
                <a:gd name="T56" fmla="*/ 1950 w 2352"/>
                <a:gd name="T57" fmla="*/ 0 h 36"/>
                <a:gd name="T58" fmla="*/ 1962 w 2352"/>
                <a:gd name="T59" fmla="*/ 0 h 36"/>
                <a:gd name="T60" fmla="*/ 2352 w 2352"/>
                <a:gd name="T61" fmla="*/ 0 h 36"/>
                <a:gd name="T62" fmla="*/ 2352 w 2352"/>
                <a:gd name="T63" fmla="*/ 36 h 36"/>
                <a:gd name="T64" fmla="*/ 2340 w 2352"/>
                <a:gd name="T65" fmla="*/ 36 h 36"/>
                <a:gd name="T66" fmla="*/ 2340 w 2352"/>
                <a:gd name="T67" fmla="*/ 0 h 36"/>
                <a:gd name="T68" fmla="*/ 2352 w 2352"/>
                <a:gd name="T69" fmla="*/ 0 h 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52"/>
                <a:gd name="T106" fmla="*/ 0 h 36"/>
                <a:gd name="T107" fmla="*/ 2352 w 2352"/>
                <a:gd name="T108" fmla="*/ 36 h 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52" h="36">
                  <a:moveTo>
                    <a:pt x="12" y="0"/>
                  </a:moveTo>
                  <a:lnTo>
                    <a:pt x="12" y="36"/>
                  </a:lnTo>
                  <a:lnTo>
                    <a:pt x="0" y="36"/>
                  </a:lnTo>
                  <a:lnTo>
                    <a:pt x="0" y="0"/>
                  </a:lnTo>
                  <a:lnTo>
                    <a:pt x="12" y="0"/>
                  </a:lnTo>
                  <a:close/>
                  <a:moveTo>
                    <a:pt x="402" y="0"/>
                  </a:moveTo>
                  <a:lnTo>
                    <a:pt x="402" y="36"/>
                  </a:lnTo>
                  <a:lnTo>
                    <a:pt x="390" y="36"/>
                  </a:lnTo>
                  <a:lnTo>
                    <a:pt x="390" y="0"/>
                  </a:lnTo>
                  <a:lnTo>
                    <a:pt x="402" y="0"/>
                  </a:lnTo>
                  <a:close/>
                  <a:moveTo>
                    <a:pt x="792" y="0"/>
                  </a:moveTo>
                  <a:lnTo>
                    <a:pt x="792" y="36"/>
                  </a:lnTo>
                  <a:lnTo>
                    <a:pt x="780" y="36"/>
                  </a:lnTo>
                  <a:lnTo>
                    <a:pt x="780" y="0"/>
                  </a:lnTo>
                  <a:lnTo>
                    <a:pt x="792" y="0"/>
                  </a:lnTo>
                  <a:close/>
                  <a:moveTo>
                    <a:pt x="1182" y="0"/>
                  </a:moveTo>
                  <a:lnTo>
                    <a:pt x="1182" y="36"/>
                  </a:lnTo>
                  <a:lnTo>
                    <a:pt x="1170" y="36"/>
                  </a:lnTo>
                  <a:lnTo>
                    <a:pt x="1170" y="0"/>
                  </a:lnTo>
                  <a:lnTo>
                    <a:pt x="1182" y="0"/>
                  </a:lnTo>
                  <a:close/>
                  <a:moveTo>
                    <a:pt x="1572" y="0"/>
                  </a:moveTo>
                  <a:lnTo>
                    <a:pt x="1572" y="36"/>
                  </a:lnTo>
                  <a:lnTo>
                    <a:pt x="1560" y="36"/>
                  </a:lnTo>
                  <a:lnTo>
                    <a:pt x="1560" y="0"/>
                  </a:lnTo>
                  <a:lnTo>
                    <a:pt x="1572" y="0"/>
                  </a:lnTo>
                  <a:close/>
                  <a:moveTo>
                    <a:pt x="1962" y="0"/>
                  </a:moveTo>
                  <a:lnTo>
                    <a:pt x="1962" y="36"/>
                  </a:lnTo>
                  <a:lnTo>
                    <a:pt x="1950" y="36"/>
                  </a:lnTo>
                  <a:lnTo>
                    <a:pt x="1950" y="0"/>
                  </a:lnTo>
                  <a:lnTo>
                    <a:pt x="1962" y="0"/>
                  </a:lnTo>
                  <a:close/>
                  <a:moveTo>
                    <a:pt x="2352" y="0"/>
                  </a:moveTo>
                  <a:lnTo>
                    <a:pt x="2352" y="36"/>
                  </a:lnTo>
                  <a:lnTo>
                    <a:pt x="2340" y="36"/>
                  </a:lnTo>
                  <a:lnTo>
                    <a:pt x="2340" y="0"/>
                  </a:lnTo>
                  <a:lnTo>
                    <a:pt x="2352" y="0"/>
                  </a:lnTo>
                  <a:close/>
                </a:path>
              </a:pathLst>
            </a:custGeom>
            <a:solidFill>
              <a:srgbClr val="000000"/>
            </a:solidFill>
            <a:ln w="6">
              <a:solidFill>
                <a:srgbClr val="000000"/>
              </a:solidFill>
              <a:bevel/>
              <a:headEnd/>
              <a:tailEnd/>
            </a:ln>
          </p:spPr>
          <p:txBody>
            <a:bodyPr/>
            <a:lstStyle/>
            <a:p>
              <a:endParaRPr lang="ru-RU"/>
            </a:p>
          </p:txBody>
        </p:sp>
        <p:sp>
          <p:nvSpPr>
            <p:cNvPr id="20734" name="Rectangle 78"/>
            <p:cNvSpPr>
              <a:spLocks noChangeArrowheads="1"/>
            </p:cNvSpPr>
            <p:nvPr/>
          </p:nvSpPr>
          <p:spPr bwMode="auto">
            <a:xfrm>
              <a:off x="1587" y="1864"/>
              <a:ext cx="65"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0</a:t>
              </a:r>
              <a:endParaRPr lang="ru-RU">
                <a:solidFill>
                  <a:srgbClr val="002060"/>
                </a:solidFill>
              </a:endParaRPr>
            </a:p>
          </p:txBody>
        </p:sp>
        <p:sp>
          <p:nvSpPr>
            <p:cNvPr id="20735" name="Rectangle 79"/>
            <p:cNvSpPr>
              <a:spLocks noChangeArrowheads="1"/>
            </p:cNvSpPr>
            <p:nvPr/>
          </p:nvSpPr>
          <p:spPr bwMode="auto">
            <a:xfrm>
              <a:off x="1457" y="1682"/>
              <a:ext cx="194"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200</a:t>
              </a:r>
              <a:endParaRPr lang="ru-RU">
                <a:solidFill>
                  <a:srgbClr val="002060"/>
                </a:solidFill>
              </a:endParaRPr>
            </a:p>
          </p:txBody>
        </p:sp>
        <p:sp>
          <p:nvSpPr>
            <p:cNvPr id="20736" name="Rectangle 80"/>
            <p:cNvSpPr>
              <a:spLocks noChangeArrowheads="1"/>
            </p:cNvSpPr>
            <p:nvPr/>
          </p:nvSpPr>
          <p:spPr bwMode="auto">
            <a:xfrm>
              <a:off x="1457" y="1500"/>
              <a:ext cx="194" cy="155"/>
            </a:xfrm>
            <a:prstGeom prst="rect">
              <a:avLst/>
            </a:prstGeom>
            <a:noFill/>
            <a:ln w="9525">
              <a:noFill/>
              <a:miter lim="800000"/>
              <a:headEnd/>
              <a:tailEnd/>
            </a:ln>
          </p:spPr>
          <p:txBody>
            <a:bodyPr wrap="none" lIns="0" tIns="0" rIns="0" bIns="0">
              <a:spAutoFit/>
            </a:bodyPr>
            <a:lstStyle/>
            <a:p>
              <a:r>
                <a:rPr lang="ru-RU" sz="1600" b="1" dirty="0">
                  <a:solidFill>
                    <a:srgbClr val="002060"/>
                  </a:solidFill>
                  <a:latin typeface="Times New Roman" pitchFamily="18" charset="0"/>
                </a:rPr>
                <a:t>400</a:t>
              </a:r>
              <a:endParaRPr lang="ru-RU" dirty="0">
                <a:solidFill>
                  <a:srgbClr val="002060"/>
                </a:solidFill>
              </a:endParaRPr>
            </a:p>
          </p:txBody>
        </p:sp>
        <p:sp>
          <p:nvSpPr>
            <p:cNvPr id="20737" name="Rectangle 81"/>
            <p:cNvSpPr>
              <a:spLocks noChangeArrowheads="1"/>
            </p:cNvSpPr>
            <p:nvPr/>
          </p:nvSpPr>
          <p:spPr bwMode="auto">
            <a:xfrm>
              <a:off x="1457" y="1318"/>
              <a:ext cx="194"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600</a:t>
              </a:r>
              <a:endParaRPr lang="ru-RU">
                <a:solidFill>
                  <a:srgbClr val="002060"/>
                </a:solidFill>
              </a:endParaRPr>
            </a:p>
          </p:txBody>
        </p:sp>
        <p:sp>
          <p:nvSpPr>
            <p:cNvPr id="20738" name="Rectangle 82"/>
            <p:cNvSpPr>
              <a:spLocks noChangeArrowheads="1"/>
            </p:cNvSpPr>
            <p:nvPr/>
          </p:nvSpPr>
          <p:spPr bwMode="auto">
            <a:xfrm>
              <a:off x="1457" y="1136"/>
              <a:ext cx="194"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800</a:t>
              </a:r>
              <a:endParaRPr lang="ru-RU">
                <a:solidFill>
                  <a:srgbClr val="002060"/>
                </a:solidFill>
              </a:endParaRPr>
            </a:p>
          </p:txBody>
        </p:sp>
        <p:sp>
          <p:nvSpPr>
            <p:cNvPr id="20739" name="Rectangle 83"/>
            <p:cNvSpPr>
              <a:spLocks noChangeArrowheads="1"/>
            </p:cNvSpPr>
            <p:nvPr/>
          </p:nvSpPr>
          <p:spPr bwMode="auto">
            <a:xfrm>
              <a:off x="1395" y="954"/>
              <a:ext cx="259"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1000</a:t>
              </a:r>
              <a:endParaRPr lang="ru-RU">
                <a:solidFill>
                  <a:srgbClr val="002060"/>
                </a:solidFill>
              </a:endParaRPr>
            </a:p>
          </p:txBody>
        </p:sp>
        <p:sp>
          <p:nvSpPr>
            <p:cNvPr id="20740" name="Rectangle 84"/>
            <p:cNvSpPr>
              <a:spLocks noChangeArrowheads="1"/>
            </p:cNvSpPr>
            <p:nvPr/>
          </p:nvSpPr>
          <p:spPr bwMode="auto">
            <a:xfrm>
              <a:off x="1395" y="772"/>
              <a:ext cx="259"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1200</a:t>
              </a:r>
              <a:endParaRPr lang="ru-RU">
                <a:solidFill>
                  <a:srgbClr val="002060"/>
                </a:solidFill>
              </a:endParaRPr>
            </a:p>
          </p:txBody>
        </p:sp>
        <p:sp>
          <p:nvSpPr>
            <p:cNvPr id="20741" name="Rectangle 85"/>
            <p:cNvSpPr>
              <a:spLocks noChangeArrowheads="1"/>
            </p:cNvSpPr>
            <p:nvPr/>
          </p:nvSpPr>
          <p:spPr bwMode="auto">
            <a:xfrm>
              <a:off x="1395" y="590"/>
              <a:ext cx="259"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1400</a:t>
              </a:r>
              <a:endParaRPr lang="ru-RU">
                <a:solidFill>
                  <a:srgbClr val="002060"/>
                </a:solidFill>
              </a:endParaRPr>
            </a:p>
          </p:txBody>
        </p:sp>
        <p:sp>
          <p:nvSpPr>
            <p:cNvPr id="20742" name="Rectangle 86"/>
            <p:cNvSpPr>
              <a:spLocks noChangeArrowheads="1"/>
            </p:cNvSpPr>
            <p:nvPr/>
          </p:nvSpPr>
          <p:spPr bwMode="auto">
            <a:xfrm>
              <a:off x="1926" y="2050"/>
              <a:ext cx="65"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5</a:t>
              </a:r>
              <a:endParaRPr lang="ru-RU">
                <a:solidFill>
                  <a:srgbClr val="002060"/>
                </a:solidFill>
              </a:endParaRPr>
            </a:p>
          </p:txBody>
        </p:sp>
        <p:sp>
          <p:nvSpPr>
            <p:cNvPr id="20743" name="Rectangle 87"/>
            <p:cNvSpPr>
              <a:spLocks noChangeArrowheads="1"/>
            </p:cNvSpPr>
            <p:nvPr/>
          </p:nvSpPr>
          <p:spPr bwMode="auto">
            <a:xfrm>
              <a:off x="2280" y="2050"/>
              <a:ext cx="129"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10</a:t>
              </a:r>
              <a:endParaRPr lang="ru-RU">
                <a:solidFill>
                  <a:srgbClr val="002060"/>
                </a:solidFill>
              </a:endParaRPr>
            </a:p>
          </p:txBody>
        </p:sp>
        <p:sp>
          <p:nvSpPr>
            <p:cNvPr id="20744" name="Rectangle 88"/>
            <p:cNvSpPr>
              <a:spLocks noChangeArrowheads="1"/>
            </p:cNvSpPr>
            <p:nvPr/>
          </p:nvSpPr>
          <p:spPr bwMode="auto">
            <a:xfrm>
              <a:off x="2670" y="2050"/>
              <a:ext cx="129"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25</a:t>
              </a:r>
              <a:endParaRPr lang="ru-RU">
                <a:solidFill>
                  <a:srgbClr val="002060"/>
                </a:solidFill>
              </a:endParaRPr>
            </a:p>
          </p:txBody>
        </p:sp>
        <p:sp>
          <p:nvSpPr>
            <p:cNvPr id="20745" name="Rectangle 89"/>
            <p:cNvSpPr>
              <a:spLocks noChangeArrowheads="1"/>
            </p:cNvSpPr>
            <p:nvPr/>
          </p:nvSpPr>
          <p:spPr bwMode="auto">
            <a:xfrm>
              <a:off x="3060" y="2050"/>
              <a:ext cx="129"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35</a:t>
              </a:r>
              <a:endParaRPr lang="ru-RU">
                <a:solidFill>
                  <a:srgbClr val="002060"/>
                </a:solidFill>
              </a:endParaRPr>
            </a:p>
          </p:txBody>
        </p:sp>
        <p:sp>
          <p:nvSpPr>
            <p:cNvPr id="20746" name="Rectangle 90"/>
            <p:cNvSpPr>
              <a:spLocks noChangeArrowheads="1"/>
            </p:cNvSpPr>
            <p:nvPr/>
          </p:nvSpPr>
          <p:spPr bwMode="auto">
            <a:xfrm>
              <a:off x="3449" y="2050"/>
              <a:ext cx="129"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45</a:t>
              </a:r>
              <a:endParaRPr lang="ru-RU">
                <a:solidFill>
                  <a:srgbClr val="002060"/>
                </a:solidFill>
              </a:endParaRPr>
            </a:p>
          </p:txBody>
        </p:sp>
        <p:sp>
          <p:nvSpPr>
            <p:cNvPr id="20747" name="Rectangle 91"/>
            <p:cNvSpPr>
              <a:spLocks noChangeArrowheads="1"/>
            </p:cNvSpPr>
            <p:nvPr/>
          </p:nvSpPr>
          <p:spPr bwMode="auto">
            <a:xfrm>
              <a:off x="3839" y="2050"/>
              <a:ext cx="129"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50</a:t>
              </a:r>
              <a:endParaRPr lang="ru-RU">
                <a:solidFill>
                  <a:srgbClr val="002060"/>
                </a:solidFill>
              </a:endParaRPr>
            </a:p>
          </p:txBody>
        </p:sp>
      </p:grpSp>
      <p:sp>
        <p:nvSpPr>
          <p:cNvPr id="20484" name="Rectangle 141"/>
          <p:cNvSpPr>
            <a:spLocks noChangeArrowheads="1"/>
          </p:cNvSpPr>
          <p:nvPr/>
        </p:nvSpPr>
        <p:spPr bwMode="auto">
          <a:xfrm rot="5400000" flipH="1" flipV="1">
            <a:off x="2311657" y="2038264"/>
            <a:ext cx="2786063" cy="246221"/>
          </a:xfrm>
          <a:prstGeom prst="rect">
            <a:avLst/>
          </a:prstGeom>
          <a:noFill/>
          <a:ln w="9525">
            <a:noFill/>
            <a:miter lim="800000"/>
            <a:headEnd/>
            <a:tailEnd/>
          </a:ln>
        </p:spPr>
        <p:txBody>
          <a:bodyPr wrap="square" lIns="0" tIns="0" rIns="0" bIns="0">
            <a:spAutoFit/>
          </a:bodyPr>
          <a:lstStyle/>
          <a:p>
            <a:pPr algn="ctr"/>
            <a:r>
              <a:rPr lang="en-US" sz="1600" b="1" dirty="0" err="1" smtClean="0">
                <a:solidFill>
                  <a:srgbClr val="002060"/>
                </a:solidFill>
                <a:latin typeface="Times New Roman" pitchFamily="18" charset="0"/>
              </a:rPr>
              <a:t>nmol</a:t>
            </a:r>
            <a:r>
              <a:rPr lang="ru-RU" sz="1600" b="1" dirty="0" smtClean="0">
                <a:solidFill>
                  <a:srgbClr val="002060"/>
                </a:solidFill>
                <a:latin typeface="Times New Roman" pitchFamily="18" charset="0"/>
              </a:rPr>
              <a:t> </a:t>
            </a:r>
            <a:r>
              <a:rPr lang="ru-RU" sz="1600" b="1" dirty="0">
                <a:solidFill>
                  <a:srgbClr val="002060"/>
                </a:solidFill>
                <a:latin typeface="Times New Roman" pitchFamily="18" charset="0"/>
              </a:rPr>
              <a:t>О</a:t>
            </a:r>
            <a:r>
              <a:rPr lang="ru-RU" sz="1600" b="1" baseline="-25000" dirty="0">
                <a:solidFill>
                  <a:srgbClr val="002060"/>
                </a:solidFill>
                <a:latin typeface="Times New Roman" pitchFamily="18" charset="0"/>
              </a:rPr>
              <a:t>2</a:t>
            </a:r>
            <a:r>
              <a:rPr lang="ru-RU" sz="1600" b="1" dirty="0">
                <a:solidFill>
                  <a:srgbClr val="002060"/>
                </a:solidFill>
                <a:latin typeface="Times New Roman" pitchFamily="18" charset="0"/>
              </a:rPr>
              <a:t>  / </a:t>
            </a:r>
            <a:r>
              <a:rPr lang="en-US" sz="1600" b="1" dirty="0" smtClean="0">
                <a:solidFill>
                  <a:srgbClr val="002060"/>
                </a:solidFill>
                <a:latin typeface="Times New Roman" pitchFamily="18" charset="0"/>
              </a:rPr>
              <a:t>g DW min</a:t>
            </a:r>
            <a:r>
              <a:rPr lang="ru-RU" sz="1600" b="1" dirty="0" smtClean="0">
                <a:solidFill>
                  <a:srgbClr val="002060"/>
                </a:solidFill>
                <a:latin typeface="Times New Roman" pitchFamily="18" charset="0"/>
              </a:rPr>
              <a:t>.</a:t>
            </a:r>
            <a:endParaRPr lang="ru-RU" sz="1600" b="1" dirty="0">
              <a:solidFill>
                <a:srgbClr val="002060"/>
              </a:solidFill>
            </a:endParaRPr>
          </a:p>
        </p:txBody>
      </p:sp>
      <p:sp>
        <p:nvSpPr>
          <p:cNvPr id="20485" name="Rectangle 141"/>
          <p:cNvSpPr>
            <a:spLocks noChangeArrowheads="1"/>
          </p:cNvSpPr>
          <p:nvPr/>
        </p:nvSpPr>
        <p:spPr bwMode="auto">
          <a:xfrm rot="10800000" flipH="1" flipV="1">
            <a:off x="6072198" y="4686171"/>
            <a:ext cx="2357454" cy="246221"/>
          </a:xfrm>
          <a:prstGeom prst="rect">
            <a:avLst/>
          </a:prstGeom>
          <a:noFill/>
          <a:ln w="9525">
            <a:noFill/>
            <a:miter lim="800000"/>
            <a:headEnd/>
            <a:tailEnd/>
          </a:ln>
        </p:spPr>
        <p:txBody>
          <a:bodyPr wrap="square" lIns="0" tIns="0" rIns="0" bIns="0">
            <a:spAutoFit/>
          </a:bodyPr>
          <a:lstStyle/>
          <a:p>
            <a:pPr algn="ctr"/>
            <a:r>
              <a:rPr lang="en-US" sz="1600" b="1" dirty="0" err="1" smtClean="0">
                <a:solidFill>
                  <a:srgbClr val="002060"/>
                </a:solidFill>
                <a:latin typeface="Times New Roman" pitchFamily="18" charset="0"/>
              </a:rPr>
              <a:t>Temperatura</a:t>
            </a:r>
            <a:r>
              <a:rPr lang="ru-RU" sz="1600" b="1" dirty="0" smtClean="0">
                <a:solidFill>
                  <a:srgbClr val="002060"/>
                </a:solidFill>
                <a:latin typeface="Times New Roman" pitchFamily="18" charset="0"/>
              </a:rPr>
              <a:t>, </a:t>
            </a:r>
            <a:r>
              <a:rPr lang="ru-RU" sz="1600" b="1" dirty="0">
                <a:solidFill>
                  <a:srgbClr val="002060"/>
                </a:solidFill>
                <a:latin typeface="Times New Roman" pitchFamily="18" charset="0"/>
              </a:rPr>
              <a:t>°С</a:t>
            </a:r>
            <a:endParaRPr lang="ru-RU" sz="1600" b="1" dirty="0">
              <a:solidFill>
                <a:srgbClr val="002060"/>
              </a:solidFill>
            </a:endParaRPr>
          </a:p>
        </p:txBody>
      </p:sp>
      <p:grpSp>
        <p:nvGrpSpPr>
          <p:cNvPr id="11" name="Группа 232"/>
          <p:cNvGrpSpPr>
            <a:grpSpLocks/>
          </p:cNvGrpSpPr>
          <p:nvPr/>
        </p:nvGrpSpPr>
        <p:grpSpPr bwMode="auto">
          <a:xfrm>
            <a:off x="120483" y="3786187"/>
            <a:ext cx="4480092" cy="2973388"/>
            <a:chOff x="505921" y="3685624"/>
            <a:chExt cx="4265879" cy="2974167"/>
          </a:xfrm>
        </p:grpSpPr>
        <p:grpSp>
          <p:nvGrpSpPr>
            <p:cNvPr id="12" name="Группа 286"/>
            <p:cNvGrpSpPr>
              <a:grpSpLocks/>
            </p:cNvGrpSpPr>
            <p:nvPr/>
          </p:nvGrpSpPr>
          <p:grpSpPr bwMode="auto">
            <a:xfrm>
              <a:off x="743376" y="3977030"/>
              <a:ext cx="4028424" cy="2518149"/>
              <a:chOff x="4686980" y="3977136"/>
              <a:chExt cx="4742804" cy="2518216"/>
            </a:xfrm>
          </p:grpSpPr>
          <p:grpSp>
            <p:nvGrpSpPr>
              <p:cNvPr id="13" name="Group 193"/>
              <p:cNvGrpSpPr>
                <a:grpSpLocks noChangeAspect="1"/>
              </p:cNvGrpSpPr>
              <p:nvPr/>
            </p:nvGrpSpPr>
            <p:grpSpPr bwMode="auto">
              <a:xfrm>
                <a:off x="5072066" y="4071942"/>
                <a:ext cx="3742672" cy="2423410"/>
                <a:chOff x="1875" y="1403"/>
                <a:chExt cx="2184" cy="1553"/>
              </a:xfrm>
            </p:grpSpPr>
            <p:sp>
              <p:nvSpPr>
                <p:cNvPr id="20551" name="Rectangle 196"/>
                <p:cNvSpPr>
                  <a:spLocks noChangeArrowheads="1"/>
                </p:cNvSpPr>
                <p:nvPr/>
              </p:nvSpPr>
              <p:spPr bwMode="auto">
                <a:xfrm>
                  <a:off x="2025" y="2069"/>
                  <a:ext cx="144" cy="612"/>
                </a:xfrm>
                <a:prstGeom prst="rect">
                  <a:avLst/>
                </a:prstGeom>
                <a:solidFill>
                  <a:srgbClr val="002060"/>
                </a:solidFill>
                <a:ln w="9525">
                  <a:noFill/>
                  <a:miter lim="800000"/>
                  <a:headEnd/>
                  <a:tailEnd/>
                </a:ln>
              </p:spPr>
              <p:txBody>
                <a:bodyPr/>
                <a:lstStyle/>
                <a:p>
                  <a:endParaRPr lang="ru-RU"/>
                </a:p>
              </p:txBody>
            </p:sp>
            <p:sp>
              <p:nvSpPr>
                <p:cNvPr id="20552" name="Freeform 197"/>
                <p:cNvSpPr>
                  <a:spLocks noEditPoints="1"/>
                </p:cNvSpPr>
                <p:nvPr/>
              </p:nvSpPr>
              <p:spPr bwMode="auto">
                <a:xfrm>
                  <a:off x="2019" y="2063"/>
                  <a:ext cx="156" cy="624"/>
                </a:xfrm>
                <a:custGeom>
                  <a:avLst/>
                  <a:gdLst>
                    <a:gd name="T0" fmla="*/ 0 w 416"/>
                    <a:gd name="T1" fmla="*/ 0 h 1664"/>
                    <a:gd name="T2" fmla="*/ 0 w 416"/>
                    <a:gd name="T3" fmla="*/ 0 h 1664"/>
                    <a:gd name="T4" fmla="*/ 0 w 416"/>
                    <a:gd name="T5" fmla="*/ 0 h 1664"/>
                    <a:gd name="T6" fmla="*/ 0 w 416"/>
                    <a:gd name="T7" fmla="*/ 0 h 1664"/>
                    <a:gd name="T8" fmla="*/ 0 w 416"/>
                    <a:gd name="T9" fmla="*/ 0 h 1664"/>
                    <a:gd name="T10" fmla="*/ 0 w 416"/>
                    <a:gd name="T11" fmla="*/ 0 h 1664"/>
                    <a:gd name="T12" fmla="*/ 0 w 416"/>
                    <a:gd name="T13" fmla="*/ 0 h 1664"/>
                    <a:gd name="T14" fmla="*/ 0 w 416"/>
                    <a:gd name="T15" fmla="*/ 0 h 1664"/>
                    <a:gd name="T16" fmla="*/ 0 w 416"/>
                    <a:gd name="T17" fmla="*/ 0 h 1664"/>
                    <a:gd name="T18" fmla="*/ 0 w 416"/>
                    <a:gd name="T19" fmla="*/ 0 h 1664"/>
                    <a:gd name="T20" fmla="*/ 0 w 416"/>
                    <a:gd name="T21" fmla="*/ 0 h 1664"/>
                    <a:gd name="T22" fmla="*/ 0 w 416"/>
                    <a:gd name="T23" fmla="*/ 0 h 1664"/>
                    <a:gd name="T24" fmla="*/ 0 w 416"/>
                    <a:gd name="T25" fmla="*/ 0 h 1664"/>
                    <a:gd name="T26" fmla="*/ 0 w 416"/>
                    <a:gd name="T27" fmla="*/ 0 h 1664"/>
                    <a:gd name="T28" fmla="*/ 0 w 416"/>
                    <a:gd name="T29" fmla="*/ 0 h 1664"/>
                    <a:gd name="T30" fmla="*/ 0 w 416"/>
                    <a:gd name="T31" fmla="*/ 0 h 1664"/>
                    <a:gd name="T32" fmla="*/ 0 w 416"/>
                    <a:gd name="T33" fmla="*/ 0 h 1664"/>
                    <a:gd name="T34" fmla="*/ 0 w 416"/>
                    <a:gd name="T35" fmla="*/ 0 h 16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6"/>
                    <a:gd name="T55" fmla="*/ 0 h 1664"/>
                    <a:gd name="T56" fmla="*/ 416 w 416"/>
                    <a:gd name="T57" fmla="*/ 1664 h 16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6" h="1664">
                      <a:moveTo>
                        <a:pt x="0" y="16"/>
                      </a:moveTo>
                      <a:cubicBezTo>
                        <a:pt x="0" y="8"/>
                        <a:pt x="8" y="0"/>
                        <a:pt x="16" y="0"/>
                      </a:cubicBezTo>
                      <a:lnTo>
                        <a:pt x="400" y="0"/>
                      </a:lnTo>
                      <a:cubicBezTo>
                        <a:pt x="409" y="0"/>
                        <a:pt x="416" y="8"/>
                        <a:pt x="416" y="16"/>
                      </a:cubicBezTo>
                      <a:lnTo>
                        <a:pt x="416" y="1648"/>
                      </a:lnTo>
                      <a:cubicBezTo>
                        <a:pt x="416" y="1657"/>
                        <a:pt x="409" y="1664"/>
                        <a:pt x="400" y="1664"/>
                      </a:cubicBezTo>
                      <a:lnTo>
                        <a:pt x="16" y="1664"/>
                      </a:lnTo>
                      <a:cubicBezTo>
                        <a:pt x="8" y="1664"/>
                        <a:pt x="0" y="1657"/>
                        <a:pt x="0" y="1648"/>
                      </a:cubicBezTo>
                      <a:lnTo>
                        <a:pt x="0" y="16"/>
                      </a:lnTo>
                      <a:close/>
                      <a:moveTo>
                        <a:pt x="32" y="1648"/>
                      </a:moveTo>
                      <a:lnTo>
                        <a:pt x="16" y="1632"/>
                      </a:lnTo>
                      <a:lnTo>
                        <a:pt x="400" y="1632"/>
                      </a:lnTo>
                      <a:lnTo>
                        <a:pt x="384" y="1648"/>
                      </a:lnTo>
                      <a:lnTo>
                        <a:pt x="384" y="16"/>
                      </a:lnTo>
                      <a:lnTo>
                        <a:pt x="400" y="32"/>
                      </a:lnTo>
                      <a:lnTo>
                        <a:pt x="16" y="32"/>
                      </a:lnTo>
                      <a:lnTo>
                        <a:pt x="32" y="16"/>
                      </a:lnTo>
                      <a:lnTo>
                        <a:pt x="32" y="1648"/>
                      </a:lnTo>
                      <a:close/>
                    </a:path>
                  </a:pathLst>
                </a:custGeom>
                <a:solidFill>
                  <a:srgbClr val="000000"/>
                </a:solidFill>
                <a:ln w="6">
                  <a:solidFill>
                    <a:srgbClr val="000000"/>
                  </a:solidFill>
                  <a:bevel/>
                  <a:headEnd/>
                  <a:tailEnd/>
                </a:ln>
              </p:spPr>
              <p:txBody>
                <a:bodyPr/>
                <a:lstStyle/>
                <a:p>
                  <a:endParaRPr lang="ru-RU"/>
                </a:p>
              </p:txBody>
            </p:sp>
            <p:sp>
              <p:nvSpPr>
                <p:cNvPr id="20553" name="Rectangle 198"/>
                <p:cNvSpPr>
                  <a:spLocks noChangeArrowheads="1"/>
                </p:cNvSpPr>
                <p:nvPr/>
              </p:nvSpPr>
              <p:spPr bwMode="auto">
                <a:xfrm>
                  <a:off x="2379" y="2015"/>
                  <a:ext cx="144" cy="666"/>
                </a:xfrm>
                <a:prstGeom prst="rect">
                  <a:avLst/>
                </a:prstGeom>
                <a:solidFill>
                  <a:srgbClr val="002060"/>
                </a:solidFill>
                <a:ln w="9525">
                  <a:noFill/>
                  <a:miter lim="800000"/>
                  <a:headEnd/>
                  <a:tailEnd/>
                </a:ln>
              </p:spPr>
              <p:txBody>
                <a:bodyPr/>
                <a:lstStyle/>
                <a:p>
                  <a:endParaRPr lang="ru-RU"/>
                </a:p>
              </p:txBody>
            </p:sp>
            <p:sp>
              <p:nvSpPr>
                <p:cNvPr id="20554" name="Freeform 199"/>
                <p:cNvSpPr>
                  <a:spLocks noEditPoints="1"/>
                </p:cNvSpPr>
                <p:nvPr/>
              </p:nvSpPr>
              <p:spPr bwMode="auto">
                <a:xfrm>
                  <a:off x="2373" y="2009"/>
                  <a:ext cx="156" cy="678"/>
                </a:xfrm>
                <a:custGeom>
                  <a:avLst/>
                  <a:gdLst>
                    <a:gd name="T0" fmla="*/ 0 w 416"/>
                    <a:gd name="T1" fmla="*/ 0 h 1808"/>
                    <a:gd name="T2" fmla="*/ 0 w 416"/>
                    <a:gd name="T3" fmla="*/ 0 h 1808"/>
                    <a:gd name="T4" fmla="*/ 0 w 416"/>
                    <a:gd name="T5" fmla="*/ 0 h 1808"/>
                    <a:gd name="T6" fmla="*/ 0 w 416"/>
                    <a:gd name="T7" fmla="*/ 0 h 1808"/>
                    <a:gd name="T8" fmla="*/ 0 w 416"/>
                    <a:gd name="T9" fmla="*/ 0 h 1808"/>
                    <a:gd name="T10" fmla="*/ 0 w 416"/>
                    <a:gd name="T11" fmla="*/ 0 h 1808"/>
                    <a:gd name="T12" fmla="*/ 0 w 416"/>
                    <a:gd name="T13" fmla="*/ 0 h 1808"/>
                    <a:gd name="T14" fmla="*/ 0 w 416"/>
                    <a:gd name="T15" fmla="*/ 0 h 1808"/>
                    <a:gd name="T16" fmla="*/ 0 w 416"/>
                    <a:gd name="T17" fmla="*/ 0 h 1808"/>
                    <a:gd name="T18" fmla="*/ 0 w 416"/>
                    <a:gd name="T19" fmla="*/ 0 h 1808"/>
                    <a:gd name="T20" fmla="*/ 0 w 416"/>
                    <a:gd name="T21" fmla="*/ 0 h 1808"/>
                    <a:gd name="T22" fmla="*/ 0 w 416"/>
                    <a:gd name="T23" fmla="*/ 0 h 1808"/>
                    <a:gd name="T24" fmla="*/ 0 w 416"/>
                    <a:gd name="T25" fmla="*/ 0 h 1808"/>
                    <a:gd name="T26" fmla="*/ 0 w 416"/>
                    <a:gd name="T27" fmla="*/ 0 h 1808"/>
                    <a:gd name="T28" fmla="*/ 0 w 416"/>
                    <a:gd name="T29" fmla="*/ 0 h 1808"/>
                    <a:gd name="T30" fmla="*/ 0 w 416"/>
                    <a:gd name="T31" fmla="*/ 0 h 1808"/>
                    <a:gd name="T32" fmla="*/ 0 w 416"/>
                    <a:gd name="T33" fmla="*/ 0 h 1808"/>
                    <a:gd name="T34" fmla="*/ 0 w 416"/>
                    <a:gd name="T35" fmla="*/ 0 h 18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6"/>
                    <a:gd name="T55" fmla="*/ 0 h 1808"/>
                    <a:gd name="T56" fmla="*/ 416 w 416"/>
                    <a:gd name="T57" fmla="*/ 1808 h 18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6" h="1808">
                      <a:moveTo>
                        <a:pt x="0" y="16"/>
                      </a:moveTo>
                      <a:cubicBezTo>
                        <a:pt x="0" y="8"/>
                        <a:pt x="8" y="0"/>
                        <a:pt x="16" y="0"/>
                      </a:cubicBezTo>
                      <a:lnTo>
                        <a:pt x="400" y="0"/>
                      </a:lnTo>
                      <a:cubicBezTo>
                        <a:pt x="409" y="0"/>
                        <a:pt x="416" y="8"/>
                        <a:pt x="416" y="16"/>
                      </a:cubicBezTo>
                      <a:lnTo>
                        <a:pt x="416" y="1792"/>
                      </a:lnTo>
                      <a:cubicBezTo>
                        <a:pt x="416" y="1801"/>
                        <a:pt x="409" y="1808"/>
                        <a:pt x="400" y="1808"/>
                      </a:cubicBezTo>
                      <a:lnTo>
                        <a:pt x="16" y="1808"/>
                      </a:lnTo>
                      <a:cubicBezTo>
                        <a:pt x="8" y="1808"/>
                        <a:pt x="0" y="1801"/>
                        <a:pt x="0" y="1792"/>
                      </a:cubicBezTo>
                      <a:lnTo>
                        <a:pt x="0" y="16"/>
                      </a:lnTo>
                      <a:close/>
                      <a:moveTo>
                        <a:pt x="32" y="1792"/>
                      </a:moveTo>
                      <a:lnTo>
                        <a:pt x="16" y="1776"/>
                      </a:lnTo>
                      <a:lnTo>
                        <a:pt x="400" y="1776"/>
                      </a:lnTo>
                      <a:lnTo>
                        <a:pt x="384" y="1792"/>
                      </a:lnTo>
                      <a:lnTo>
                        <a:pt x="384" y="16"/>
                      </a:lnTo>
                      <a:lnTo>
                        <a:pt x="400" y="32"/>
                      </a:lnTo>
                      <a:lnTo>
                        <a:pt x="16" y="32"/>
                      </a:lnTo>
                      <a:lnTo>
                        <a:pt x="32" y="16"/>
                      </a:lnTo>
                      <a:lnTo>
                        <a:pt x="32" y="1792"/>
                      </a:lnTo>
                      <a:close/>
                    </a:path>
                  </a:pathLst>
                </a:custGeom>
                <a:solidFill>
                  <a:srgbClr val="000000"/>
                </a:solidFill>
                <a:ln w="6">
                  <a:solidFill>
                    <a:srgbClr val="000000"/>
                  </a:solidFill>
                  <a:bevel/>
                  <a:headEnd/>
                  <a:tailEnd/>
                </a:ln>
              </p:spPr>
              <p:txBody>
                <a:bodyPr/>
                <a:lstStyle/>
                <a:p>
                  <a:endParaRPr lang="ru-RU"/>
                </a:p>
              </p:txBody>
            </p:sp>
            <p:sp>
              <p:nvSpPr>
                <p:cNvPr id="20555" name="Rectangle 200"/>
                <p:cNvSpPr>
                  <a:spLocks noChangeArrowheads="1"/>
                </p:cNvSpPr>
                <p:nvPr/>
              </p:nvSpPr>
              <p:spPr bwMode="auto">
                <a:xfrm>
                  <a:off x="2733" y="2057"/>
                  <a:ext cx="144" cy="624"/>
                </a:xfrm>
                <a:prstGeom prst="rect">
                  <a:avLst/>
                </a:prstGeom>
                <a:solidFill>
                  <a:srgbClr val="002060"/>
                </a:solidFill>
                <a:ln w="9525">
                  <a:noFill/>
                  <a:miter lim="800000"/>
                  <a:headEnd/>
                  <a:tailEnd/>
                </a:ln>
              </p:spPr>
              <p:txBody>
                <a:bodyPr/>
                <a:lstStyle/>
                <a:p>
                  <a:endParaRPr lang="ru-RU"/>
                </a:p>
              </p:txBody>
            </p:sp>
            <p:sp>
              <p:nvSpPr>
                <p:cNvPr id="20556" name="Freeform 201"/>
                <p:cNvSpPr>
                  <a:spLocks noEditPoints="1"/>
                </p:cNvSpPr>
                <p:nvPr/>
              </p:nvSpPr>
              <p:spPr bwMode="auto">
                <a:xfrm>
                  <a:off x="2727" y="2051"/>
                  <a:ext cx="156" cy="636"/>
                </a:xfrm>
                <a:custGeom>
                  <a:avLst/>
                  <a:gdLst>
                    <a:gd name="T0" fmla="*/ 0 w 416"/>
                    <a:gd name="T1" fmla="*/ 0 h 1696"/>
                    <a:gd name="T2" fmla="*/ 0 w 416"/>
                    <a:gd name="T3" fmla="*/ 0 h 1696"/>
                    <a:gd name="T4" fmla="*/ 0 w 416"/>
                    <a:gd name="T5" fmla="*/ 0 h 1696"/>
                    <a:gd name="T6" fmla="*/ 0 w 416"/>
                    <a:gd name="T7" fmla="*/ 0 h 1696"/>
                    <a:gd name="T8" fmla="*/ 0 w 416"/>
                    <a:gd name="T9" fmla="*/ 0 h 1696"/>
                    <a:gd name="T10" fmla="*/ 0 w 416"/>
                    <a:gd name="T11" fmla="*/ 0 h 1696"/>
                    <a:gd name="T12" fmla="*/ 0 w 416"/>
                    <a:gd name="T13" fmla="*/ 0 h 1696"/>
                    <a:gd name="T14" fmla="*/ 0 w 416"/>
                    <a:gd name="T15" fmla="*/ 0 h 1696"/>
                    <a:gd name="T16" fmla="*/ 0 w 416"/>
                    <a:gd name="T17" fmla="*/ 0 h 1696"/>
                    <a:gd name="T18" fmla="*/ 0 w 416"/>
                    <a:gd name="T19" fmla="*/ 0 h 1696"/>
                    <a:gd name="T20" fmla="*/ 0 w 416"/>
                    <a:gd name="T21" fmla="*/ 0 h 1696"/>
                    <a:gd name="T22" fmla="*/ 0 w 416"/>
                    <a:gd name="T23" fmla="*/ 0 h 1696"/>
                    <a:gd name="T24" fmla="*/ 0 w 416"/>
                    <a:gd name="T25" fmla="*/ 0 h 1696"/>
                    <a:gd name="T26" fmla="*/ 0 w 416"/>
                    <a:gd name="T27" fmla="*/ 0 h 1696"/>
                    <a:gd name="T28" fmla="*/ 0 w 416"/>
                    <a:gd name="T29" fmla="*/ 0 h 1696"/>
                    <a:gd name="T30" fmla="*/ 0 w 416"/>
                    <a:gd name="T31" fmla="*/ 0 h 1696"/>
                    <a:gd name="T32" fmla="*/ 0 w 416"/>
                    <a:gd name="T33" fmla="*/ 0 h 1696"/>
                    <a:gd name="T34" fmla="*/ 0 w 416"/>
                    <a:gd name="T35" fmla="*/ 0 h 16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6"/>
                    <a:gd name="T55" fmla="*/ 0 h 1696"/>
                    <a:gd name="T56" fmla="*/ 416 w 416"/>
                    <a:gd name="T57" fmla="*/ 1696 h 16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6" h="1696">
                      <a:moveTo>
                        <a:pt x="0" y="16"/>
                      </a:moveTo>
                      <a:cubicBezTo>
                        <a:pt x="0" y="8"/>
                        <a:pt x="8" y="0"/>
                        <a:pt x="16" y="0"/>
                      </a:cubicBezTo>
                      <a:lnTo>
                        <a:pt x="400" y="0"/>
                      </a:lnTo>
                      <a:cubicBezTo>
                        <a:pt x="409" y="0"/>
                        <a:pt x="416" y="8"/>
                        <a:pt x="416" y="16"/>
                      </a:cubicBezTo>
                      <a:lnTo>
                        <a:pt x="416" y="1680"/>
                      </a:lnTo>
                      <a:cubicBezTo>
                        <a:pt x="416" y="1689"/>
                        <a:pt x="409" y="1696"/>
                        <a:pt x="400" y="1696"/>
                      </a:cubicBezTo>
                      <a:lnTo>
                        <a:pt x="16" y="1696"/>
                      </a:lnTo>
                      <a:cubicBezTo>
                        <a:pt x="8" y="1696"/>
                        <a:pt x="0" y="1689"/>
                        <a:pt x="0" y="1680"/>
                      </a:cubicBezTo>
                      <a:lnTo>
                        <a:pt x="0" y="16"/>
                      </a:lnTo>
                      <a:close/>
                      <a:moveTo>
                        <a:pt x="32" y="1680"/>
                      </a:moveTo>
                      <a:lnTo>
                        <a:pt x="16" y="1664"/>
                      </a:lnTo>
                      <a:lnTo>
                        <a:pt x="400" y="1664"/>
                      </a:lnTo>
                      <a:lnTo>
                        <a:pt x="384" y="1680"/>
                      </a:lnTo>
                      <a:lnTo>
                        <a:pt x="384" y="16"/>
                      </a:lnTo>
                      <a:lnTo>
                        <a:pt x="400" y="32"/>
                      </a:lnTo>
                      <a:lnTo>
                        <a:pt x="16" y="32"/>
                      </a:lnTo>
                      <a:lnTo>
                        <a:pt x="32" y="16"/>
                      </a:lnTo>
                      <a:lnTo>
                        <a:pt x="32" y="1680"/>
                      </a:lnTo>
                      <a:close/>
                    </a:path>
                  </a:pathLst>
                </a:custGeom>
                <a:solidFill>
                  <a:srgbClr val="000000"/>
                </a:solidFill>
                <a:ln w="6">
                  <a:solidFill>
                    <a:srgbClr val="000000"/>
                  </a:solidFill>
                  <a:bevel/>
                  <a:headEnd/>
                  <a:tailEnd/>
                </a:ln>
              </p:spPr>
              <p:txBody>
                <a:bodyPr/>
                <a:lstStyle/>
                <a:p>
                  <a:endParaRPr lang="ru-RU"/>
                </a:p>
              </p:txBody>
            </p:sp>
            <p:sp>
              <p:nvSpPr>
                <p:cNvPr id="20557" name="Rectangle 202"/>
                <p:cNvSpPr>
                  <a:spLocks noChangeArrowheads="1"/>
                </p:cNvSpPr>
                <p:nvPr/>
              </p:nvSpPr>
              <p:spPr bwMode="auto">
                <a:xfrm>
                  <a:off x="3093" y="2015"/>
                  <a:ext cx="144" cy="666"/>
                </a:xfrm>
                <a:prstGeom prst="rect">
                  <a:avLst/>
                </a:prstGeom>
                <a:solidFill>
                  <a:srgbClr val="002060"/>
                </a:solidFill>
                <a:ln w="9525">
                  <a:noFill/>
                  <a:miter lim="800000"/>
                  <a:headEnd/>
                  <a:tailEnd/>
                </a:ln>
              </p:spPr>
              <p:txBody>
                <a:bodyPr/>
                <a:lstStyle/>
                <a:p>
                  <a:endParaRPr lang="ru-RU"/>
                </a:p>
              </p:txBody>
            </p:sp>
            <p:sp>
              <p:nvSpPr>
                <p:cNvPr id="20558" name="Freeform 203"/>
                <p:cNvSpPr>
                  <a:spLocks noEditPoints="1"/>
                </p:cNvSpPr>
                <p:nvPr/>
              </p:nvSpPr>
              <p:spPr bwMode="auto">
                <a:xfrm>
                  <a:off x="3087" y="2009"/>
                  <a:ext cx="156" cy="678"/>
                </a:xfrm>
                <a:custGeom>
                  <a:avLst/>
                  <a:gdLst>
                    <a:gd name="T0" fmla="*/ 0 w 416"/>
                    <a:gd name="T1" fmla="*/ 0 h 1808"/>
                    <a:gd name="T2" fmla="*/ 0 w 416"/>
                    <a:gd name="T3" fmla="*/ 0 h 1808"/>
                    <a:gd name="T4" fmla="*/ 0 w 416"/>
                    <a:gd name="T5" fmla="*/ 0 h 1808"/>
                    <a:gd name="T6" fmla="*/ 0 w 416"/>
                    <a:gd name="T7" fmla="*/ 0 h 1808"/>
                    <a:gd name="T8" fmla="*/ 0 w 416"/>
                    <a:gd name="T9" fmla="*/ 0 h 1808"/>
                    <a:gd name="T10" fmla="*/ 0 w 416"/>
                    <a:gd name="T11" fmla="*/ 0 h 1808"/>
                    <a:gd name="T12" fmla="*/ 0 w 416"/>
                    <a:gd name="T13" fmla="*/ 0 h 1808"/>
                    <a:gd name="T14" fmla="*/ 0 w 416"/>
                    <a:gd name="T15" fmla="*/ 0 h 1808"/>
                    <a:gd name="T16" fmla="*/ 0 w 416"/>
                    <a:gd name="T17" fmla="*/ 0 h 1808"/>
                    <a:gd name="T18" fmla="*/ 0 w 416"/>
                    <a:gd name="T19" fmla="*/ 0 h 1808"/>
                    <a:gd name="T20" fmla="*/ 0 w 416"/>
                    <a:gd name="T21" fmla="*/ 0 h 1808"/>
                    <a:gd name="T22" fmla="*/ 0 w 416"/>
                    <a:gd name="T23" fmla="*/ 0 h 1808"/>
                    <a:gd name="T24" fmla="*/ 0 w 416"/>
                    <a:gd name="T25" fmla="*/ 0 h 1808"/>
                    <a:gd name="T26" fmla="*/ 0 w 416"/>
                    <a:gd name="T27" fmla="*/ 0 h 1808"/>
                    <a:gd name="T28" fmla="*/ 0 w 416"/>
                    <a:gd name="T29" fmla="*/ 0 h 1808"/>
                    <a:gd name="T30" fmla="*/ 0 w 416"/>
                    <a:gd name="T31" fmla="*/ 0 h 1808"/>
                    <a:gd name="T32" fmla="*/ 0 w 416"/>
                    <a:gd name="T33" fmla="*/ 0 h 1808"/>
                    <a:gd name="T34" fmla="*/ 0 w 416"/>
                    <a:gd name="T35" fmla="*/ 0 h 18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6"/>
                    <a:gd name="T55" fmla="*/ 0 h 1808"/>
                    <a:gd name="T56" fmla="*/ 416 w 416"/>
                    <a:gd name="T57" fmla="*/ 1808 h 18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6" h="1808">
                      <a:moveTo>
                        <a:pt x="0" y="16"/>
                      </a:moveTo>
                      <a:cubicBezTo>
                        <a:pt x="0" y="8"/>
                        <a:pt x="8" y="0"/>
                        <a:pt x="16" y="0"/>
                      </a:cubicBezTo>
                      <a:lnTo>
                        <a:pt x="400" y="0"/>
                      </a:lnTo>
                      <a:cubicBezTo>
                        <a:pt x="409" y="0"/>
                        <a:pt x="416" y="8"/>
                        <a:pt x="416" y="16"/>
                      </a:cubicBezTo>
                      <a:lnTo>
                        <a:pt x="416" y="1792"/>
                      </a:lnTo>
                      <a:cubicBezTo>
                        <a:pt x="416" y="1801"/>
                        <a:pt x="409" y="1808"/>
                        <a:pt x="400" y="1808"/>
                      </a:cubicBezTo>
                      <a:lnTo>
                        <a:pt x="16" y="1808"/>
                      </a:lnTo>
                      <a:cubicBezTo>
                        <a:pt x="8" y="1808"/>
                        <a:pt x="0" y="1801"/>
                        <a:pt x="0" y="1792"/>
                      </a:cubicBezTo>
                      <a:lnTo>
                        <a:pt x="0" y="16"/>
                      </a:lnTo>
                      <a:close/>
                      <a:moveTo>
                        <a:pt x="32" y="1792"/>
                      </a:moveTo>
                      <a:lnTo>
                        <a:pt x="16" y="1776"/>
                      </a:lnTo>
                      <a:lnTo>
                        <a:pt x="400" y="1776"/>
                      </a:lnTo>
                      <a:lnTo>
                        <a:pt x="384" y="1792"/>
                      </a:lnTo>
                      <a:lnTo>
                        <a:pt x="384" y="16"/>
                      </a:lnTo>
                      <a:lnTo>
                        <a:pt x="400" y="32"/>
                      </a:lnTo>
                      <a:lnTo>
                        <a:pt x="16" y="32"/>
                      </a:lnTo>
                      <a:lnTo>
                        <a:pt x="32" y="16"/>
                      </a:lnTo>
                      <a:lnTo>
                        <a:pt x="32" y="1792"/>
                      </a:lnTo>
                      <a:close/>
                    </a:path>
                  </a:pathLst>
                </a:custGeom>
                <a:solidFill>
                  <a:srgbClr val="000000"/>
                </a:solidFill>
                <a:ln w="6">
                  <a:solidFill>
                    <a:srgbClr val="000000"/>
                  </a:solidFill>
                  <a:bevel/>
                  <a:headEnd/>
                  <a:tailEnd/>
                </a:ln>
              </p:spPr>
              <p:txBody>
                <a:bodyPr/>
                <a:lstStyle/>
                <a:p>
                  <a:endParaRPr lang="ru-RU"/>
                </a:p>
              </p:txBody>
            </p:sp>
            <p:sp>
              <p:nvSpPr>
                <p:cNvPr id="20559" name="Rectangle 204"/>
                <p:cNvSpPr>
                  <a:spLocks noChangeArrowheads="1"/>
                </p:cNvSpPr>
                <p:nvPr/>
              </p:nvSpPr>
              <p:spPr bwMode="auto">
                <a:xfrm>
                  <a:off x="3447" y="2075"/>
                  <a:ext cx="144" cy="606"/>
                </a:xfrm>
                <a:prstGeom prst="rect">
                  <a:avLst/>
                </a:prstGeom>
                <a:solidFill>
                  <a:srgbClr val="002060"/>
                </a:solidFill>
                <a:ln w="9525">
                  <a:noFill/>
                  <a:miter lim="800000"/>
                  <a:headEnd/>
                  <a:tailEnd/>
                </a:ln>
              </p:spPr>
              <p:txBody>
                <a:bodyPr/>
                <a:lstStyle/>
                <a:p>
                  <a:endParaRPr lang="ru-RU"/>
                </a:p>
              </p:txBody>
            </p:sp>
            <p:sp>
              <p:nvSpPr>
                <p:cNvPr id="20560" name="Freeform 205"/>
                <p:cNvSpPr>
                  <a:spLocks noEditPoints="1"/>
                </p:cNvSpPr>
                <p:nvPr/>
              </p:nvSpPr>
              <p:spPr bwMode="auto">
                <a:xfrm>
                  <a:off x="3441" y="2069"/>
                  <a:ext cx="156" cy="618"/>
                </a:xfrm>
                <a:custGeom>
                  <a:avLst/>
                  <a:gdLst>
                    <a:gd name="T0" fmla="*/ 0 w 416"/>
                    <a:gd name="T1" fmla="*/ 0 h 1648"/>
                    <a:gd name="T2" fmla="*/ 0 w 416"/>
                    <a:gd name="T3" fmla="*/ 0 h 1648"/>
                    <a:gd name="T4" fmla="*/ 0 w 416"/>
                    <a:gd name="T5" fmla="*/ 0 h 1648"/>
                    <a:gd name="T6" fmla="*/ 0 w 416"/>
                    <a:gd name="T7" fmla="*/ 0 h 1648"/>
                    <a:gd name="T8" fmla="*/ 0 w 416"/>
                    <a:gd name="T9" fmla="*/ 0 h 1648"/>
                    <a:gd name="T10" fmla="*/ 0 w 416"/>
                    <a:gd name="T11" fmla="*/ 0 h 1648"/>
                    <a:gd name="T12" fmla="*/ 0 w 416"/>
                    <a:gd name="T13" fmla="*/ 0 h 1648"/>
                    <a:gd name="T14" fmla="*/ 0 w 416"/>
                    <a:gd name="T15" fmla="*/ 0 h 1648"/>
                    <a:gd name="T16" fmla="*/ 0 w 416"/>
                    <a:gd name="T17" fmla="*/ 0 h 1648"/>
                    <a:gd name="T18" fmla="*/ 0 w 416"/>
                    <a:gd name="T19" fmla="*/ 0 h 1648"/>
                    <a:gd name="T20" fmla="*/ 0 w 416"/>
                    <a:gd name="T21" fmla="*/ 0 h 1648"/>
                    <a:gd name="T22" fmla="*/ 0 w 416"/>
                    <a:gd name="T23" fmla="*/ 0 h 1648"/>
                    <a:gd name="T24" fmla="*/ 0 w 416"/>
                    <a:gd name="T25" fmla="*/ 0 h 1648"/>
                    <a:gd name="T26" fmla="*/ 0 w 416"/>
                    <a:gd name="T27" fmla="*/ 0 h 1648"/>
                    <a:gd name="T28" fmla="*/ 0 w 416"/>
                    <a:gd name="T29" fmla="*/ 0 h 1648"/>
                    <a:gd name="T30" fmla="*/ 0 w 416"/>
                    <a:gd name="T31" fmla="*/ 0 h 1648"/>
                    <a:gd name="T32" fmla="*/ 0 w 416"/>
                    <a:gd name="T33" fmla="*/ 0 h 1648"/>
                    <a:gd name="T34" fmla="*/ 0 w 416"/>
                    <a:gd name="T35" fmla="*/ 0 h 16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6"/>
                    <a:gd name="T55" fmla="*/ 0 h 1648"/>
                    <a:gd name="T56" fmla="*/ 416 w 416"/>
                    <a:gd name="T57" fmla="*/ 1648 h 16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6" h="1648">
                      <a:moveTo>
                        <a:pt x="0" y="16"/>
                      </a:moveTo>
                      <a:cubicBezTo>
                        <a:pt x="0" y="8"/>
                        <a:pt x="8" y="0"/>
                        <a:pt x="16" y="0"/>
                      </a:cubicBezTo>
                      <a:lnTo>
                        <a:pt x="400" y="0"/>
                      </a:lnTo>
                      <a:cubicBezTo>
                        <a:pt x="409" y="0"/>
                        <a:pt x="416" y="8"/>
                        <a:pt x="416" y="16"/>
                      </a:cubicBezTo>
                      <a:lnTo>
                        <a:pt x="416" y="1632"/>
                      </a:lnTo>
                      <a:cubicBezTo>
                        <a:pt x="416" y="1641"/>
                        <a:pt x="409" y="1648"/>
                        <a:pt x="400" y="1648"/>
                      </a:cubicBezTo>
                      <a:lnTo>
                        <a:pt x="16" y="1648"/>
                      </a:lnTo>
                      <a:cubicBezTo>
                        <a:pt x="8" y="1648"/>
                        <a:pt x="0" y="1641"/>
                        <a:pt x="0" y="1632"/>
                      </a:cubicBezTo>
                      <a:lnTo>
                        <a:pt x="0" y="16"/>
                      </a:lnTo>
                      <a:close/>
                      <a:moveTo>
                        <a:pt x="32" y="1632"/>
                      </a:moveTo>
                      <a:lnTo>
                        <a:pt x="16" y="1616"/>
                      </a:lnTo>
                      <a:lnTo>
                        <a:pt x="400" y="1616"/>
                      </a:lnTo>
                      <a:lnTo>
                        <a:pt x="384" y="1632"/>
                      </a:lnTo>
                      <a:lnTo>
                        <a:pt x="384" y="16"/>
                      </a:lnTo>
                      <a:lnTo>
                        <a:pt x="400" y="32"/>
                      </a:lnTo>
                      <a:lnTo>
                        <a:pt x="16" y="32"/>
                      </a:lnTo>
                      <a:lnTo>
                        <a:pt x="32" y="16"/>
                      </a:lnTo>
                      <a:lnTo>
                        <a:pt x="32" y="1632"/>
                      </a:lnTo>
                      <a:close/>
                    </a:path>
                  </a:pathLst>
                </a:custGeom>
                <a:solidFill>
                  <a:srgbClr val="000000"/>
                </a:solidFill>
                <a:ln w="6">
                  <a:solidFill>
                    <a:srgbClr val="000000"/>
                  </a:solidFill>
                  <a:bevel/>
                  <a:headEnd/>
                  <a:tailEnd/>
                </a:ln>
              </p:spPr>
              <p:txBody>
                <a:bodyPr/>
                <a:lstStyle/>
                <a:p>
                  <a:endParaRPr lang="ru-RU"/>
                </a:p>
              </p:txBody>
            </p:sp>
            <p:sp>
              <p:nvSpPr>
                <p:cNvPr id="20561" name="Rectangle 206"/>
                <p:cNvSpPr>
                  <a:spLocks noChangeArrowheads="1"/>
                </p:cNvSpPr>
                <p:nvPr/>
              </p:nvSpPr>
              <p:spPr bwMode="auto">
                <a:xfrm>
                  <a:off x="3801" y="2261"/>
                  <a:ext cx="144" cy="420"/>
                </a:xfrm>
                <a:prstGeom prst="rect">
                  <a:avLst/>
                </a:prstGeom>
                <a:solidFill>
                  <a:srgbClr val="002060"/>
                </a:solidFill>
                <a:ln w="9525">
                  <a:noFill/>
                  <a:miter lim="800000"/>
                  <a:headEnd/>
                  <a:tailEnd/>
                </a:ln>
              </p:spPr>
              <p:txBody>
                <a:bodyPr/>
                <a:lstStyle/>
                <a:p>
                  <a:endParaRPr lang="ru-RU"/>
                </a:p>
              </p:txBody>
            </p:sp>
            <p:sp>
              <p:nvSpPr>
                <p:cNvPr id="20562" name="Freeform 207"/>
                <p:cNvSpPr>
                  <a:spLocks noEditPoints="1"/>
                </p:cNvSpPr>
                <p:nvPr/>
              </p:nvSpPr>
              <p:spPr bwMode="auto">
                <a:xfrm>
                  <a:off x="3795" y="2255"/>
                  <a:ext cx="156" cy="432"/>
                </a:xfrm>
                <a:custGeom>
                  <a:avLst/>
                  <a:gdLst>
                    <a:gd name="T0" fmla="*/ 0 w 416"/>
                    <a:gd name="T1" fmla="*/ 0 h 1152"/>
                    <a:gd name="T2" fmla="*/ 0 w 416"/>
                    <a:gd name="T3" fmla="*/ 0 h 1152"/>
                    <a:gd name="T4" fmla="*/ 0 w 416"/>
                    <a:gd name="T5" fmla="*/ 0 h 1152"/>
                    <a:gd name="T6" fmla="*/ 0 w 416"/>
                    <a:gd name="T7" fmla="*/ 0 h 1152"/>
                    <a:gd name="T8" fmla="*/ 0 w 416"/>
                    <a:gd name="T9" fmla="*/ 0 h 1152"/>
                    <a:gd name="T10" fmla="*/ 0 w 416"/>
                    <a:gd name="T11" fmla="*/ 0 h 1152"/>
                    <a:gd name="T12" fmla="*/ 0 w 416"/>
                    <a:gd name="T13" fmla="*/ 0 h 1152"/>
                    <a:gd name="T14" fmla="*/ 0 w 416"/>
                    <a:gd name="T15" fmla="*/ 0 h 1152"/>
                    <a:gd name="T16" fmla="*/ 0 w 416"/>
                    <a:gd name="T17" fmla="*/ 0 h 1152"/>
                    <a:gd name="T18" fmla="*/ 0 w 416"/>
                    <a:gd name="T19" fmla="*/ 0 h 1152"/>
                    <a:gd name="T20" fmla="*/ 0 w 416"/>
                    <a:gd name="T21" fmla="*/ 0 h 1152"/>
                    <a:gd name="T22" fmla="*/ 0 w 416"/>
                    <a:gd name="T23" fmla="*/ 0 h 1152"/>
                    <a:gd name="T24" fmla="*/ 0 w 416"/>
                    <a:gd name="T25" fmla="*/ 0 h 1152"/>
                    <a:gd name="T26" fmla="*/ 0 w 416"/>
                    <a:gd name="T27" fmla="*/ 0 h 1152"/>
                    <a:gd name="T28" fmla="*/ 0 w 416"/>
                    <a:gd name="T29" fmla="*/ 0 h 1152"/>
                    <a:gd name="T30" fmla="*/ 0 w 416"/>
                    <a:gd name="T31" fmla="*/ 0 h 1152"/>
                    <a:gd name="T32" fmla="*/ 0 w 416"/>
                    <a:gd name="T33" fmla="*/ 0 h 1152"/>
                    <a:gd name="T34" fmla="*/ 0 w 416"/>
                    <a:gd name="T35" fmla="*/ 0 h 1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6"/>
                    <a:gd name="T55" fmla="*/ 0 h 1152"/>
                    <a:gd name="T56" fmla="*/ 416 w 416"/>
                    <a:gd name="T57" fmla="*/ 1152 h 1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6" h="1152">
                      <a:moveTo>
                        <a:pt x="0" y="16"/>
                      </a:moveTo>
                      <a:cubicBezTo>
                        <a:pt x="0" y="8"/>
                        <a:pt x="8" y="0"/>
                        <a:pt x="16" y="0"/>
                      </a:cubicBezTo>
                      <a:lnTo>
                        <a:pt x="400" y="0"/>
                      </a:lnTo>
                      <a:cubicBezTo>
                        <a:pt x="409" y="0"/>
                        <a:pt x="416" y="8"/>
                        <a:pt x="416" y="16"/>
                      </a:cubicBezTo>
                      <a:lnTo>
                        <a:pt x="416" y="1136"/>
                      </a:lnTo>
                      <a:cubicBezTo>
                        <a:pt x="416" y="1145"/>
                        <a:pt x="409" y="1152"/>
                        <a:pt x="400" y="1152"/>
                      </a:cubicBezTo>
                      <a:lnTo>
                        <a:pt x="16" y="1152"/>
                      </a:lnTo>
                      <a:cubicBezTo>
                        <a:pt x="8" y="1152"/>
                        <a:pt x="0" y="1145"/>
                        <a:pt x="0" y="1136"/>
                      </a:cubicBezTo>
                      <a:lnTo>
                        <a:pt x="0" y="16"/>
                      </a:lnTo>
                      <a:close/>
                      <a:moveTo>
                        <a:pt x="32" y="1136"/>
                      </a:moveTo>
                      <a:lnTo>
                        <a:pt x="16" y="1120"/>
                      </a:lnTo>
                      <a:lnTo>
                        <a:pt x="400" y="1120"/>
                      </a:lnTo>
                      <a:lnTo>
                        <a:pt x="384" y="1136"/>
                      </a:lnTo>
                      <a:lnTo>
                        <a:pt x="384" y="16"/>
                      </a:lnTo>
                      <a:lnTo>
                        <a:pt x="400" y="32"/>
                      </a:lnTo>
                      <a:lnTo>
                        <a:pt x="16" y="32"/>
                      </a:lnTo>
                      <a:lnTo>
                        <a:pt x="32" y="16"/>
                      </a:lnTo>
                      <a:lnTo>
                        <a:pt x="32" y="1136"/>
                      </a:lnTo>
                      <a:close/>
                    </a:path>
                  </a:pathLst>
                </a:custGeom>
                <a:solidFill>
                  <a:srgbClr val="000000"/>
                </a:solidFill>
                <a:ln w="6">
                  <a:solidFill>
                    <a:srgbClr val="000000"/>
                  </a:solidFill>
                  <a:bevel/>
                  <a:headEnd/>
                  <a:tailEnd/>
                </a:ln>
              </p:spPr>
              <p:txBody>
                <a:bodyPr/>
                <a:lstStyle/>
                <a:p>
                  <a:endParaRPr lang="ru-RU"/>
                </a:p>
              </p:txBody>
            </p:sp>
            <p:sp>
              <p:nvSpPr>
                <p:cNvPr id="20563" name="Rectangle 208"/>
                <p:cNvSpPr>
                  <a:spLocks noChangeArrowheads="1"/>
                </p:cNvSpPr>
                <p:nvPr/>
              </p:nvSpPr>
              <p:spPr bwMode="auto">
                <a:xfrm>
                  <a:off x="2025" y="1949"/>
                  <a:ext cx="144" cy="120"/>
                </a:xfrm>
                <a:prstGeom prst="rect">
                  <a:avLst/>
                </a:prstGeom>
                <a:solidFill>
                  <a:srgbClr val="31F810"/>
                </a:solidFill>
                <a:ln w="9525">
                  <a:noFill/>
                  <a:miter lim="800000"/>
                  <a:headEnd/>
                  <a:tailEnd/>
                </a:ln>
              </p:spPr>
              <p:txBody>
                <a:bodyPr/>
                <a:lstStyle/>
                <a:p>
                  <a:endParaRPr lang="ru-RU"/>
                </a:p>
              </p:txBody>
            </p:sp>
            <p:sp>
              <p:nvSpPr>
                <p:cNvPr id="20564" name="Freeform 209"/>
                <p:cNvSpPr>
                  <a:spLocks noEditPoints="1"/>
                </p:cNvSpPr>
                <p:nvPr/>
              </p:nvSpPr>
              <p:spPr bwMode="auto">
                <a:xfrm>
                  <a:off x="2019" y="1943"/>
                  <a:ext cx="156" cy="132"/>
                </a:xfrm>
                <a:custGeom>
                  <a:avLst/>
                  <a:gdLst>
                    <a:gd name="T0" fmla="*/ 0 w 416"/>
                    <a:gd name="T1" fmla="*/ 0 h 352"/>
                    <a:gd name="T2" fmla="*/ 0 w 416"/>
                    <a:gd name="T3" fmla="*/ 0 h 352"/>
                    <a:gd name="T4" fmla="*/ 0 w 416"/>
                    <a:gd name="T5" fmla="*/ 0 h 352"/>
                    <a:gd name="T6" fmla="*/ 0 w 416"/>
                    <a:gd name="T7" fmla="*/ 0 h 352"/>
                    <a:gd name="T8" fmla="*/ 0 w 416"/>
                    <a:gd name="T9" fmla="*/ 0 h 352"/>
                    <a:gd name="T10" fmla="*/ 0 w 416"/>
                    <a:gd name="T11" fmla="*/ 0 h 352"/>
                    <a:gd name="T12" fmla="*/ 0 w 416"/>
                    <a:gd name="T13" fmla="*/ 0 h 352"/>
                    <a:gd name="T14" fmla="*/ 0 w 416"/>
                    <a:gd name="T15" fmla="*/ 0 h 352"/>
                    <a:gd name="T16" fmla="*/ 0 w 416"/>
                    <a:gd name="T17" fmla="*/ 0 h 352"/>
                    <a:gd name="T18" fmla="*/ 0 w 416"/>
                    <a:gd name="T19" fmla="*/ 0 h 352"/>
                    <a:gd name="T20" fmla="*/ 0 w 416"/>
                    <a:gd name="T21" fmla="*/ 0 h 352"/>
                    <a:gd name="T22" fmla="*/ 0 w 416"/>
                    <a:gd name="T23" fmla="*/ 0 h 352"/>
                    <a:gd name="T24" fmla="*/ 0 w 416"/>
                    <a:gd name="T25" fmla="*/ 0 h 352"/>
                    <a:gd name="T26" fmla="*/ 0 w 416"/>
                    <a:gd name="T27" fmla="*/ 0 h 352"/>
                    <a:gd name="T28" fmla="*/ 0 w 416"/>
                    <a:gd name="T29" fmla="*/ 0 h 352"/>
                    <a:gd name="T30" fmla="*/ 0 w 416"/>
                    <a:gd name="T31" fmla="*/ 0 h 352"/>
                    <a:gd name="T32" fmla="*/ 0 w 416"/>
                    <a:gd name="T33" fmla="*/ 0 h 352"/>
                    <a:gd name="T34" fmla="*/ 0 w 416"/>
                    <a:gd name="T35" fmla="*/ 0 h 3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6"/>
                    <a:gd name="T55" fmla="*/ 0 h 352"/>
                    <a:gd name="T56" fmla="*/ 416 w 416"/>
                    <a:gd name="T57" fmla="*/ 352 h 3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6" h="352">
                      <a:moveTo>
                        <a:pt x="0" y="16"/>
                      </a:moveTo>
                      <a:cubicBezTo>
                        <a:pt x="0" y="8"/>
                        <a:pt x="8" y="0"/>
                        <a:pt x="16" y="0"/>
                      </a:cubicBezTo>
                      <a:lnTo>
                        <a:pt x="400" y="0"/>
                      </a:lnTo>
                      <a:cubicBezTo>
                        <a:pt x="409" y="0"/>
                        <a:pt x="416" y="8"/>
                        <a:pt x="416" y="16"/>
                      </a:cubicBezTo>
                      <a:lnTo>
                        <a:pt x="416" y="336"/>
                      </a:lnTo>
                      <a:cubicBezTo>
                        <a:pt x="416" y="345"/>
                        <a:pt x="409" y="352"/>
                        <a:pt x="400" y="352"/>
                      </a:cubicBezTo>
                      <a:lnTo>
                        <a:pt x="16" y="352"/>
                      </a:lnTo>
                      <a:cubicBezTo>
                        <a:pt x="8" y="352"/>
                        <a:pt x="0" y="345"/>
                        <a:pt x="0" y="336"/>
                      </a:cubicBezTo>
                      <a:lnTo>
                        <a:pt x="0" y="16"/>
                      </a:lnTo>
                      <a:close/>
                      <a:moveTo>
                        <a:pt x="32" y="336"/>
                      </a:moveTo>
                      <a:lnTo>
                        <a:pt x="16" y="320"/>
                      </a:lnTo>
                      <a:lnTo>
                        <a:pt x="400" y="320"/>
                      </a:lnTo>
                      <a:lnTo>
                        <a:pt x="384" y="336"/>
                      </a:lnTo>
                      <a:lnTo>
                        <a:pt x="384" y="16"/>
                      </a:lnTo>
                      <a:lnTo>
                        <a:pt x="400" y="32"/>
                      </a:lnTo>
                      <a:lnTo>
                        <a:pt x="16" y="32"/>
                      </a:lnTo>
                      <a:lnTo>
                        <a:pt x="32" y="16"/>
                      </a:lnTo>
                      <a:lnTo>
                        <a:pt x="32" y="336"/>
                      </a:lnTo>
                      <a:close/>
                    </a:path>
                  </a:pathLst>
                </a:custGeom>
                <a:solidFill>
                  <a:srgbClr val="000000"/>
                </a:solidFill>
                <a:ln w="6">
                  <a:solidFill>
                    <a:srgbClr val="000000"/>
                  </a:solidFill>
                  <a:bevel/>
                  <a:headEnd/>
                  <a:tailEnd/>
                </a:ln>
              </p:spPr>
              <p:txBody>
                <a:bodyPr/>
                <a:lstStyle/>
                <a:p>
                  <a:endParaRPr lang="ru-RU"/>
                </a:p>
              </p:txBody>
            </p:sp>
            <p:sp>
              <p:nvSpPr>
                <p:cNvPr id="20565" name="Rectangle 210"/>
                <p:cNvSpPr>
                  <a:spLocks noChangeArrowheads="1"/>
                </p:cNvSpPr>
                <p:nvPr/>
              </p:nvSpPr>
              <p:spPr bwMode="auto">
                <a:xfrm>
                  <a:off x="2379" y="1859"/>
                  <a:ext cx="144" cy="156"/>
                </a:xfrm>
                <a:prstGeom prst="rect">
                  <a:avLst/>
                </a:prstGeom>
                <a:solidFill>
                  <a:srgbClr val="31F810"/>
                </a:solidFill>
                <a:ln w="9525">
                  <a:noFill/>
                  <a:miter lim="800000"/>
                  <a:headEnd/>
                  <a:tailEnd/>
                </a:ln>
              </p:spPr>
              <p:txBody>
                <a:bodyPr/>
                <a:lstStyle/>
                <a:p>
                  <a:endParaRPr lang="ru-RU"/>
                </a:p>
              </p:txBody>
            </p:sp>
            <p:sp>
              <p:nvSpPr>
                <p:cNvPr id="20566" name="Freeform 211"/>
                <p:cNvSpPr>
                  <a:spLocks noEditPoints="1"/>
                </p:cNvSpPr>
                <p:nvPr/>
              </p:nvSpPr>
              <p:spPr bwMode="auto">
                <a:xfrm>
                  <a:off x="2373" y="1853"/>
                  <a:ext cx="156" cy="168"/>
                </a:xfrm>
                <a:custGeom>
                  <a:avLst/>
                  <a:gdLst>
                    <a:gd name="T0" fmla="*/ 0 w 416"/>
                    <a:gd name="T1" fmla="*/ 0 h 448"/>
                    <a:gd name="T2" fmla="*/ 0 w 416"/>
                    <a:gd name="T3" fmla="*/ 0 h 448"/>
                    <a:gd name="T4" fmla="*/ 0 w 416"/>
                    <a:gd name="T5" fmla="*/ 0 h 448"/>
                    <a:gd name="T6" fmla="*/ 0 w 416"/>
                    <a:gd name="T7" fmla="*/ 0 h 448"/>
                    <a:gd name="T8" fmla="*/ 0 w 416"/>
                    <a:gd name="T9" fmla="*/ 0 h 448"/>
                    <a:gd name="T10" fmla="*/ 0 w 416"/>
                    <a:gd name="T11" fmla="*/ 0 h 448"/>
                    <a:gd name="T12" fmla="*/ 0 w 416"/>
                    <a:gd name="T13" fmla="*/ 0 h 448"/>
                    <a:gd name="T14" fmla="*/ 0 w 416"/>
                    <a:gd name="T15" fmla="*/ 0 h 448"/>
                    <a:gd name="T16" fmla="*/ 0 w 416"/>
                    <a:gd name="T17" fmla="*/ 0 h 448"/>
                    <a:gd name="T18" fmla="*/ 0 w 416"/>
                    <a:gd name="T19" fmla="*/ 0 h 448"/>
                    <a:gd name="T20" fmla="*/ 0 w 416"/>
                    <a:gd name="T21" fmla="*/ 0 h 448"/>
                    <a:gd name="T22" fmla="*/ 0 w 416"/>
                    <a:gd name="T23" fmla="*/ 0 h 448"/>
                    <a:gd name="T24" fmla="*/ 0 w 416"/>
                    <a:gd name="T25" fmla="*/ 0 h 448"/>
                    <a:gd name="T26" fmla="*/ 0 w 416"/>
                    <a:gd name="T27" fmla="*/ 0 h 448"/>
                    <a:gd name="T28" fmla="*/ 0 w 416"/>
                    <a:gd name="T29" fmla="*/ 0 h 448"/>
                    <a:gd name="T30" fmla="*/ 0 w 416"/>
                    <a:gd name="T31" fmla="*/ 0 h 448"/>
                    <a:gd name="T32" fmla="*/ 0 w 416"/>
                    <a:gd name="T33" fmla="*/ 0 h 448"/>
                    <a:gd name="T34" fmla="*/ 0 w 416"/>
                    <a:gd name="T35" fmla="*/ 0 h 4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6"/>
                    <a:gd name="T55" fmla="*/ 0 h 448"/>
                    <a:gd name="T56" fmla="*/ 416 w 416"/>
                    <a:gd name="T57" fmla="*/ 448 h 4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6" h="448">
                      <a:moveTo>
                        <a:pt x="0" y="16"/>
                      </a:moveTo>
                      <a:cubicBezTo>
                        <a:pt x="0" y="8"/>
                        <a:pt x="8" y="0"/>
                        <a:pt x="16" y="0"/>
                      </a:cubicBezTo>
                      <a:lnTo>
                        <a:pt x="400" y="0"/>
                      </a:lnTo>
                      <a:cubicBezTo>
                        <a:pt x="409" y="0"/>
                        <a:pt x="416" y="8"/>
                        <a:pt x="416" y="16"/>
                      </a:cubicBezTo>
                      <a:lnTo>
                        <a:pt x="416" y="432"/>
                      </a:lnTo>
                      <a:cubicBezTo>
                        <a:pt x="416" y="441"/>
                        <a:pt x="409" y="448"/>
                        <a:pt x="400" y="448"/>
                      </a:cubicBezTo>
                      <a:lnTo>
                        <a:pt x="16" y="448"/>
                      </a:lnTo>
                      <a:cubicBezTo>
                        <a:pt x="8" y="448"/>
                        <a:pt x="0" y="441"/>
                        <a:pt x="0" y="432"/>
                      </a:cubicBezTo>
                      <a:lnTo>
                        <a:pt x="0" y="16"/>
                      </a:lnTo>
                      <a:close/>
                      <a:moveTo>
                        <a:pt x="32" y="432"/>
                      </a:moveTo>
                      <a:lnTo>
                        <a:pt x="16" y="416"/>
                      </a:lnTo>
                      <a:lnTo>
                        <a:pt x="400" y="416"/>
                      </a:lnTo>
                      <a:lnTo>
                        <a:pt x="384" y="432"/>
                      </a:lnTo>
                      <a:lnTo>
                        <a:pt x="384" y="16"/>
                      </a:lnTo>
                      <a:lnTo>
                        <a:pt x="400" y="32"/>
                      </a:lnTo>
                      <a:lnTo>
                        <a:pt x="16" y="32"/>
                      </a:lnTo>
                      <a:lnTo>
                        <a:pt x="32" y="16"/>
                      </a:lnTo>
                      <a:lnTo>
                        <a:pt x="32" y="432"/>
                      </a:lnTo>
                      <a:close/>
                    </a:path>
                  </a:pathLst>
                </a:custGeom>
                <a:solidFill>
                  <a:srgbClr val="000000"/>
                </a:solidFill>
                <a:ln w="6">
                  <a:solidFill>
                    <a:srgbClr val="000000"/>
                  </a:solidFill>
                  <a:bevel/>
                  <a:headEnd/>
                  <a:tailEnd/>
                </a:ln>
              </p:spPr>
              <p:txBody>
                <a:bodyPr/>
                <a:lstStyle/>
                <a:p>
                  <a:endParaRPr lang="ru-RU"/>
                </a:p>
              </p:txBody>
            </p:sp>
            <p:sp>
              <p:nvSpPr>
                <p:cNvPr id="20567" name="Rectangle 212"/>
                <p:cNvSpPr>
                  <a:spLocks noChangeArrowheads="1"/>
                </p:cNvSpPr>
                <p:nvPr/>
              </p:nvSpPr>
              <p:spPr bwMode="auto">
                <a:xfrm>
                  <a:off x="2733" y="1847"/>
                  <a:ext cx="144" cy="210"/>
                </a:xfrm>
                <a:prstGeom prst="rect">
                  <a:avLst/>
                </a:prstGeom>
                <a:solidFill>
                  <a:srgbClr val="31F810"/>
                </a:solidFill>
                <a:ln w="9525">
                  <a:noFill/>
                  <a:miter lim="800000"/>
                  <a:headEnd/>
                  <a:tailEnd/>
                </a:ln>
              </p:spPr>
              <p:txBody>
                <a:bodyPr/>
                <a:lstStyle/>
                <a:p>
                  <a:endParaRPr lang="ru-RU"/>
                </a:p>
              </p:txBody>
            </p:sp>
            <p:sp>
              <p:nvSpPr>
                <p:cNvPr id="20568" name="Freeform 213"/>
                <p:cNvSpPr>
                  <a:spLocks noEditPoints="1"/>
                </p:cNvSpPr>
                <p:nvPr/>
              </p:nvSpPr>
              <p:spPr bwMode="auto">
                <a:xfrm>
                  <a:off x="2727" y="1841"/>
                  <a:ext cx="156" cy="222"/>
                </a:xfrm>
                <a:custGeom>
                  <a:avLst/>
                  <a:gdLst>
                    <a:gd name="T0" fmla="*/ 0 w 416"/>
                    <a:gd name="T1" fmla="*/ 0 h 592"/>
                    <a:gd name="T2" fmla="*/ 0 w 416"/>
                    <a:gd name="T3" fmla="*/ 0 h 592"/>
                    <a:gd name="T4" fmla="*/ 0 w 416"/>
                    <a:gd name="T5" fmla="*/ 0 h 592"/>
                    <a:gd name="T6" fmla="*/ 0 w 416"/>
                    <a:gd name="T7" fmla="*/ 0 h 592"/>
                    <a:gd name="T8" fmla="*/ 0 w 416"/>
                    <a:gd name="T9" fmla="*/ 0 h 592"/>
                    <a:gd name="T10" fmla="*/ 0 w 416"/>
                    <a:gd name="T11" fmla="*/ 0 h 592"/>
                    <a:gd name="T12" fmla="*/ 0 w 416"/>
                    <a:gd name="T13" fmla="*/ 0 h 592"/>
                    <a:gd name="T14" fmla="*/ 0 w 416"/>
                    <a:gd name="T15" fmla="*/ 0 h 592"/>
                    <a:gd name="T16" fmla="*/ 0 w 416"/>
                    <a:gd name="T17" fmla="*/ 0 h 592"/>
                    <a:gd name="T18" fmla="*/ 0 w 416"/>
                    <a:gd name="T19" fmla="*/ 0 h 592"/>
                    <a:gd name="T20" fmla="*/ 0 w 416"/>
                    <a:gd name="T21" fmla="*/ 0 h 592"/>
                    <a:gd name="T22" fmla="*/ 0 w 416"/>
                    <a:gd name="T23" fmla="*/ 0 h 592"/>
                    <a:gd name="T24" fmla="*/ 0 w 416"/>
                    <a:gd name="T25" fmla="*/ 0 h 592"/>
                    <a:gd name="T26" fmla="*/ 0 w 416"/>
                    <a:gd name="T27" fmla="*/ 0 h 592"/>
                    <a:gd name="T28" fmla="*/ 0 w 416"/>
                    <a:gd name="T29" fmla="*/ 0 h 592"/>
                    <a:gd name="T30" fmla="*/ 0 w 416"/>
                    <a:gd name="T31" fmla="*/ 0 h 592"/>
                    <a:gd name="T32" fmla="*/ 0 w 416"/>
                    <a:gd name="T33" fmla="*/ 0 h 592"/>
                    <a:gd name="T34" fmla="*/ 0 w 416"/>
                    <a:gd name="T35" fmla="*/ 0 h 5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6"/>
                    <a:gd name="T55" fmla="*/ 0 h 592"/>
                    <a:gd name="T56" fmla="*/ 416 w 416"/>
                    <a:gd name="T57" fmla="*/ 592 h 5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6" h="592">
                      <a:moveTo>
                        <a:pt x="0" y="16"/>
                      </a:moveTo>
                      <a:cubicBezTo>
                        <a:pt x="0" y="8"/>
                        <a:pt x="8" y="0"/>
                        <a:pt x="16" y="0"/>
                      </a:cubicBezTo>
                      <a:lnTo>
                        <a:pt x="400" y="0"/>
                      </a:lnTo>
                      <a:cubicBezTo>
                        <a:pt x="409" y="0"/>
                        <a:pt x="416" y="8"/>
                        <a:pt x="416" y="16"/>
                      </a:cubicBezTo>
                      <a:lnTo>
                        <a:pt x="416" y="576"/>
                      </a:lnTo>
                      <a:cubicBezTo>
                        <a:pt x="416" y="585"/>
                        <a:pt x="409" y="592"/>
                        <a:pt x="400" y="592"/>
                      </a:cubicBezTo>
                      <a:lnTo>
                        <a:pt x="16" y="592"/>
                      </a:lnTo>
                      <a:cubicBezTo>
                        <a:pt x="8" y="592"/>
                        <a:pt x="0" y="585"/>
                        <a:pt x="0" y="576"/>
                      </a:cubicBezTo>
                      <a:lnTo>
                        <a:pt x="0" y="16"/>
                      </a:lnTo>
                      <a:close/>
                      <a:moveTo>
                        <a:pt x="32" y="576"/>
                      </a:moveTo>
                      <a:lnTo>
                        <a:pt x="16" y="560"/>
                      </a:lnTo>
                      <a:lnTo>
                        <a:pt x="400" y="560"/>
                      </a:lnTo>
                      <a:lnTo>
                        <a:pt x="384" y="576"/>
                      </a:lnTo>
                      <a:lnTo>
                        <a:pt x="384" y="16"/>
                      </a:lnTo>
                      <a:lnTo>
                        <a:pt x="400" y="32"/>
                      </a:lnTo>
                      <a:lnTo>
                        <a:pt x="16" y="32"/>
                      </a:lnTo>
                      <a:lnTo>
                        <a:pt x="32" y="16"/>
                      </a:lnTo>
                      <a:lnTo>
                        <a:pt x="32" y="576"/>
                      </a:lnTo>
                      <a:close/>
                    </a:path>
                  </a:pathLst>
                </a:custGeom>
                <a:solidFill>
                  <a:srgbClr val="000000"/>
                </a:solidFill>
                <a:ln w="6">
                  <a:solidFill>
                    <a:srgbClr val="000000"/>
                  </a:solidFill>
                  <a:bevel/>
                  <a:headEnd/>
                  <a:tailEnd/>
                </a:ln>
              </p:spPr>
              <p:txBody>
                <a:bodyPr/>
                <a:lstStyle/>
                <a:p>
                  <a:endParaRPr lang="ru-RU"/>
                </a:p>
              </p:txBody>
            </p:sp>
            <p:sp>
              <p:nvSpPr>
                <p:cNvPr id="20569" name="Rectangle 214"/>
                <p:cNvSpPr>
                  <a:spLocks noChangeArrowheads="1"/>
                </p:cNvSpPr>
                <p:nvPr/>
              </p:nvSpPr>
              <p:spPr bwMode="auto">
                <a:xfrm>
                  <a:off x="3093" y="1865"/>
                  <a:ext cx="144" cy="150"/>
                </a:xfrm>
                <a:prstGeom prst="rect">
                  <a:avLst/>
                </a:prstGeom>
                <a:solidFill>
                  <a:srgbClr val="31F810"/>
                </a:solidFill>
                <a:ln w="9525">
                  <a:noFill/>
                  <a:miter lim="800000"/>
                  <a:headEnd/>
                  <a:tailEnd/>
                </a:ln>
              </p:spPr>
              <p:txBody>
                <a:bodyPr/>
                <a:lstStyle/>
                <a:p>
                  <a:endParaRPr lang="ru-RU"/>
                </a:p>
              </p:txBody>
            </p:sp>
            <p:sp>
              <p:nvSpPr>
                <p:cNvPr id="20570" name="Freeform 215"/>
                <p:cNvSpPr>
                  <a:spLocks noEditPoints="1"/>
                </p:cNvSpPr>
                <p:nvPr/>
              </p:nvSpPr>
              <p:spPr bwMode="auto">
                <a:xfrm>
                  <a:off x="3087" y="1859"/>
                  <a:ext cx="156" cy="162"/>
                </a:xfrm>
                <a:custGeom>
                  <a:avLst/>
                  <a:gdLst>
                    <a:gd name="T0" fmla="*/ 0 w 416"/>
                    <a:gd name="T1" fmla="*/ 0 h 432"/>
                    <a:gd name="T2" fmla="*/ 0 w 416"/>
                    <a:gd name="T3" fmla="*/ 0 h 432"/>
                    <a:gd name="T4" fmla="*/ 0 w 416"/>
                    <a:gd name="T5" fmla="*/ 0 h 432"/>
                    <a:gd name="T6" fmla="*/ 0 w 416"/>
                    <a:gd name="T7" fmla="*/ 0 h 432"/>
                    <a:gd name="T8" fmla="*/ 0 w 416"/>
                    <a:gd name="T9" fmla="*/ 0 h 432"/>
                    <a:gd name="T10" fmla="*/ 0 w 416"/>
                    <a:gd name="T11" fmla="*/ 0 h 432"/>
                    <a:gd name="T12" fmla="*/ 0 w 416"/>
                    <a:gd name="T13" fmla="*/ 0 h 432"/>
                    <a:gd name="T14" fmla="*/ 0 w 416"/>
                    <a:gd name="T15" fmla="*/ 0 h 432"/>
                    <a:gd name="T16" fmla="*/ 0 w 416"/>
                    <a:gd name="T17" fmla="*/ 0 h 432"/>
                    <a:gd name="T18" fmla="*/ 0 w 416"/>
                    <a:gd name="T19" fmla="*/ 0 h 432"/>
                    <a:gd name="T20" fmla="*/ 0 w 416"/>
                    <a:gd name="T21" fmla="*/ 0 h 432"/>
                    <a:gd name="T22" fmla="*/ 0 w 416"/>
                    <a:gd name="T23" fmla="*/ 0 h 432"/>
                    <a:gd name="T24" fmla="*/ 0 w 416"/>
                    <a:gd name="T25" fmla="*/ 0 h 432"/>
                    <a:gd name="T26" fmla="*/ 0 w 416"/>
                    <a:gd name="T27" fmla="*/ 0 h 432"/>
                    <a:gd name="T28" fmla="*/ 0 w 416"/>
                    <a:gd name="T29" fmla="*/ 0 h 432"/>
                    <a:gd name="T30" fmla="*/ 0 w 416"/>
                    <a:gd name="T31" fmla="*/ 0 h 432"/>
                    <a:gd name="T32" fmla="*/ 0 w 416"/>
                    <a:gd name="T33" fmla="*/ 0 h 432"/>
                    <a:gd name="T34" fmla="*/ 0 w 416"/>
                    <a:gd name="T35" fmla="*/ 0 h 4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6"/>
                    <a:gd name="T55" fmla="*/ 0 h 432"/>
                    <a:gd name="T56" fmla="*/ 416 w 416"/>
                    <a:gd name="T57" fmla="*/ 432 h 4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6" h="432">
                      <a:moveTo>
                        <a:pt x="0" y="16"/>
                      </a:moveTo>
                      <a:cubicBezTo>
                        <a:pt x="0" y="8"/>
                        <a:pt x="8" y="0"/>
                        <a:pt x="16" y="0"/>
                      </a:cubicBezTo>
                      <a:lnTo>
                        <a:pt x="400" y="0"/>
                      </a:lnTo>
                      <a:cubicBezTo>
                        <a:pt x="409" y="0"/>
                        <a:pt x="416" y="8"/>
                        <a:pt x="416" y="16"/>
                      </a:cubicBezTo>
                      <a:lnTo>
                        <a:pt x="416" y="416"/>
                      </a:lnTo>
                      <a:cubicBezTo>
                        <a:pt x="416" y="425"/>
                        <a:pt x="409" y="432"/>
                        <a:pt x="400" y="432"/>
                      </a:cubicBezTo>
                      <a:lnTo>
                        <a:pt x="16" y="432"/>
                      </a:lnTo>
                      <a:cubicBezTo>
                        <a:pt x="8" y="432"/>
                        <a:pt x="0" y="425"/>
                        <a:pt x="0" y="416"/>
                      </a:cubicBezTo>
                      <a:lnTo>
                        <a:pt x="0" y="16"/>
                      </a:lnTo>
                      <a:close/>
                      <a:moveTo>
                        <a:pt x="32" y="416"/>
                      </a:moveTo>
                      <a:lnTo>
                        <a:pt x="16" y="400"/>
                      </a:lnTo>
                      <a:lnTo>
                        <a:pt x="400" y="400"/>
                      </a:lnTo>
                      <a:lnTo>
                        <a:pt x="384" y="416"/>
                      </a:lnTo>
                      <a:lnTo>
                        <a:pt x="384" y="16"/>
                      </a:lnTo>
                      <a:lnTo>
                        <a:pt x="400" y="32"/>
                      </a:lnTo>
                      <a:lnTo>
                        <a:pt x="16" y="32"/>
                      </a:lnTo>
                      <a:lnTo>
                        <a:pt x="32" y="16"/>
                      </a:lnTo>
                      <a:lnTo>
                        <a:pt x="32" y="416"/>
                      </a:lnTo>
                      <a:close/>
                    </a:path>
                  </a:pathLst>
                </a:custGeom>
                <a:solidFill>
                  <a:srgbClr val="000000"/>
                </a:solidFill>
                <a:ln w="6">
                  <a:solidFill>
                    <a:srgbClr val="000000"/>
                  </a:solidFill>
                  <a:bevel/>
                  <a:headEnd/>
                  <a:tailEnd/>
                </a:ln>
              </p:spPr>
              <p:txBody>
                <a:bodyPr/>
                <a:lstStyle/>
                <a:p>
                  <a:endParaRPr lang="ru-RU"/>
                </a:p>
              </p:txBody>
            </p:sp>
            <p:sp>
              <p:nvSpPr>
                <p:cNvPr id="20571" name="Rectangle 216"/>
                <p:cNvSpPr>
                  <a:spLocks noChangeArrowheads="1"/>
                </p:cNvSpPr>
                <p:nvPr/>
              </p:nvSpPr>
              <p:spPr bwMode="auto">
                <a:xfrm>
                  <a:off x="3447" y="1883"/>
                  <a:ext cx="144" cy="192"/>
                </a:xfrm>
                <a:prstGeom prst="rect">
                  <a:avLst/>
                </a:prstGeom>
                <a:solidFill>
                  <a:srgbClr val="31F810"/>
                </a:solidFill>
                <a:ln w="9525">
                  <a:noFill/>
                  <a:miter lim="800000"/>
                  <a:headEnd/>
                  <a:tailEnd/>
                </a:ln>
              </p:spPr>
              <p:txBody>
                <a:bodyPr/>
                <a:lstStyle/>
                <a:p>
                  <a:endParaRPr lang="ru-RU"/>
                </a:p>
              </p:txBody>
            </p:sp>
            <p:sp>
              <p:nvSpPr>
                <p:cNvPr id="20572" name="Freeform 217"/>
                <p:cNvSpPr>
                  <a:spLocks noEditPoints="1"/>
                </p:cNvSpPr>
                <p:nvPr/>
              </p:nvSpPr>
              <p:spPr bwMode="auto">
                <a:xfrm>
                  <a:off x="3441" y="1877"/>
                  <a:ext cx="156" cy="204"/>
                </a:xfrm>
                <a:custGeom>
                  <a:avLst/>
                  <a:gdLst>
                    <a:gd name="T0" fmla="*/ 0 w 416"/>
                    <a:gd name="T1" fmla="*/ 0 h 544"/>
                    <a:gd name="T2" fmla="*/ 0 w 416"/>
                    <a:gd name="T3" fmla="*/ 0 h 544"/>
                    <a:gd name="T4" fmla="*/ 0 w 416"/>
                    <a:gd name="T5" fmla="*/ 0 h 544"/>
                    <a:gd name="T6" fmla="*/ 0 w 416"/>
                    <a:gd name="T7" fmla="*/ 0 h 544"/>
                    <a:gd name="T8" fmla="*/ 0 w 416"/>
                    <a:gd name="T9" fmla="*/ 0 h 544"/>
                    <a:gd name="T10" fmla="*/ 0 w 416"/>
                    <a:gd name="T11" fmla="*/ 0 h 544"/>
                    <a:gd name="T12" fmla="*/ 0 w 416"/>
                    <a:gd name="T13" fmla="*/ 0 h 544"/>
                    <a:gd name="T14" fmla="*/ 0 w 416"/>
                    <a:gd name="T15" fmla="*/ 0 h 544"/>
                    <a:gd name="T16" fmla="*/ 0 w 416"/>
                    <a:gd name="T17" fmla="*/ 0 h 544"/>
                    <a:gd name="T18" fmla="*/ 0 w 416"/>
                    <a:gd name="T19" fmla="*/ 0 h 544"/>
                    <a:gd name="T20" fmla="*/ 0 w 416"/>
                    <a:gd name="T21" fmla="*/ 0 h 544"/>
                    <a:gd name="T22" fmla="*/ 0 w 416"/>
                    <a:gd name="T23" fmla="*/ 0 h 544"/>
                    <a:gd name="T24" fmla="*/ 0 w 416"/>
                    <a:gd name="T25" fmla="*/ 0 h 544"/>
                    <a:gd name="T26" fmla="*/ 0 w 416"/>
                    <a:gd name="T27" fmla="*/ 0 h 544"/>
                    <a:gd name="T28" fmla="*/ 0 w 416"/>
                    <a:gd name="T29" fmla="*/ 0 h 544"/>
                    <a:gd name="T30" fmla="*/ 0 w 416"/>
                    <a:gd name="T31" fmla="*/ 0 h 544"/>
                    <a:gd name="T32" fmla="*/ 0 w 416"/>
                    <a:gd name="T33" fmla="*/ 0 h 544"/>
                    <a:gd name="T34" fmla="*/ 0 w 416"/>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6"/>
                    <a:gd name="T55" fmla="*/ 0 h 544"/>
                    <a:gd name="T56" fmla="*/ 416 w 416"/>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6" h="544">
                      <a:moveTo>
                        <a:pt x="0" y="16"/>
                      </a:moveTo>
                      <a:cubicBezTo>
                        <a:pt x="0" y="8"/>
                        <a:pt x="8" y="0"/>
                        <a:pt x="16" y="0"/>
                      </a:cubicBezTo>
                      <a:lnTo>
                        <a:pt x="400" y="0"/>
                      </a:lnTo>
                      <a:cubicBezTo>
                        <a:pt x="409" y="0"/>
                        <a:pt x="416" y="8"/>
                        <a:pt x="416" y="16"/>
                      </a:cubicBezTo>
                      <a:lnTo>
                        <a:pt x="416" y="528"/>
                      </a:lnTo>
                      <a:cubicBezTo>
                        <a:pt x="416" y="537"/>
                        <a:pt x="409" y="544"/>
                        <a:pt x="400" y="544"/>
                      </a:cubicBezTo>
                      <a:lnTo>
                        <a:pt x="16" y="544"/>
                      </a:lnTo>
                      <a:cubicBezTo>
                        <a:pt x="8" y="544"/>
                        <a:pt x="0" y="537"/>
                        <a:pt x="0" y="528"/>
                      </a:cubicBezTo>
                      <a:lnTo>
                        <a:pt x="0" y="16"/>
                      </a:lnTo>
                      <a:close/>
                      <a:moveTo>
                        <a:pt x="32" y="528"/>
                      </a:moveTo>
                      <a:lnTo>
                        <a:pt x="16" y="512"/>
                      </a:lnTo>
                      <a:lnTo>
                        <a:pt x="400" y="512"/>
                      </a:lnTo>
                      <a:lnTo>
                        <a:pt x="384" y="528"/>
                      </a:lnTo>
                      <a:lnTo>
                        <a:pt x="384" y="16"/>
                      </a:lnTo>
                      <a:lnTo>
                        <a:pt x="400" y="32"/>
                      </a:lnTo>
                      <a:lnTo>
                        <a:pt x="16" y="32"/>
                      </a:lnTo>
                      <a:lnTo>
                        <a:pt x="32" y="16"/>
                      </a:lnTo>
                      <a:lnTo>
                        <a:pt x="32" y="528"/>
                      </a:lnTo>
                      <a:close/>
                    </a:path>
                  </a:pathLst>
                </a:custGeom>
                <a:solidFill>
                  <a:srgbClr val="000000"/>
                </a:solidFill>
                <a:ln w="6">
                  <a:solidFill>
                    <a:srgbClr val="000000"/>
                  </a:solidFill>
                  <a:bevel/>
                  <a:headEnd/>
                  <a:tailEnd/>
                </a:ln>
              </p:spPr>
              <p:txBody>
                <a:bodyPr/>
                <a:lstStyle/>
                <a:p>
                  <a:endParaRPr lang="ru-RU"/>
                </a:p>
              </p:txBody>
            </p:sp>
            <p:sp>
              <p:nvSpPr>
                <p:cNvPr id="20573" name="Rectangle 218"/>
                <p:cNvSpPr>
                  <a:spLocks noChangeArrowheads="1"/>
                </p:cNvSpPr>
                <p:nvPr/>
              </p:nvSpPr>
              <p:spPr bwMode="auto">
                <a:xfrm>
                  <a:off x="3801" y="1799"/>
                  <a:ext cx="144" cy="462"/>
                </a:xfrm>
                <a:prstGeom prst="rect">
                  <a:avLst/>
                </a:prstGeom>
                <a:solidFill>
                  <a:srgbClr val="31F810"/>
                </a:solidFill>
                <a:ln w="9525">
                  <a:noFill/>
                  <a:miter lim="800000"/>
                  <a:headEnd/>
                  <a:tailEnd/>
                </a:ln>
              </p:spPr>
              <p:txBody>
                <a:bodyPr/>
                <a:lstStyle/>
                <a:p>
                  <a:endParaRPr lang="ru-RU"/>
                </a:p>
              </p:txBody>
            </p:sp>
            <p:sp>
              <p:nvSpPr>
                <p:cNvPr id="20574" name="Freeform 219"/>
                <p:cNvSpPr>
                  <a:spLocks noEditPoints="1"/>
                </p:cNvSpPr>
                <p:nvPr/>
              </p:nvSpPr>
              <p:spPr bwMode="auto">
                <a:xfrm>
                  <a:off x="3795" y="1793"/>
                  <a:ext cx="156" cy="474"/>
                </a:xfrm>
                <a:custGeom>
                  <a:avLst/>
                  <a:gdLst>
                    <a:gd name="T0" fmla="*/ 0 w 416"/>
                    <a:gd name="T1" fmla="*/ 0 h 1264"/>
                    <a:gd name="T2" fmla="*/ 0 w 416"/>
                    <a:gd name="T3" fmla="*/ 0 h 1264"/>
                    <a:gd name="T4" fmla="*/ 0 w 416"/>
                    <a:gd name="T5" fmla="*/ 0 h 1264"/>
                    <a:gd name="T6" fmla="*/ 0 w 416"/>
                    <a:gd name="T7" fmla="*/ 0 h 1264"/>
                    <a:gd name="T8" fmla="*/ 0 w 416"/>
                    <a:gd name="T9" fmla="*/ 0 h 1264"/>
                    <a:gd name="T10" fmla="*/ 0 w 416"/>
                    <a:gd name="T11" fmla="*/ 0 h 1264"/>
                    <a:gd name="T12" fmla="*/ 0 w 416"/>
                    <a:gd name="T13" fmla="*/ 0 h 1264"/>
                    <a:gd name="T14" fmla="*/ 0 w 416"/>
                    <a:gd name="T15" fmla="*/ 0 h 1264"/>
                    <a:gd name="T16" fmla="*/ 0 w 416"/>
                    <a:gd name="T17" fmla="*/ 0 h 1264"/>
                    <a:gd name="T18" fmla="*/ 0 w 416"/>
                    <a:gd name="T19" fmla="*/ 0 h 1264"/>
                    <a:gd name="T20" fmla="*/ 0 w 416"/>
                    <a:gd name="T21" fmla="*/ 0 h 1264"/>
                    <a:gd name="T22" fmla="*/ 0 w 416"/>
                    <a:gd name="T23" fmla="*/ 0 h 1264"/>
                    <a:gd name="T24" fmla="*/ 0 w 416"/>
                    <a:gd name="T25" fmla="*/ 0 h 1264"/>
                    <a:gd name="T26" fmla="*/ 0 w 416"/>
                    <a:gd name="T27" fmla="*/ 0 h 1264"/>
                    <a:gd name="T28" fmla="*/ 0 w 416"/>
                    <a:gd name="T29" fmla="*/ 0 h 1264"/>
                    <a:gd name="T30" fmla="*/ 0 w 416"/>
                    <a:gd name="T31" fmla="*/ 0 h 1264"/>
                    <a:gd name="T32" fmla="*/ 0 w 416"/>
                    <a:gd name="T33" fmla="*/ 0 h 1264"/>
                    <a:gd name="T34" fmla="*/ 0 w 416"/>
                    <a:gd name="T35" fmla="*/ 0 h 12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6"/>
                    <a:gd name="T55" fmla="*/ 0 h 1264"/>
                    <a:gd name="T56" fmla="*/ 416 w 416"/>
                    <a:gd name="T57" fmla="*/ 1264 h 12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6" h="1264">
                      <a:moveTo>
                        <a:pt x="0" y="16"/>
                      </a:moveTo>
                      <a:cubicBezTo>
                        <a:pt x="0" y="8"/>
                        <a:pt x="8" y="0"/>
                        <a:pt x="16" y="0"/>
                      </a:cubicBezTo>
                      <a:lnTo>
                        <a:pt x="400" y="0"/>
                      </a:lnTo>
                      <a:cubicBezTo>
                        <a:pt x="409" y="0"/>
                        <a:pt x="416" y="8"/>
                        <a:pt x="416" y="16"/>
                      </a:cubicBezTo>
                      <a:lnTo>
                        <a:pt x="416" y="1248"/>
                      </a:lnTo>
                      <a:cubicBezTo>
                        <a:pt x="416" y="1257"/>
                        <a:pt x="409" y="1264"/>
                        <a:pt x="400" y="1264"/>
                      </a:cubicBezTo>
                      <a:lnTo>
                        <a:pt x="16" y="1264"/>
                      </a:lnTo>
                      <a:cubicBezTo>
                        <a:pt x="8" y="1264"/>
                        <a:pt x="0" y="1257"/>
                        <a:pt x="0" y="1248"/>
                      </a:cubicBezTo>
                      <a:lnTo>
                        <a:pt x="0" y="16"/>
                      </a:lnTo>
                      <a:close/>
                      <a:moveTo>
                        <a:pt x="32" y="1248"/>
                      </a:moveTo>
                      <a:lnTo>
                        <a:pt x="16" y="1232"/>
                      </a:lnTo>
                      <a:lnTo>
                        <a:pt x="400" y="1232"/>
                      </a:lnTo>
                      <a:lnTo>
                        <a:pt x="384" y="1248"/>
                      </a:lnTo>
                      <a:lnTo>
                        <a:pt x="384" y="16"/>
                      </a:lnTo>
                      <a:lnTo>
                        <a:pt x="400" y="32"/>
                      </a:lnTo>
                      <a:lnTo>
                        <a:pt x="16" y="32"/>
                      </a:lnTo>
                      <a:lnTo>
                        <a:pt x="32" y="16"/>
                      </a:lnTo>
                      <a:lnTo>
                        <a:pt x="32" y="1248"/>
                      </a:lnTo>
                      <a:close/>
                    </a:path>
                  </a:pathLst>
                </a:custGeom>
                <a:solidFill>
                  <a:srgbClr val="000000"/>
                </a:solidFill>
                <a:ln w="6">
                  <a:solidFill>
                    <a:srgbClr val="000000"/>
                  </a:solidFill>
                  <a:bevel/>
                  <a:headEnd/>
                  <a:tailEnd/>
                </a:ln>
              </p:spPr>
              <p:txBody>
                <a:bodyPr/>
                <a:lstStyle/>
                <a:p>
                  <a:endParaRPr lang="ru-RU"/>
                </a:p>
              </p:txBody>
            </p:sp>
            <p:sp>
              <p:nvSpPr>
                <p:cNvPr id="20575" name="Rectangle 220"/>
                <p:cNvSpPr>
                  <a:spLocks noChangeArrowheads="1"/>
                </p:cNvSpPr>
                <p:nvPr/>
              </p:nvSpPr>
              <p:spPr bwMode="auto">
                <a:xfrm>
                  <a:off x="2025" y="1409"/>
                  <a:ext cx="144" cy="540"/>
                </a:xfrm>
                <a:prstGeom prst="rect">
                  <a:avLst/>
                </a:prstGeom>
                <a:solidFill>
                  <a:srgbClr val="FF0000"/>
                </a:solidFill>
                <a:ln w="9525">
                  <a:noFill/>
                  <a:miter lim="800000"/>
                  <a:headEnd/>
                  <a:tailEnd/>
                </a:ln>
              </p:spPr>
              <p:txBody>
                <a:bodyPr/>
                <a:lstStyle/>
                <a:p>
                  <a:endParaRPr lang="ru-RU"/>
                </a:p>
              </p:txBody>
            </p:sp>
            <p:sp>
              <p:nvSpPr>
                <p:cNvPr id="20576" name="Freeform 221"/>
                <p:cNvSpPr>
                  <a:spLocks noEditPoints="1"/>
                </p:cNvSpPr>
                <p:nvPr/>
              </p:nvSpPr>
              <p:spPr bwMode="auto">
                <a:xfrm>
                  <a:off x="2019" y="1403"/>
                  <a:ext cx="156" cy="552"/>
                </a:xfrm>
                <a:custGeom>
                  <a:avLst/>
                  <a:gdLst>
                    <a:gd name="T0" fmla="*/ 0 w 416"/>
                    <a:gd name="T1" fmla="*/ 0 h 1472"/>
                    <a:gd name="T2" fmla="*/ 0 w 416"/>
                    <a:gd name="T3" fmla="*/ 0 h 1472"/>
                    <a:gd name="T4" fmla="*/ 0 w 416"/>
                    <a:gd name="T5" fmla="*/ 0 h 1472"/>
                    <a:gd name="T6" fmla="*/ 0 w 416"/>
                    <a:gd name="T7" fmla="*/ 0 h 1472"/>
                    <a:gd name="T8" fmla="*/ 0 w 416"/>
                    <a:gd name="T9" fmla="*/ 0 h 1472"/>
                    <a:gd name="T10" fmla="*/ 0 w 416"/>
                    <a:gd name="T11" fmla="*/ 0 h 1472"/>
                    <a:gd name="T12" fmla="*/ 0 w 416"/>
                    <a:gd name="T13" fmla="*/ 0 h 1472"/>
                    <a:gd name="T14" fmla="*/ 0 w 416"/>
                    <a:gd name="T15" fmla="*/ 0 h 1472"/>
                    <a:gd name="T16" fmla="*/ 0 w 416"/>
                    <a:gd name="T17" fmla="*/ 0 h 1472"/>
                    <a:gd name="T18" fmla="*/ 0 w 416"/>
                    <a:gd name="T19" fmla="*/ 0 h 1472"/>
                    <a:gd name="T20" fmla="*/ 0 w 416"/>
                    <a:gd name="T21" fmla="*/ 0 h 1472"/>
                    <a:gd name="T22" fmla="*/ 0 w 416"/>
                    <a:gd name="T23" fmla="*/ 0 h 1472"/>
                    <a:gd name="T24" fmla="*/ 0 w 416"/>
                    <a:gd name="T25" fmla="*/ 0 h 1472"/>
                    <a:gd name="T26" fmla="*/ 0 w 416"/>
                    <a:gd name="T27" fmla="*/ 0 h 1472"/>
                    <a:gd name="T28" fmla="*/ 0 w 416"/>
                    <a:gd name="T29" fmla="*/ 0 h 1472"/>
                    <a:gd name="T30" fmla="*/ 0 w 416"/>
                    <a:gd name="T31" fmla="*/ 0 h 1472"/>
                    <a:gd name="T32" fmla="*/ 0 w 416"/>
                    <a:gd name="T33" fmla="*/ 0 h 1472"/>
                    <a:gd name="T34" fmla="*/ 0 w 416"/>
                    <a:gd name="T35" fmla="*/ 0 h 14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6"/>
                    <a:gd name="T55" fmla="*/ 0 h 1472"/>
                    <a:gd name="T56" fmla="*/ 416 w 416"/>
                    <a:gd name="T57" fmla="*/ 1472 h 14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6" h="1472">
                      <a:moveTo>
                        <a:pt x="0" y="16"/>
                      </a:moveTo>
                      <a:cubicBezTo>
                        <a:pt x="0" y="8"/>
                        <a:pt x="8" y="0"/>
                        <a:pt x="16" y="0"/>
                      </a:cubicBezTo>
                      <a:lnTo>
                        <a:pt x="400" y="0"/>
                      </a:lnTo>
                      <a:cubicBezTo>
                        <a:pt x="409" y="0"/>
                        <a:pt x="416" y="8"/>
                        <a:pt x="416" y="16"/>
                      </a:cubicBezTo>
                      <a:lnTo>
                        <a:pt x="416" y="1456"/>
                      </a:lnTo>
                      <a:cubicBezTo>
                        <a:pt x="416" y="1465"/>
                        <a:pt x="409" y="1472"/>
                        <a:pt x="400" y="1472"/>
                      </a:cubicBezTo>
                      <a:lnTo>
                        <a:pt x="16" y="1472"/>
                      </a:lnTo>
                      <a:cubicBezTo>
                        <a:pt x="8" y="1472"/>
                        <a:pt x="0" y="1465"/>
                        <a:pt x="0" y="1456"/>
                      </a:cubicBezTo>
                      <a:lnTo>
                        <a:pt x="0" y="16"/>
                      </a:lnTo>
                      <a:close/>
                      <a:moveTo>
                        <a:pt x="32" y="1456"/>
                      </a:moveTo>
                      <a:lnTo>
                        <a:pt x="16" y="1440"/>
                      </a:lnTo>
                      <a:lnTo>
                        <a:pt x="400" y="1440"/>
                      </a:lnTo>
                      <a:lnTo>
                        <a:pt x="384" y="1456"/>
                      </a:lnTo>
                      <a:lnTo>
                        <a:pt x="384" y="16"/>
                      </a:lnTo>
                      <a:lnTo>
                        <a:pt x="400" y="32"/>
                      </a:lnTo>
                      <a:lnTo>
                        <a:pt x="16" y="32"/>
                      </a:lnTo>
                      <a:lnTo>
                        <a:pt x="32" y="16"/>
                      </a:lnTo>
                      <a:lnTo>
                        <a:pt x="32" y="1456"/>
                      </a:lnTo>
                      <a:close/>
                    </a:path>
                  </a:pathLst>
                </a:custGeom>
                <a:solidFill>
                  <a:srgbClr val="000000"/>
                </a:solidFill>
                <a:ln w="6">
                  <a:solidFill>
                    <a:srgbClr val="000000"/>
                  </a:solidFill>
                  <a:bevel/>
                  <a:headEnd/>
                  <a:tailEnd/>
                </a:ln>
              </p:spPr>
              <p:txBody>
                <a:bodyPr/>
                <a:lstStyle/>
                <a:p>
                  <a:endParaRPr lang="ru-RU"/>
                </a:p>
              </p:txBody>
            </p:sp>
            <p:sp>
              <p:nvSpPr>
                <p:cNvPr id="20577" name="Rectangle 222"/>
                <p:cNvSpPr>
                  <a:spLocks noChangeArrowheads="1"/>
                </p:cNvSpPr>
                <p:nvPr/>
              </p:nvSpPr>
              <p:spPr bwMode="auto">
                <a:xfrm>
                  <a:off x="2379" y="1409"/>
                  <a:ext cx="144" cy="450"/>
                </a:xfrm>
                <a:prstGeom prst="rect">
                  <a:avLst/>
                </a:prstGeom>
                <a:solidFill>
                  <a:srgbClr val="FF0000"/>
                </a:solidFill>
                <a:ln w="9525">
                  <a:noFill/>
                  <a:miter lim="800000"/>
                  <a:headEnd/>
                  <a:tailEnd/>
                </a:ln>
              </p:spPr>
              <p:txBody>
                <a:bodyPr/>
                <a:lstStyle/>
                <a:p>
                  <a:endParaRPr lang="ru-RU"/>
                </a:p>
              </p:txBody>
            </p:sp>
            <p:sp>
              <p:nvSpPr>
                <p:cNvPr id="20578" name="Freeform 223"/>
                <p:cNvSpPr>
                  <a:spLocks noEditPoints="1"/>
                </p:cNvSpPr>
                <p:nvPr/>
              </p:nvSpPr>
              <p:spPr bwMode="auto">
                <a:xfrm>
                  <a:off x="2373" y="1403"/>
                  <a:ext cx="156" cy="462"/>
                </a:xfrm>
                <a:custGeom>
                  <a:avLst/>
                  <a:gdLst>
                    <a:gd name="T0" fmla="*/ 0 w 416"/>
                    <a:gd name="T1" fmla="*/ 0 h 1232"/>
                    <a:gd name="T2" fmla="*/ 0 w 416"/>
                    <a:gd name="T3" fmla="*/ 0 h 1232"/>
                    <a:gd name="T4" fmla="*/ 0 w 416"/>
                    <a:gd name="T5" fmla="*/ 0 h 1232"/>
                    <a:gd name="T6" fmla="*/ 0 w 416"/>
                    <a:gd name="T7" fmla="*/ 0 h 1232"/>
                    <a:gd name="T8" fmla="*/ 0 w 416"/>
                    <a:gd name="T9" fmla="*/ 0 h 1232"/>
                    <a:gd name="T10" fmla="*/ 0 w 416"/>
                    <a:gd name="T11" fmla="*/ 0 h 1232"/>
                    <a:gd name="T12" fmla="*/ 0 w 416"/>
                    <a:gd name="T13" fmla="*/ 0 h 1232"/>
                    <a:gd name="T14" fmla="*/ 0 w 416"/>
                    <a:gd name="T15" fmla="*/ 0 h 1232"/>
                    <a:gd name="T16" fmla="*/ 0 w 416"/>
                    <a:gd name="T17" fmla="*/ 0 h 1232"/>
                    <a:gd name="T18" fmla="*/ 0 w 416"/>
                    <a:gd name="T19" fmla="*/ 0 h 1232"/>
                    <a:gd name="T20" fmla="*/ 0 w 416"/>
                    <a:gd name="T21" fmla="*/ 0 h 1232"/>
                    <a:gd name="T22" fmla="*/ 0 w 416"/>
                    <a:gd name="T23" fmla="*/ 0 h 1232"/>
                    <a:gd name="T24" fmla="*/ 0 w 416"/>
                    <a:gd name="T25" fmla="*/ 0 h 1232"/>
                    <a:gd name="T26" fmla="*/ 0 w 416"/>
                    <a:gd name="T27" fmla="*/ 0 h 1232"/>
                    <a:gd name="T28" fmla="*/ 0 w 416"/>
                    <a:gd name="T29" fmla="*/ 0 h 1232"/>
                    <a:gd name="T30" fmla="*/ 0 w 416"/>
                    <a:gd name="T31" fmla="*/ 0 h 1232"/>
                    <a:gd name="T32" fmla="*/ 0 w 416"/>
                    <a:gd name="T33" fmla="*/ 0 h 1232"/>
                    <a:gd name="T34" fmla="*/ 0 w 416"/>
                    <a:gd name="T35" fmla="*/ 0 h 12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6"/>
                    <a:gd name="T55" fmla="*/ 0 h 1232"/>
                    <a:gd name="T56" fmla="*/ 416 w 416"/>
                    <a:gd name="T57" fmla="*/ 1232 h 12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6" h="1232">
                      <a:moveTo>
                        <a:pt x="0" y="16"/>
                      </a:moveTo>
                      <a:cubicBezTo>
                        <a:pt x="0" y="8"/>
                        <a:pt x="8" y="0"/>
                        <a:pt x="16" y="0"/>
                      </a:cubicBezTo>
                      <a:lnTo>
                        <a:pt x="400" y="0"/>
                      </a:lnTo>
                      <a:cubicBezTo>
                        <a:pt x="409" y="0"/>
                        <a:pt x="416" y="8"/>
                        <a:pt x="416" y="16"/>
                      </a:cubicBezTo>
                      <a:lnTo>
                        <a:pt x="416" y="1216"/>
                      </a:lnTo>
                      <a:cubicBezTo>
                        <a:pt x="416" y="1225"/>
                        <a:pt x="409" y="1232"/>
                        <a:pt x="400" y="1232"/>
                      </a:cubicBezTo>
                      <a:lnTo>
                        <a:pt x="16" y="1232"/>
                      </a:lnTo>
                      <a:cubicBezTo>
                        <a:pt x="8" y="1232"/>
                        <a:pt x="0" y="1225"/>
                        <a:pt x="0" y="1216"/>
                      </a:cubicBezTo>
                      <a:lnTo>
                        <a:pt x="0" y="16"/>
                      </a:lnTo>
                      <a:close/>
                      <a:moveTo>
                        <a:pt x="32" y="1216"/>
                      </a:moveTo>
                      <a:lnTo>
                        <a:pt x="16" y="1200"/>
                      </a:lnTo>
                      <a:lnTo>
                        <a:pt x="400" y="1200"/>
                      </a:lnTo>
                      <a:lnTo>
                        <a:pt x="384" y="1216"/>
                      </a:lnTo>
                      <a:lnTo>
                        <a:pt x="384" y="16"/>
                      </a:lnTo>
                      <a:lnTo>
                        <a:pt x="400" y="32"/>
                      </a:lnTo>
                      <a:lnTo>
                        <a:pt x="16" y="32"/>
                      </a:lnTo>
                      <a:lnTo>
                        <a:pt x="32" y="16"/>
                      </a:lnTo>
                      <a:lnTo>
                        <a:pt x="32" y="1216"/>
                      </a:lnTo>
                      <a:close/>
                    </a:path>
                  </a:pathLst>
                </a:custGeom>
                <a:solidFill>
                  <a:srgbClr val="000000"/>
                </a:solidFill>
                <a:ln w="6">
                  <a:solidFill>
                    <a:srgbClr val="000000"/>
                  </a:solidFill>
                  <a:bevel/>
                  <a:headEnd/>
                  <a:tailEnd/>
                </a:ln>
              </p:spPr>
              <p:txBody>
                <a:bodyPr/>
                <a:lstStyle/>
                <a:p>
                  <a:endParaRPr lang="ru-RU"/>
                </a:p>
              </p:txBody>
            </p:sp>
            <p:sp>
              <p:nvSpPr>
                <p:cNvPr id="20579" name="Rectangle 224"/>
                <p:cNvSpPr>
                  <a:spLocks noChangeArrowheads="1"/>
                </p:cNvSpPr>
                <p:nvPr/>
              </p:nvSpPr>
              <p:spPr bwMode="auto">
                <a:xfrm>
                  <a:off x="2733" y="1409"/>
                  <a:ext cx="144" cy="438"/>
                </a:xfrm>
                <a:prstGeom prst="rect">
                  <a:avLst/>
                </a:prstGeom>
                <a:solidFill>
                  <a:srgbClr val="FF0000"/>
                </a:solidFill>
                <a:ln w="9525">
                  <a:noFill/>
                  <a:miter lim="800000"/>
                  <a:headEnd/>
                  <a:tailEnd/>
                </a:ln>
              </p:spPr>
              <p:txBody>
                <a:bodyPr/>
                <a:lstStyle/>
                <a:p>
                  <a:endParaRPr lang="ru-RU"/>
                </a:p>
              </p:txBody>
            </p:sp>
            <p:sp>
              <p:nvSpPr>
                <p:cNvPr id="20580" name="Freeform 225"/>
                <p:cNvSpPr>
                  <a:spLocks noEditPoints="1"/>
                </p:cNvSpPr>
                <p:nvPr/>
              </p:nvSpPr>
              <p:spPr bwMode="auto">
                <a:xfrm>
                  <a:off x="2727" y="1403"/>
                  <a:ext cx="156" cy="450"/>
                </a:xfrm>
                <a:custGeom>
                  <a:avLst/>
                  <a:gdLst>
                    <a:gd name="T0" fmla="*/ 0 w 416"/>
                    <a:gd name="T1" fmla="*/ 0 h 1200"/>
                    <a:gd name="T2" fmla="*/ 0 w 416"/>
                    <a:gd name="T3" fmla="*/ 0 h 1200"/>
                    <a:gd name="T4" fmla="*/ 0 w 416"/>
                    <a:gd name="T5" fmla="*/ 0 h 1200"/>
                    <a:gd name="T6" fmla="*/ 0 w 416"/>
                    <a:gd name="T7" fmla="*/ 0 h 1200"/>
                    <a:gd name="T8" fmla="*/ 0 w 416"/>
                    <a:gd name="T9" fmla="*/ 0 h 1200"/>
                    <a:gd name="T10" fmla="*/ 0 w 416"/>
                    <a:gd name="T11" fmla="*/ 0 h 1200"/>
                    <a:gd name="T12" fmla="*/ 0 w 416"/>
                    <a:gd name="T13" fmla="*/ 0 h 1200"/>
                    <a:gd name="T14" fmla="*/ 0 w 416"/>
                    <a:gd name="T15" fmla="*/ 0 h 1200"/>
                    <a:gd name="T16" fmla="*/ 0 w 416"/>
                    <a:gd name="T17" fmla="*/ 0 h 1200"/>
                    <a:gd name="T18" fmla="*/ 0 w 416"/>
                    <a:gd name="T19" fmla="*/ 0 h 1200"/>
                    <a:gd name="T20" fmla="*/ 0 w 416"/>
                    <a:gd name="T21" fmla="*/ 0 h 1200"/>
                    <a:gd name="T22" fmla="*/ 0 w 416"/>
                    <a:gd name="T23" fmla="*/ 0 h 1200"/>
                    <a:gd name="T24" fmla="*/ 0 w 416"/>
                    <a:gd name="T25" fmla="*/ 0 h 1200"/>
                    <a:gd name="T26" fmla="*/ 0 w 416"/>
                    <a:gd name="T27" fmla="*/ 0 h 1200"/>
                    <a:gd name="T28" fmla="*/ 0 w 416"/>
                    <a:gd name="T29" fmla="*/ 0 h 1200"/>
                    <a:gd name="T30" fmla="*/ 0 w 416"/>
                    <a:gd name="T31" fmla="*/ 0 h 1200"/>
                    <a:gd name="T32" fmla="*/ 0 w 416"/>
                    <a:gd name="T33" fmla="*/ 0 h 1200"/>
                    <a:gd name="T34" fmla="*/ 0 w 416"/>
                    <a:gd name="T35" fmla="*/ 0 h 12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6"/>
                    <a:gd name="T55" fmla="*/ 0 h 1200"/>
                    <a:gd name="T56" fmla="*/ 416 w 416"/>
                    <a:gd name="T57" fmla="*/ 1200 h 12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6" h="1200">
                      <a:moveTo>
                        <a:pt x="0" y="16"/>
                      </a:moveTo>
                      <a:cubicBezTo>
                        <a:pt x="0" y="8"/>
                        <a:pt x="8" y="0"/>
                        <a:pt x="16" y="0"/>
                      </a:cubicBezTo>
                      <a:lnTo>
                        <a:pt x="400" y="0"/>
                      </a:lnTo>
                      <a:cubicBezTo>
                        <a:pt x="409" y="0"/>
                        <a:pt x="416" y="8"/>
                        <a:pt x="416" y="16"/>
                      </a:cubicBezTo>
                      <a:lnTo>
                        <a:pt x="416" y="1184"/>
                      </a:lnTo>
                      <a:cubicBezTo>
                        <a:pt x="416" y="1193"/>
                        <a:pt x="409" y="1200"/>
                        <a:pt x="400" y="1200"/>
                      </a:cubicBezTo>
                      <a:lnTo>
                        <a:pt x="16" y="1200"/>
                      </a:lnTo>
                      <a:cubicBezTo>
                        <a:pt x="8" y="1200"/>
                        <a:pt x="0" y="1193"/>
                        <a:pt x="0" y="1184"/>
                      </a:cubicBezTo>
                      <a:lnTo>
                        <a:pt x="0" y="16"/>
                      </a:lnTo>
                      <a:close/>
                      <a:moveTo>
                        <a:pt x="32" y="1184"/>
                      </a:moveTo>
                      <a:lnTo>
                        <a:pt x="16" y="1168"/>
                      </a:lnTo>
                      <a:lnTo>
                        <a:pt x="400" y="1168"/>
                      </a:lnTo>
                      <a:lnTo>
                        <a:pt x="384" y="1184"/>
                      </a:lnTo>
                      <a:lnTo>
                        <a:pt x="384" y="16"/>
                      </a:lnTo>
                      <a:lnTo>
                        <a:pt x="400" y="32"/>
                      </a:lnTo>
                      <a:lnTo>
                        <a:pt x="16" y="32"/>
                      </a:lnTo>
                      <a:lnTo>
                        <a:pt x="32" y="16"/>
                      </a:lnTo>
                      <a:lnTo>
                        <a:pt x="32" y="1184"/>
                      </a:lnTo>
                      <a:close/>
                    </a:path>
                  </a:pathLst>
                </a:custGeom>
                <a:solidFill>
                  <a:srgbClr val="000000"/>
                </a:solidFill>
                <a:ln w="6">
                  <a:solidFill>
                    <a:srgbClr val="000000"/>
                  </a:solidFill>
                  <a:bevel/>
                  <a:headEnd/>
                  <a:tailEnd/>
                </a:ln>
              </p:spPr>
              <p:txBody>
                <a:bodyPr/>
                <a:lstStyle/>
                <a:p>
                  <a:endParaRPr lang="ru-RU"/>
                </a:p>
              </p:txBody>
            </p:sp>
            <p:sp>
              <p:nvSpPr>
                <p:cNvPr id="20581" name="Rectangle 226"/>
                <p:cNvSpPr>
                  <a:spLocks noChangeArrowheads="1"/>
                </p:cNvSpPr>
                <p:nvPr/>
              </p:nvSpPr>
              <p:spPr bwMode="auto">
                <a:xfrm>
                  <a:off x="3093" y="1409"/>
                  <a:ext cx="144" cy="456"/>
                </a:xfrm>
                <a:prstGeom prst="rect">
                  <a:avLst/>
                </a:prstGeom>
                <a:solidFill>
                  <a:srgbClr val="FF0000"/>
                </a:solidFill>
                <a:ln w="9525">
                  <a:noFill/>
                  <a:miter lim="800000"/>
                  <a:headEnd/>
                  <a:tailEnd/>
                </a:ln>
              </p:spPr>
              <p:txBody>
                <a:bodyPr/>
                <a:lstStyle/>
                <a:p>
                  <a:endParaRPr lang="ru-RU"/>
                </a:p>
              </p:txBody>
            </p:sp>
            <p:sp>
              <p:nvSpPr>
                <p:cNvPr id="20582" name="Freeform 227"/>
                <p:cNvSpPr>
                  <a:spLocks noEditPoints="1"/>
                </p:cNvSpPr>
                <p:nvPr/>
              </p:nvSpPr>
              <p:spPr bwMode="auto">
                <a:xfrm>
                  <a:off x="3087" y="1403"/>
                  <a:ext cx="156" cy="468"/>
                </a:xfrm>
                <a:custGeom>
                  <a:avLst/>
                  <a:gdLst>
                    <a:gd name="T0" fmla="*/ 0 w 416"/>
                    <a:gd name="T1" fmla="*/ 0 h 1248"/>
                    <a:gd name="T2" fmla="*/ 0 w 416"/>
                    <a:gd name="T3" fmla="*/ 0 h 1248"/>
                    <a:gd name="T4" fmla="*/ 0 w 416"/>
                    <a:gd name="T5" fmla="*/ 0 h 1248"/>
                    <a:gd name="T6" fmla="*/ 0 w 416"/>
                    <a:gd name="T7" fmla="*/ 0 h 1248"/>
                    <a:gd name="T8" fmla="*/ 0 w 416"/>
                    <a:gd name="T9" fmla="*/ 0 h 1248"/>
                    <a:gd name="T10" fmla="*/ 0 w 416"/>
                    <a:gd name="T11" fmla="*/ 0 h 1248"/>
                    <a:gd name="T12" fmla="*/ 0 w 416"/>
                    <a:gd name="T13" fmla="*/ 0 h 1248"/>
                    <a:gd name="T14" fmla="*/ 0 w 416"/>
                    <a:gd name="T15" fmla="*/ 0 h 1248"/>
                    <a:gd name="T16" fmla="*/ 0 w 416"/>
                    <a:gd name="T17" fmla="*/ 0 h 1248"/>
                    <a:gd name="T18" fmla="*/ 0 w 416"/>
                    <a:gd name="T19" fmla="*/ 0 h 1248"/>
                    <a:gd name="T20" fmla="*/ 0 w 416"/>
                    <a:gd name="T21" fmla="*/ 0 h 1248"/>
                    <a:gd name="T22" fmla="*/ 0 w 416"/>
                    <a:gd name="T23" fmla="*/ 0 h 1248"/>
                    <a:gd name="T24" fmla="*/ 0 w 416"/>
                    <a:gd name="T25" fmla="*/ 0 h 1248"/>
                    <a:gd name="T26" fmla="*/ 0 w 416"/>
                    <a:gd name="T27" fmla="*/ 0 h 1248"/>
                    <a:gd name="T28" fmla="*/ 0 w 416"/>
                    <a:gd name="T29" fmla="*/ 0 h 1248"/>
                    <a:gd name="T30" fmla="*/ 0 w 416"/>
                    <a:gd name="T31" fmla="*/ 0 h 1248"/>
                    <a:gd name="T32" fmla="*/ 0 w 416"/>
                    <a:gd name="T33" fmla="*/ 0 h 1248"/>
                    <a:gd name="T34" fmla="*/ 0 w 416"/>
                    <a:gd name="T35" fmla="*/ 0 h 12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6"/>
                    <a:gd name="T55" fmla="*/ 0 h 1248"/>
                    <a:gd name="T56" fmla="*/ 416 w 416"/>
                    <a:gd name="T57" fmla="*/ 1248 h 12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6" h="1248">
                      <a:moveTo>
                        <a:pt x="0" y="16"/>
                      </a:moveTo>
                      <a:cubicBezTo>
                        <a:pt x="0" y="8"/>
                        <a:pt x="8" y="0"/>
                        <a:pt x="16" y="0"/>
                      </a:cubicBezTo>
                      <a:lnTo>
                        <a:pt x="400" y="0"/>
                      </a:lnTo>
                      <a:cubicBezTo>
                        <a:pt x="409" y="0"/>
                        <a:pt x="416" y="8"/>
                        <a:pt x="416" y="16"/>
                      </a:cubicBezTo>
                      <a:lnTo>
                        <a:pt x="416" y="1232"/>
                      </a:lnTo>
                      <a:cubicBezTo>
                        <a:pt x="416" y="1241"/>
                        <a:pt x="409" y="1248"/>
                        <a:pt x="400" y="1248"/>
                      </a:cubicBezTo>
                      <a:lnTo>
                        <a:pt x="16" y="1248"/>
                      </a:lnTo>
                      <a:cubicBezTo>
                        <a:pt x="8" y="1248"/>
                        <a:pt x="0" y="1241"/>
                        <a:pt x="0" y="1232"/>
                      </a:cubicBezTo>
                      <a:lnTo>
                        <a:pt x="0" y="16"/>
                      </a:lnTo>
                      <a:close/>
                      <a:moveTo>
                        <a:pt x="32" y="1232"/>
                      </a:moveTo>
                      <a:lnTo>
                        <a:pt x="16" y="1216"/>
                      </a:lnTo>
                      <a:lnTo>
                        <a:pt x="400" y="1216"/>
                      </a:lnTo>
                      <a:lnTo>
                        <a:pt x="384" y="1232"/>
                      </a:lnTo>
                      <a:lnTo>
                        <a:pt x="384" y="16"/>
                      </a:lnTo>
                      <a:lnTo>
                        <a:pt x="400" y="32"/>
                      </a:lnTo>
                      <a:lnTo>
                        <a:pt x="16" y="32"/>
                      </a:lnTo>
                      <a:lnTo>
                        <a:pt x="32" y="16"/>
                      </a:lnTo>
                      <a:lnTo>
                        <a:pt x="32" y="1232"/>
                      </a:lnTo>
                      <a:close/>
                    </a:path>
                  </a:pathLst>
                </a:custGeom>
                <a:solidFill>
                  <a:srgbClr val="000000"/>
                </a:solidFill>
                <a:ln w="6">
                  <a:solidFill>
                    <a:srgbClr val="000000"/>
                  </a:solidFill>
                  <a:bevel/>
                  <a:headEnd/>
                  <a:tailEnd/>
                </a:ln>
              </p:spPr>
              <p:txBody>
                <a:bodyPr/>
                <a:lstStyle/>
                <a:p>
                  <a:endParaRPr lang="ru-RU"/>
                </a:p>
              </p:txBody>
            </p:sp>
            <p:sp>
              <p:nvSpPr>
                <p:cNvPr id="20583" name="Rectangle 228"/>
                <p:cNvSpPr>
                  <a:spLocks noChangeArrowheads="1"/>
                </p:cNvSpPr>
                <p:nvPr/>
              </p:nvSpPr>
              <p:spPr bwMode="auto">
                <a:xfrm>
                  <a:off x="3447" y="1409"/>
                  <a:ext cx="144" cy="474"/>
                </a:xfrm>
                <a:prstGeom prst="rect">
                  <a:avLst/>
                </a:prstGeom>
                <a:solidFill>
                  <a:srgbClr val="FF0000"/>
                </a:solidFill>
                <a:ln w="9525">
                  <a:noFill/>
                  <a:miter lim="800000"/>
                  <a:headEnd/>
                  <a:tailEnd/>
                </a:ln>
              </p:spPr>
              <p:txBody>
                <a:bodyPr/>
                <a:lstStyle/>
                <a:p>
                  <a:endParaRPr lang="ru-RU"/>
                </a:p>
              </p:txBody>
            </p:sp>
            <p:sp>
              <p:nvSpPr>
                <p:cNvPr id="20584" name="Freeform 229"/>
                <p:cNvSpPr>
                  <a:spLocks noEditPoints="1"/>
                </p:cNvSpPr>
                <p:nvPr/>
              </p:nvSpPr>
              <p:spPr bwMode="auto">
                <a:xfrm>
                  <a:off x="3441" y="1403"/>
                  <a:ext cx="156" cy="486"/>
                </a:xfrm>
                <a:custGeom>
                  <a:avLst/>
                  <a:gdLst>
                    <a:gd name="T0" fmla="*/ 0 w 416"/>
                    <a:gd name="T1" fmla="*/ 0 h 1296"/>
                    <a:gd name="T2" fmla="*/ 0 w 416"/>
                    <a:gd name="T3" fmla="*/ 0 h 1296"/>
                    <a:gd name="T4" fmla="*/ 0 w 416"/>
                    <a:gd name="T5" fmla="*/ 0 h 1296"/>
                    <a:gd name="T6" fmla="*/ 0 w 416"/>
                    <a:gd name="T7" fmla="*/ 0 h 1296"/>
                    <a:gd name="T8" fmla="*/ 0 w 416"/>
                    <a:gd name="T9" fmla="*/ 0 h 1296"/>
                    <a:gd name="T10" fmla="*/ 0 w 416"/>
                    <a:gd name="T11" fmla="*/ 0 h 1296"/>
                    <a:gd name="T12" fmla="*/ 0 w 416"/>
                    <a:gd name="T13" fmla="*/ 0 h 1296"/>
                    <a:gd name="T14" fmla="*/ 0 w 416"/>
                    <a:gd name="T15" fmla="*/ 0 h 1296"/>
                    <a:gd name="T16" fmla="*/ 0 w 416"/>
                    <a:gd name="T17" fmla="*/ 0 h 1296"/>
                    <a:gd name="T18" fmla="*/ 0 w 416"/>
                    <a:gd name="T19" fmla="*/ 0 h 1296"/>
                    <a:gd name="T20" fmla="*/ 0 w 416"/>
                    <a:gd name="T21" fmla="*/ 0 h 1296"/>
                    <a:gd name="T22" fmla="*/ 0 w 416"/>
                    <a:gd name="T23" fmla="*/ 0 h 1296"/>
                    <a:gd name="T24" fmla="*/ 0 w 416"/>
                    <a:gd name="T25" fmla="*/ 0 h 1296"/>
                    <a:gd name="T26" fmla="*/ 0 w 416"/>
                    <a:gd name="T27" fmla="*/ 0 h 1296"/>
                    <a:gd name="T28" fmla="*/ 0 w 416"/>
                    <a:gd name="T29" fmla="*/ 0 h 1296"/>
                    <a:gd name="T30" fmla="*/ 0 w 416"/>
                    <a:gd name="T31" fmla="*/ 0 h 1296"/>
                    <a:gd name="T32" fmla="*/ 0 w 416"/>
                    <a:gd name="T33" fmla="*/ 0 h 1296"/>
                    <a:gd name="T34" fmla="*/ 0 w 416"/>
                    <a:gd name="T35" fmla="*/ 0 h 12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6"/>
                    <a:gd name="T55" fmla="*/ 0 h 1296"/>
                    <a:gd name="T56" fmla="*/ 416 w 416"/>
                    <a:gd name="T57" fmla="*/ 1296 h 12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6" h="1296">
                      <a:moveTo>
                        <a:pt x="0" y="16"/>
                      </a:moveTo>
                      <a:cubicBezTo>
                        <a:pt x="0" y="8"/>
                        <a:pt x="8" y="0"/>
                        <a:pt x="16" y="0"/>
                      </a:cubicBezTo>
                      <a:lnTo>
                        <a:pt x="400" y="0"/>
                      </a:lnTo>
                      <a:cubicBezTo>
                        <a:pt x="409" y="0"/>
                        <a:pt x="416" y="8"/>
                        <a:pt x="416" y="16"/>
                      </a:cubicBezTo>
                      <a:lnTo>
                        <a:pt x="416" y="1280"/>
                      </a:lnTo>
                      <a:cubicBezTo>
                        <a:pt x="416" y="1289"/>
                        <a:pt x="409" y="1296"/>
                        <a:pt x="400" y="1296"/>
                      </a:cubicBezTo>
                      <a:lnTo>
                        <a:pt x="16" y="1296"/>
                      </a:lnTo>
                      <a:cubicBezTo>
                        <a:pt x="8" y="1296"/>
                        <a:pt x="0" y="1289"/>
                        <a:pt x="0" y="1280"/>
                      </a:cubicBezTo>
                      <a:lnTo>
                        <a:pt x="0" y="16"/>
                      </a:lnTo>
                      <a:close/>
                      <a:moveTo>
                        <a:pt x="32" y="1280"/>
                      </a:moveTo>
                      <a:lnTo>
                        <a:pt x="16" y="1264"/>
                      </a:lnTo>
                      <a:lnTo>
                        <a:pt x="400" y="1264"/>
                      </a:lnTo>
                      <a:lnTo>
                        <a:pt x="384" y="1280"/>
                      </a:lnTo>
                      <a:lnTo>
                        <a:pt x="384" y="16"/>
                      </a:lnTo>
                      <a:lnTo>
                        <a:pt x="400" y="32"/>
                      </a:lnTo>
                      <a:lnTo>
                        <a:pt x="16" y="32"/>
                      </a:lnTo>
                      <a:lnTo>
                        <a:pt x="32" y="16"/>
                      </a:lnTo>
                      <a:lnTo>
                        <a:pt x="32" y="1280"/>
                      </a:lnTo>
                      <a:close/>
                    </a:path>
                  </a:pathLst>
                </a:custGeom>
                <a:solidFill>
                  <a:srgbClr val="000000"/>
                </a:solidFill>
                <a:ln w="6">
                  <a:solidFill>
                    <a:srgbClr val="000000"/>
                  </a:solidFill>
                  <a:bevel/>
                  <a:headEnd/>
                  <a:tailEnd/>
                </a:ln>
              </p:spPr>
              <p:txBody>
                <a:bodyPr/>
                <a:lstStyle/>
                <a:p>
                  <a:endParaRPr lang="ru-RU"/>
                </a:p>
              </p:txBody>
            </p:sp>
            <p:sp>
              <p:nvSpPr>
                <p:cNvPr id="20585" name="Rectangle 230"/>
                <p:cNvSpPr>
                  <a:spLocks noChangeArrowheads="1"/>
                </p:cNvSpPr>
                <p:nvPr/>
              </p:nvSpPr>
              <p:spPr bwMode="auto">
                <a:xfrm>
                  <a:off x="3801" y="1409"/>
                  <a:ext cx="144" cy="390"/>
                </a:xfrm>
                <a:prstGeom prst="rect">
                  <a:avLst/>
                </a:prstGeom>
                <a:solidFill>
                  <a:srgbClr val="FF0000"/>
                </a:solidFill>
                <a:ln w="9525">
                  <a:noFill/>
                  <a:miter lim="800000"/>
                  <a:headEnd/>
                  <a:tailEnd/>
                </a:ln>
              </p:spPr>
              <p:txBody>
                <a:bodyPr/>
                <a:lstStyle/>
                <a:p>
                  <a:endParaRPr lang="ru-RU"/>
                </a:p>
              </p:txBody>
            </p:sp>
            <p:sp>
              <p:nvSpPr>
                <p:cNvPr id="20586" name="Freeform 231"/>
                <p:cNvSpPr>
                  <a:spLocks noEditPoints="1"/>
                </p:cNvSpPr>
                <p:nvPr/>
              </p:nvSpPr>
              <p:spPr bwMode="auto">
                <a:xfrm>
                  <a:off x="3795" y="1403"/>
                  <a:ext cx="156" cy="402"/>
                </a:xfrm>
                <a:custGeom>
                  <a:avLst/>
                  <a:gdLst>
                    <a:gd name="T0" fmla="*/ 0 w 416"/>
                    <a:gd name="T1" fmla="*/ 0 h 1072"/>
                    <a:gd name="T2" fmla="*/ 0 w 416"/>
                    <a:gd name="T3" fmla="*/ 0 h 1072"/>
                    <a:gd name="T4" fmla="*/ 0 w 416"/>
                    <a:gd name="T5" fmla="*/ 0 h 1072"/>
                    <a:gd name="T6" fmla="*/ 0 w 416"/>
                    <a:gd name="T7" fmla="*/ 0 h 1072"/>
                    <a:gd name="T8" fmla="*/ 0 w 416"/>
                    <a:gd name="T9" fmla="*/ 0 h 1072"/>
                    <a:gd name="T10" fmla="*/ 0 w 416"/>
                    <a:gd name="T11" fmla="*/ 0 h 1072"/>
                    <a:gd name="T12" fmla="*/ 0 w 416"/>
                    <a:gd name="T13" fmla="*/ 0 h 1072"/>
                    <a:gd name="T14" fmla="*/ 0 w 416"/>
                    <a:gd name="T15" fmla="*/ 0 h 1072"/>
                    <a:gd name="T16" fmla="*/ 0 w 416"/>
                    <a:gd name="T17" fmla="*/ 0 h 1072"/>
                    <a:gd name="T18" fmla="*/ 0 w 416"/>
                    <a:gd name="T19" fmla="*/ 0 h 1072"/>
                    <a:gd name="T20" fmla="*/ 0 w 416"/>
                    <a:gd name="T21" fmla="*/ 0 h 1072"/>
                    <a:gd name="T22" fmla="*/ 0 w 416"/>
                    <a:gd name="T23" fmla="*/ 0 h 1072"/>
                    <a:gd name="T24" fmla="*/ 0 w 416"/>
                    <a:gd name="T25" fmla="*/ 0 h 1072"/>
                    <a:gd name="T26" fmla="*/ 0 w 416"/>
                    <a:gd name="T27" fmla="*/ 0 h 1072"/>
                    <a:gd name="T28" fmla="*/ 0 w 416"/>
                    <a:gd name="T29" fmla="*/ 0 h 1072"/>
                    <a:gd name="T30" fmla="*/ 0 w 416"/>
                    <a:gd name="T31" fmla="*/ 0 h 1072"/>
                    <a:gd name="T32" fmla="*/ 0 w 416"/>
                    <a:gd name="T33" fmla="*/ 0 h 1072"/>
                    <a:gd name="T34" fmla="*/ 0 w 416"/>
                    <a:gd name="T35" fmla="*/ 0 h 10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6"/>
                    <a:gd name="T55" fmla="*/ 0 h 1072"/>
                    <a:gd name="T56" fmla="*/ 416 w 416"/>
                    <a:gd name="T57" fmla="*/ 1072 h 10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6" h="1072">
                      <a:moveTo>
                        <a:pt x="0" y="16"/>
                      </a:moveTo>
                      <a:cubicBezTo>
                        <a:pt x="0" y="8"/>
                        <a:pt x="8" y="0"/>
                        <a:pt x="16" y="0"/>
                      </a:cubicBezTo>
                      <a:lnTo>
                        <a:pt x="400" y="0"/>
                      </a:lnTo>
                      <a:cubicBezTo>
                        <a:pt x="409" y="0"/>
                        <a:pt x="416" y="8"/>
                        <a:pt x="416" y="16"/>
                      </a:cubicBezTo>
                      <a:lnTo>
                        <a:pt x="416" y="1056"/>
                      </a:lnTo>
                      <a:cubicBezTo>
                        <a:pt x="416" y="1065"/>
                        <a:pt x="409" y="1072"/>
                        <a:pt x="400" y="1072"/>
                      </a:cubicBezTo>
                      <a:lnTo>
                        <a:pt x="16" y="1072"/>
                      </a:lnTo>
                      <a:cubicBezTo>
                        <a:pt x="8" y="1072"/>
                        <a:pt x="0" y="1065"/>
                        <a:pt x="0" y="1056"/>
                      </a:cubicBezTo>
                      <a:lnTo>
                        <a:pt x="0" y="16"/>
                      </a:lnTo>
                      <a:close/>
                      <a:moveTo>
                        <a:pt x="32" y="1056"/>
                      </a:moveTo>
                      <a:lnTo>
                        <a:pt x="16" y="1040"/>
                      </a:lnTo>
                      <a:lnTo>
                        <a:pt x="400" y="1040"/>
                      </a:lnTo>
                      <a:lnTo>
                        <a:pt x="384" y="1056"/>
                      </a:lnTo>
                      <a:lnTo>
                        <a:pt x="384" y="16"/>
                      </a:lnTo>
                      <a:lnTo>
                        <a:pt x="400" y="32"/>
                      </a:lnTo>
                      <a:lnTo>
                        <a:pt x="16" y="32"/>
                      </a:lnTo>
                      <a:lnTo>
                        <a:pt x="32" y="16"/>
                      </a:lnTo>
                      <a:lnTo>
                        <a:pt x="32" y="1056"/>
                      </a:lnTo>
                      <a:close/>
                    </a:path>
                  </a:pathLst>
                </a:custGeom>
                <a:solidFill>
                  <a:srgbClr val="000000"/>
                </a:solidFill>
                <a:ln w="6">
                  <a:solidFill>
                    <a:srgbClr val="000000"/>
                  </a:solidFill>
                  <a:bevel/>
                  <a:headEnd/>
                  <a:tailEnd/>
                </a:ln>
              </p:spPr>
              <p:txBody>
                <a:bodyPr/>
                <a:lstStyle/>
                <a:p>
                  <a:endParaRPr lang="ru-RU"/>
                </a:p>
              </p:txBody>
            </p:sp>
            <p:sp>
              <p:nvSpPr>
                <p:cNvPr id="20587" name="Rectangle 232"/>
                <p:cNvSpPr>
                  <a:spLocks noChangeArrowheads="1"/>
                </p:cNvSpPr>
                <p:nvPr/>
              </p:nvSpPr>
              <p:spPr bwMode="auto">
                <a:xfrm>
                  <a:off x="1911" y="1409"/>
                  <a:ext cx="12" cy="1272"/>
                </a:xfrm>
                <a:prstGeom prst="rect">
                  <a:avLst/>
                </a:prstGeom>
                <a:solidFill>
                  <a:srgbClr val="000000"/>
                </a:solidFill>
                <a:ln w="6">
                  <a:solidFill>
                    <a:srgbClr val="000000"/>
                  </a:solidFill>
                  <a:bevel/>
                  <a:headEnd/>
                  <a:tailEnd/>
                </a:ln>
              </p:spPr>
              <p:txBody>
                <a:bodyPr/>
                <a:lstStyle/>
                <a:p>
                  <a:endParaRPr lang="ru-RU"/>
                </a:p>
              </p:txBody>
            </p:sp>
            <p:sp>
              <p:nvSpPr>
                <p:cNvPr id="20588" name="Freeform 233"/>
                <p:cNvSpPr>
                  <a:spLocks noEditPoints="1"/>
                </p:cNvSpPr>
                <p:nvPr/>
              </p:nvSpPr>
              <p:spPr bwMode="auto">
                <a:xfrm>
                  <a:off x="1875" y="1403"/>
                  <a:ext cx="42" cy="1284"/>
                </a:xfrm>
                <a:custGeom>
                  <a:avLst/>
                  <a:gdLst>
                    <a:gd name="T0" fmla="*/ 0 w 42"/>
                    <a:gd name="T1" fmla="*/ 1272 h 1284"/>
                    <a:gd name="T2" fmla="*/ 42 w 42"/>
                    <a:gd name="T3" fmla="*/ 1272 h 1284"/>
                    <a:gd name="T4" fmla="*/ 42 w 42"/>
                    <a:gd name="T5" fmla="*/ 1284 h 1284"/>
                    <a:gd name="T6" fmla="*/ 0 w 42"/>
                    <a:gd name="T7" fmla="*/ 1284 h 1284"/>
                    <a:gd name="T8" fmla="*/ 0 w 42"/>
                    <a:gd name="T9" fmla="*/ 1272 h 1284"/>
                    <a:gd name="T10" fmla="*/ 0 w 42"/>
                    <a:gd name="T11" fmla="*/ 1020 h 1284"/>
                    <a:gd name="T12" fmla="*/ 42 w 42"/>
                    <a:gd name="T13" fmla="*/ 1020 h 1284"/>
                    <a:gd name="T14" fmla="*/ 42 w 42"/>
                    <a:gd name="T15" fmla="*/ 1032 h 1284"/>
                    <a:gd name="T16" fmla="*/ 0 w 42"/>
                    <a:gd name="T17" fmla="*/ 1032 h 1284"/>
                    <a:gd name="T18" fmla="*/ 0 w 42"/>
                    <a:gd name="T19" fmla="*/ 1020 h 1284"/>
                    <a:gd name="T20" fmla="*/ 0 w 42"/>
                    <a:gd name="T21" fmla="*/ 762 h 1284"/>
                    <a:gd name="T22" fmla="*/ 42 w 42"/>
                    <a:gd name="T23" fmla="*/ 762 h 1284"/>
                    <a:gd name="T24" fmla="*/ 42 w 42"/>
                    <a:gd name="T25" fmla="*/ 774 h 1284"/>
                    <a:gd name="T26" fmla="*/ 0 w 42"/>
                    <a:gd name="T27" fmla="*/ 774 h 1284"/>
                    <a:gd name="T28" fmla="*/ 0 w 42"/>
                    <a:gd name="T29" fmla="*/ 762 h 1284"/>
                    <a:gd name="T30" fmla="*/ 0 w 42"/>
                    <a:gd name="T31" fmla="*/ 510 h 1284"/>
                    <a:gd name="T32" fmla="*/ 42 w 42"/>
                    <a:gd name="T33" fmla="*/ 510 h 1284"/>
                    <a:gd name="T34" fmla="*/ 42 w 42"/>
                    <a:gd name="T35" fmla="*/ 522 h 1284"/>
                    <a:gd name="T36" fmla="*/ 0 w 42"/>
                    <a:gd name="T37" fmla="*/ 522 h 1284"/>
                    <a:gd name="T38" fmla="*/ 0 w 42"/>
                    <a:gd name="T39" fmla="*/ 510 h 1284"/>
                    <a:gd name="T40" fmla="*/ 0 w 42"/>
                    <a:gd name="T41" fmla="*/ 252 h 1284"/>
                    <a:gd name="T42" fmla="*/ 42 w 42"/>
                    <a:gd name="T43" fmla="*/ 252 h 1284"/>
                    <a:gd name="T44" fmla="*/ 42 w 42"/>
                    <a:gd name="T45" fmla="*/ 264 h 1284"/>
                    <a:gd name="T46" fmla="*/ 0 w 42"/>
                    <a:gd name="T47" fmla="*/ 264 h 1284"/>
                    <a:gd name="T48" fmla="*/ 0 w 42"/>
                    <a:gd name="T49" fmla="*/ 252 h 1284"/>
                    <a:gd name="T50" fmla="*/ 0 w 42"/>
                    <a:gd name="T51" fmla="*/ 0 h 1284"/>
                    <a:gd name="T52" fmla="*/ 42 w 42"/>
                    <a:gd name="T53" fmla="*/ 0 h 1284"/>
                    <a:gd name="T54" fmla="*/ 42 w 42"/>
                    <a:gd name="T55" fmla="*/ 12 h 1284"/>
                    <a:gd name="T56" fmla="*/ 0 w 42"/>
                    <a:gd name="T57" fmla="*/ 12 h 1284"/>
                    <a:gd name="T58" fmla="*/ 0 w 42"/>
                    <a:gd name="T59" fmla="*/ 0 h 12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1284"/>
                    <a:gd name="T92" fmla="*/ 42 w 42"/>
                    <a:gd name="T93" fmla="*/ 1284 h 128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1284">
                      <a:moveTo>
                        <a:pt x="0" y="1272"/>
                      </a:moveTo>
                      <a:lnTo>
                        <a:pt x="42" y="1272"/>
                      </a:lnTo>
                      <a:lnTo>
                        <a:pt x="42" y="1284"/>
                      </a:lnTo>
                      <a:lnTo>
                        <a:pt x="0" y="1284"/>
                      </a:lnTo>
                      <a:lnTo>
                        <a:pt x="0" y="1272"/>
                      </a:lnTo>
                      <a:close/>
                      <a:moveTo>
                        <a:pt x="0" y="1020"/>
                      </a:moveTo>
                      <a:lnTo>
                        <a:pt x="42" y="1020"/>
                      </a:lnTo>
                      <a:lnTo>
                        <a:pt x="42" y="1032"/>
                      </a:lnTo>
                      <a:lnTo>
                        <a:pt x="0" y="1032"/>
                      </a:lnTo>
                      <a:lnTo>
                        <a:pt x="0" y="1020"/>
                      </a:lnTo>
                      <a:close/>
                      <a:moveTo>
                        <a:pt x="0" y="762"/>
                      </a:moveTo>
                      <a:lnTo>
                        <a:pt x="42" y="762"/>
                      </a:lnTo>
                      <a:lnTo>
                        <a:pt x="42" y="774"/>
                      </a:lnTo>
                      <a:lnTo>
                        <a:pt x="0" y="774"/>
                      </a:lnTo>
                      <a:lnTo>
                        <a:pt x="0" y="762"/>
                      </a:lnTo>
                      <a:close/>
                      <a:moveTo>
                        <a:pt x="0" y="510"/>
                      </a:moveTo>
                      <a:lnTo>
                        <a:pt x="42" y="510"/>
                      </a:lnTo>
                      <a:lnTo>
                        <a:pt x="42" y="522"/>
                      </a:lnTo>
                      <a:lnTo>
                        <a:pt x="0" y="522"/>
                      </a:lnTo>
                      <a:lnTo>
                        <a:pt x="0" y="510"/>
                      </a:lnTo>
                      <a:close/>
                      <a:moveTo>
                        <a:pt x="0" y="252"/>
                      </a:moveTo>
                      <a:lnTo>
                        <a:pt x="42" y="252"/>
                      </a:lnTo>
                      <a:lnTo>
                        <a:pt x="42" y="264"/>
                      </a:lnTo>
                      <a:lnTo>
                        <a:pt x="0" y="264"/>
                      </a:lnTo>
                      <a:lnTo>
                        <a:pt x="0" y="252"/>
                      </a:lnTo>
                      <a:close/>
                      <a:moveTo>
                        <a:pt x="0" y="0"/>
                      </a:moveTo>
                      <a:lnTo>
                        <a:pt x="42" y="0"/>
                      </a:lnTo>
                      <a:lnTo>
                        <a:pt x="42" y="12"/>
                      </a:lnTo>
                      <a:lnTo>
                        <a:pt x="0" y="12"/>
                      </a:lnTo>
                      <a:lnTo>
                        <a:pt x="0" y="0"/>
                      </a:lnTo>
                      <a:close/>
                    </a:path>
                  </a:pathLst>
                </a:custGeom>
                <a:solidFill>
                  <a:srgbClr val="000000"/>
                </a:solidFill>
                <a:ln w="6">
                  <a:solidFill>
                    <a:srgbClr val="000000"/>
                  </a:solidFill>
                  <a:bevel/>
                  <a:headEnd/>
                  <a:tailEnd/>
                </a:ln>
              </p:spPr>
              <p:txBody>
                <a:bodyPr/>
                <a:lstStyle/>
                <a:p>
                  <a:endParaRPr lang="ru-RU"/>
                </a:p>
              </p:txBody>
            </p:sp>
            <p:sp>
              <p:nvSpPr>
                <p:cNvPr id="20589" name="Rectangle 234"/>
                <p:cNvSpPr>
                  <a:spLocks noChangeArrowheads="1"/>
                </p:cNvSpPr>
                <p:nvPr/>
              </p:nvSpPr>
              <p:spPr bwMode="auto">
                <a:xfrm>
                  <a:off x="1917" y="2675"/>
                  <a:ext cx="2136" cy="12"/>
                </a:xfrm>
                <a:prstGeom prst="rect">
                  <a:avLst/>
                </a:prstGeom>
                <a:solidFill>
                  <a:srgbClr val="000000"/>
                </a:solidFill>
                <a:ln w="6">
                  <a:solidFill>
                    <a:srgbClr val="000000"/>
                  </a:solidFill>
                  <a:bevel/>
                  <a:headEnd/>
                  <a:tailEnd/>
                </a:ln>
              </p:spPr>
              <p:txBody>
                <a:bodyPr/>
                <a:lstStyle/>
                <a:p>
                  <a:endParaRPr lang="ru-RU"/>
                </a:p>
              </p:txBody>
            </p:sp>
            <p:sp>
              <p:nvSpPr>
                <p:cNvPr id="20590" name="Freeform 235"/>
                <p:cNvSpPr>
                  <a:spLocks noEditPoints="1"/>
                </p:cNvSpPr>
                <p:nvPr/>
              </p:nvSpPr>
              <p:spPr bwMode="auto">
                <a:xfrm>
                  <a:off x="1911" y="2681"/>
                  <a:ext cx="2148" cy="36"/>
                </a:xfrm>
                <a:custGeom>
                  <a:avLst/>
                  <a:gdLst>
                    <a:gd name="T0" fmla="*/ 12 w 2148"/>
                    <a:gd name="T1" fmla="*/ 0 h 36"/>
                    <a:gd name="T2" fmla="*/ 12 w 2148"/>
                    <a:gd name="T3" fmla="*/ 36 h 36"/>
                    <a:gd name="T4" fmla="*/ 0 w 2148"/>
                    <a:gd name="T5" fmla="*/ 36 h 36"/>
                    <a:gd name="T6" fmla="*/ 0 w 2148"/>
                    <a:gd name="T7" fmla="*/ 0 h 36"/>
                    <a:gd name="T8" fmla="*/ 12 w 2148"/>
                    <a:gd name="T9" fmla="*/ 0 h 36"/>
                    <a:gd name="T10" fmla="*/ 366 w 2148"/>
                    <a:gd name="T11" fmla="*/ 0 h 36"/>
                    <a:gd name="T12" fmla="*/ 366 w 2148"/>
                    <a:gd name="T13" fmla="*/ 36 h 36"/>
                    <a:gd name="T14" fmla="*/ 354 w 2148"/>
                    <a:gd name="T15" fmla="*/ 36 h 36"/>
                    <a:gd name="T16" fmla="*/ 354 w 2148"/>
                    <a:gd name="T17" fmla="*/ 0 h 36"/>
                    <a:gd name="T18" fmla="*/ 366 w 2148"/>
                    <a:gd name="T19" fmla="*/ 0 h 36"/>
                    <a:gd name="T20" fmla="*/ 726 w 2148"/>
                    <a:gd name="T21" fmla="*/ 0 h 36"/>
                    <a:gd name="T22" fmla="*/ 726 w 2148"/>
                    <a:gd name="T23" fmla="*/ 36 h 36"/>
                    <a:gd name="T24" fmla="*/ 714 w 2148"/>
                    <a:gd name="T25" fmla="*/ 36 h 36"/>
                    <a:gd name="T26" fmla="*/ 714 w 2148"/>
                    <a:gd name="T27" fmla="*/ 0 h 36"/>
                    <a:gd name="T28" fmla="*/ 726 w 2148"/>
                    <a:gd name="T29" fmla="*/ 0 h 36"/>
                    <a:gd name="T30" fmla="*/ 1080 w 2148"/>
                    <a:gd name="T31" fmla="*/ 0 h 36"/>
                    <a:gd name="T32" fmla="*/ 1080 w 2148"/>
                    <a:gd name="T33" fmla="*/ 36 h 36"/>
                    <a:gd name="T34" fmla="*/ 1068 w 2148"/>
                    <a:gd name="T35" fmla="*/ 36 h 36"/>
                    <a:gd name="T36" fmla="*/ 1068 w 2148"/>
                    <a:gd name="T37" fmla="*/ 0 h 36"/>
                    <a:gd name="T38" fmla="*/ 1080 w 2148"/>
                    <a:gd name="T39" fmla="*/ 0 h 36"/>
                    <a:gd name="T40" fmla="*/ 1434 w 2148"/>
                    <a:gd name="T41" fmla="*/ 0 h 36"/>
                    <a:gd name="T42" fmla="*/ 1434 w 2148"/>
                    <a:gd name="T43" fmla="*/ 36 h 36"/>
                    <a:gd name="T44" fmla="*/ 1422 w 2148"/>
                    <a:gd name="T45" fmla="*/ 36 h 36"/>
                    <a:gd name="T46" fmla="*/ 1422 w 2148"/>
                    <a:gd name="T47" fmla="*/ 0 h 36"/>
                    <a:gd name="T48" fmla="*/ 1434 w 2148"/>
                    <a:gd name="T49" fmla="*/ 0 h 36"/>
                    <a:gd name="T50" fmla="*/ 1794 w 2148"/>
                    <a:gd name="T51" fmla="*/ 0 h 36"/>
                    <a:gd name="T52" fmla="*/ 1794 w 2148"/>
                    <a:gd name="T53" fmla="*/ 36 h 36"/>
                    <a:gd name="T54" fmla="*/ 1782 w 2148"/>
                    <a:gd name="T55" fmla="*/ 36 h 36"/>
                    <a:gd name="T56" fmla="*/ 1782 w 2148"/>
                    <a:gd name="T57" fmla="*/ 0 h 36"/>
                    <a:gd name="T58" fmla="*/ 1794 w 2148"/>
                    <a:gd name="T59" fmla="*/ 0 h 36"/>
                    <a:gd name="T60" fmla="*/ 2148 w 2148"/>
                    <a:gd name="T61" fmla="*/ 0 h 36"/>
                    <a:gd name="T62" fmla="*/ 2148 w 2148"/>
                    <a:gd name="T63" fmla="*/ 36 h 36"/>
                    <a:gd name="T64" fmla="*/ 2136 w 2148"/>
                    <a:gd name="T65" fmla="*/ 36 h 36"/>
                    <a:gd name="T66" fmla="*/ 2136 w 2148"/>
                    <a:gd name="T67" fmla="*/ 0 h 36"/>
                    <a:gd name="T68" fmla="*/ 2148 w 2148"/>
                    <a:gd name="T69" fmla="*/ 0 h 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48"/>
                    <a:gd name="T106" fmla="*/ 0 h 36"/>
                    <a:gd name="T107" fmla="*/ 2148 w 2148"/>
                    <a:gd name="T108" fmla="*/ 36 h 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48" h="36">
                      <a:moveTo>
                        <a:pt x="12" y="0"/>
                      </a:moveTo>
                      <a:lnTo>
                        <a:pt x="12" y="36"/>
                      </a:lnTo>
                      <a:lnTo>
                        <a:pt x="0" y="36"/>
                      </a:lnTo>
                      <a:lnTo>
                        <a:pt x="0" y="0"/>
                      </a:lnTo>
                      <a:lnTo>
                        <a:pt x="12" y="0"/>
                      </a:lnTo>
                      <a:close/>
                      <a:moveTo>
                        <a:pt x="366" y="0"/>
                      </a:moveTo>
                      <a:lnTo>
                        <a:pt x="366" y="36"/>
                      </a:lnTo>
                      <a:lnTo>
                        <a:pt x="354" y="36"/>
                      </a:lnTo>
                      <a:lnTo>
                        <a:pt x="354" y="0"/>
                      </a:lnTo>
                      <a:lnTo>
                        <a:pt x="366" y="0"/>
                      </a:lnTo>
                      <a:close/>
                      <a:moveTo>
                        <a:pt x="726" y="0"/>
                      </a:moveTo>
                      <a:lnTo>
                        <a:pt x="726" y="36"/>
                      </a:lnTo>
                      <a:lnTo>
                        <a:pt x="714" y="36"/>
                      </a:lnTo>
                      <a:lnTo>
                        <a:pt x="714" y="0"/>
                      </a:lnTo>
                      <a:lnTo>
                        <a:pt x="726" y="0"/>
                      </a:lnTo>
                      <a:close/>
                      <a:moveTo>
                        <a:pt x="1080" y="0"/>
                      </a:moveTo>
                      <a:lnTo>
                        <a:pt x="1080" y="36"/>
                      </a:lnTo>
                      <a:lnTo>
                        <a:pt x="1068" y="36"/>
                      </a:lnTo>
                      <a:lnTo>
                        <a:pt x="1068" y="0"/>
                      </a:lnTo>
                      <a:lnTo>
                        <a:pt x="1080" y="0"/>
                      </a:lnTo>
                      <a:close/>
                      <a:moveTo>
                        <a:pt x="1434" y="0"/>
                      </a:moveTo>
                      <a:lnTo>
                        <a:pt x="1434" y="36"/>
                      </a:lnTo>
                      <a:lnTo>
                        <a:pt x="1422" y="36"/>
                      </a:lnTo>
                      <a:lnTo>
                        <a:pt x="1422" y="0"/>
                      </a:lnTo>
                      <a:lnTo>
                        <a:pt x="1434" y="0"/>
                      </a:lnTo>
                      <a:close/>
                      <a:moveTo>
                        <a:pt x="1794" y="0"/>
                      </a:moveTo>
                      <a:lnTo>
                        <a:pt x="1794" y="36"/>
                      </a:lnTo>
                      <a:lnTo>
                        <a:pt x="1782" y="36"/>
                      </a:lnTo>
                      <a:lnTo>
                        <a:pt x="1782" y="0"/>
                      </a:lnTo>
                      <a:lnTo>
                        <a:pt x="1794" y="0"/>
                      </a:lnTo>
                      <a:close/>
                      <a:moveTo>
                        <a:pt x="2148" y="0"/>
                      </a:moveTo>
                      <a:lnTo>
                        <a:pt x="2148" y="36"/>
                      </a:lnTo>
                      <a:lnTo>
                        <a:pt x="2136" y="36"/>
                      </a:lnTo>
                      <a:lnTo>
                        <a:pt x="2136" y="0"/>
                      </a:lnTo>
                      <a:lnTo>
                        <a:pt x="2148" y="0"/>
                      </a:lnTo>
                      <a:close/>
                    </a:path>
                  </a:pathLst>
                </a:custGeom>
                <a:solidFill>
                  <a:srgbClr val="000000"/>
                </a:solidFill>
                <a:ln w="6">
                  <a:solidFill>
                    <a:srgbClr val="000000"/>
                  </a:solidFill>
                  <a:bevel/>
                  <a:headEnd/>
                  <a:tailEnd/>
                </a:ln>
              </p:spPr>
              <p:txBody>
                <a:bodyPr/>
                <a:lstStyle/>
                <a:p>
                  <a:endParaRPr lang="ru-RU"/>
                </a:p>
              </p:txBody>
            </p:sp>
            <p:sp>
              <p:nvSpPr>
                <p:cNvPr id="20591" name="Rectangle 242"/>
                <p:cNvSpPr>
                  <a:spLocks noChangeArrowheads="1"/>
                </p:cNvSpPr>
                <p:nvPr/>
              </p:nvSpPr>
              <p:spPr bwMode="auto">
                <a:xfrm>
                  <a:off x="2062" y="2798"/>
                  <a:ext cx="70" cy="158"/>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5</a:t>
                  </a:r>
                  <a:endParaRPr lang="ru-RU">
                    <a:solidFill>
                      <a:srgbClr val="002060"/>
                    </a:solidFill>
                  </a:endParaRPr>
                </a:p>
              </p:txBody>
            </p:sp>
            <p:sp>
              <p:nvSpPr>
                <p:cNvPr id="20592" name="Rectangle 243"/>
                <p:cNvSpPr>
                  <a:spLocks noChangeArrowheads="1"/>
                </p:cNvSpPr>
                <p:nvPr/>
              </p:nvSpPr>
              <p:spPr bwMode="auto">
                <a:xfrm>
                  <a:off x="2382" y="2798"/>
                  <a:ext cx="141" cy="158"/>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10</a:t>
                  </a:r>
                  <a:endParaRPr lang="ru-RU">
                    <a:solidFill>
                      <a:srgbClr val="002060"/>
                    </a:solidFill>
                  </a:endParaRPr>
                </a:p>
              </p:txBody>
            </p:sp>
            <p:sp>
              <p:nvSpPr>
                <p:cNvPr id="20593" name="Rectangle 244"/>
                <p:cNvSpPr>
                  <a:spLocks noChangeArrowheads="1"/>
                </p:cNvSpPr>
                <p:nvPr/>
              </p:nvSpPr>
              <p:spPr bwMode="auto">
                <a:xfrm>
                  <a:off x="2739" y="2798"/>
                  <a:ext cx="141" cy="158"/>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25</a:t>
                  </a:r>
                  <a:endParaRPr lang="ru-RU">
                    <a:solidFill>
                      <a:srgbClr val="002060"/>
                    </a:solidFill>
                  </a:endParaRPr>
                </a:p>
              </p:txBody>
            </p:sp>
            <p:sp>
              <p:nvSpPr>
                <p:cNvPr id="20594" name="Rectangle 245"/>
                <p:cNvSpPr>
                  <a:spLocks noChangeArrowheads="1"/>
                </p:cNvSpPr>
                <p:nvPr/>
              </p:nvSpPr>
              <p:spPr bwMode="auto">
                <a:xfrm>
                  <a:off x="3095" y="2798"/>
                  <a:ext cx="141" cy="158"/>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35</a:t>
                  </a:r>
                  <a:endParaRPr lang="ru-RU">
                    <a:solidFill>
                      <a:srgbClr val="002060"/>
                    </a:solidFill>
                  </a:endParaRPr>
                </a:p>
              </p:txBody>
            </p:sp>
            <p:sp>
              <p:nvSpPr>
                <p:cNvPr id="20595" name="Rectangle 246"/>
                <p:cNvSpPr>
                  <a:spLocks noChangeArrowheads="1"/>
                </p:cNvSpPr>
                <p:nvPr/>
              </p:nvSpPr>
              <p:spPr bwMode="auto">
                <a:xfrm>
                  <a:off x="3452" y="2798"/>
                  <a:ext cx="141" cy="158"/>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45</a:t>
                  </a:r>
                  <a:endParaRPr lang="ru-RU">
                    <a:solidFill>
                      <a:srgbClr val="002060"/>
                    </a:solidFill>
                  </a:endParaRPr>
                </a:p>
              </p:txBody>
            </p:sp>
            <p:sp>
              <p:nvSpPr>
                <p:cNvPr id="20596" name="Rectangle 247"/>
                <p:cNvSpPr>
                  <a:spLocks noChangeArrowheads="1"/>
                </p:cNvSpPr>
                <p:nvPr/>
              </p:nvSpPr>
              <p:spPr bwMode="auto">
                <a:xfrm>
                  <a:off x="3808" y="2798"/>
                  <a:ext cx="141" cy="158"/>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50</a:t>
                  </a:r>
                  <a:endParaRPr lang="ru-RU">
                    <a:solidFill>
                      <a:srgbClr val="002060"/>
                    </a:solidFill>
                  </a:endParaRPr>
                </a:p>
              </p:txBody>
            </p:sp>
          </p:grpSp>
          <p:sp>
            <p:nvSpPr>
              <p:cNvPr id="20539" name="Rectangle 180"/>
              <p:cNvSpPr>
                <a:spLocks noChangeArrowheads="1"/>
              </p:cNvSpPr>
              <p:nvPr/>
            </p:nvSpPr>
            <p:spPr bwMode="auto">
              <a:xfrm>
                <a:off x="8729159" y="5021551"/>
                <a:ext cx="219354" cy="162972"/>
              </a:xfrm>
              <a:prstGeom prst="rect">
                <a:avLst/>
              </a:prstGeom>
              <a:solidFill>
                <a:srgbClr val="002060"/>
              </a:solidFill>
              <a:ln w="9525">
                <a:noFill/>
                <a:miter lim="800000"/>
                <a:headEnd/>
                <a:tailEnd/>
              </a:ln>
            </p:spPr>
            <p:txBody>
              <a:bodyPr/>
              <a:lstStyle/>
              <a:p>
                <a:endParaRPr lang="ru-RU"/>
              </a:p>
            </p:txBody>
          </p:sp>
          <p:sp>
            <p:nvSpPr>
              <p:cNvPr id="20540" name="Rectangle 182"/>
              <p:cNvSpPr>
                <a:spLocks noChangeArrowheads="1"/>
              </p:cNvSpPr>
              <p:nvPr/>
            </p:nvSpPr>
            <p:spPr bwMode="auto">
              <a:xfrm>
                <a:off x="9019415" y="4986122"/>
                <a:ext cx="410369" cy="246221"/>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Vcyt</a:t>
                </a:r>
                <a:endParaRPr lang="ru-RU">
                  <a:solidFill>
                    <a:srgbClr val="002060"/>
                  </a:solidFill>
                </a:endParaRPr>
              </a:p>
            </p:txBody>
          </p:sp>
          <p:sp>
            <p:nvSpPr>
              <p:cNvPr id="20541" name="Rectangle 183"/>
              <p:cNvSpPr>
                <a:spLocks noChangeArrowheads="1"/>
              </p:cNvSpPr>
              <p:nvPr/>
            </p:nvSpPr>
            <p:spPr bwMode="auto">
              <a:xfrm>
                <a:off x="8729159" y="4728150"/>
                <a:ext cx="219354" cy="178561"/>
              </a:xfrm>
              <a:prstGeom prst="rect">
                <a:avLst/>
              </a:prstGeom>
              <a:solidFill>
                <a:srgbClr val="31F810"/>
              </a:solidFill>
              <a:ln w="9525">
                <a:noFill/>
                <a:miter lim="800000"/>
                <a:headEnd/>
                <a:tailEnd/>
              </a:ln>
            </p:spPr>
            <p:txBody>
              <a:bodyPr/>
              <a:lstStyle/>
              <a:p>
                <a:endParaRPr lang="ru-RU"/>
              </a:p>
            </p:txBody>
          </p:sp>
          <p:sp>
            <p:nvSpPr>
              <p:cNvPr id="20542" name="Rectangle 185"/>
              <p:cNvSpPr>
                <a:spLocks noChangeArrowheads="1"/>
              </p:cNvSpPr>
              <p:nvPr/>
            </p:nvSpPr>
            <p:spPr bwMode="auto">
              <a:xfrm>
                <a:off x="9019415" y="4695556"/>
                <a:ext cx="391388" cy="246221"/>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Vres</a:t>
                </a:r>
                <a:endParaRPr lang="ru-RU">
                  <a:solidFill>
                    <a:srgbClr val="002060"/>
                  </a:solidFill>
                </a:endParaRPr>
              </a:p>
            </p:txBody>
          </p:sp>
          <p:sp>
            <p:nvSpPr>
              <p:cNvPr id="20543" name="Rectangle 186"/>
              <p:cNvSpPr>
                <a:spLocks noChangeArrowheads="1"/>
              </p:cNvSpPr>
              <p:nvPr/>
            </p:nvSpPr>
            <p:spPr bwMode="auto">
              <a:xfrm>
                <a:off x="8729159" y="4467395"/>
                <a:ext cx="219354" cy="162972"/>
              </a:xfrm>
              <a:prstGeom prst="rect">
                <a:avLst/>
              </a:prstGeom>
              <a:solidFill>
                <a:srgbClr val="FF0000"/>
              </a:solidFill>
              <a:ln w="9525">
                <a:noFill/>
                <a:miter lim="800000"/>
                <a:headEnd/>
                <a:tailEnd/>
              </a:ln>
            </p:spPr>
            <p:txBody>
              <a:bodyPr/>
              <a:lstStyle/>
              <a:p>
                <a:endParaRPr lang="ru-RU"/>
              </a:p>
            </p:txBody>
          </p:sp>
          <p:sp>
            <p:nvSpPr>
              <p:cNvPr id="20544" name="Rectangle 188"/>
              <p:cNvSpPr>
                <a:spLocks noChangeArrowheads="1"/>
              </p:cNvSpPr>
              <p:nvPr/>
            </p:nvSpPr>
            <p:spPr bwMode="auto">
              <a:xfrm>
                <a:off x="9019415" y="4429132"/>
                <a:ext cx="357854" cy="246221"/>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Valt</a:t>
                </a:r>
                <a:endParaRPr lang="ru-RU">
                  <a:solidFill>
                    <a:srgbClr val="002060"/>
                  </a:solidFill>
                </a:endParaRPr>
              </a:p>
            </p:txBody>
          </p:sp>
          <p:sp>
            <p:nvSpPr>
              <p:cNvPr id="20545" name="Rectangle 242"/>
              <p:cNvSpPr>
                <a:spLocks noChangeArrowheads="1"/>
              </p:cNvSpPr>
              <p:nvPr/>
            </p:nvSpPr>
            <p:spPr bwMode="auto">
              <a:xfrm>
                <a:off x="4896394" y="5990747"/>
                <a:ext cx="120785" cy="246221"/>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0</a:t>
                </a:r>
                <a:endParaRPr lang="ru-RU">
                  <a:solidFill>
                    <a:srgbClr val="002060"/>
                  </a:solidFill>
                </a:endParaRPr>
              </a:p>
            </p:txBody>
          </p:sp>
          <p:sp>
            <p:nvSpPr>
              <p:cNvPr id="20546" name="Rectangle 243"/>
              <p:cNvSpPr>
                <a:spLocks noChangeArrowheads="1"/>
              </p:cNvSpPr>
              <p:nvPr/>
            </p:nvSpPr>
            <p:spPr bwMode="auto">
              <a:xfrm>
                <a:off x="4775753" y="5556670"/>
                <a:ext cx="205184" cy="246221"/>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20</a:t>
                </a:r>
                <a:endParaRPr lang="ru-RU">
                  <a:solidFill>
                    <a:srgbClr val="002060"/>
                  </a:solidFill>
                </a:endParaRPr>
              </a:p>
            </p:txBody>
          </p:sp>
          <p:sp>
            <p:nvSpPr>
              <p:cNvPr id="20547" name="Rectangle 244"/>
              <p:cNvSpPr>
                <a:spLocks noChangeArrowheads="1"/>
              </p:cNvSpPr>
              <p:nvPr/>
            </p:nvSpPr>
            <p:spPr bwMode="auto">
              <a:xfrm>
                <a:off x="4775753" y="5164696"/>
                <a:ext cx="205184" cy="246221"/>
              </a:xfrm>
              <a:prstGeom prst="rect">
                <a:avLst/>
              </a:prstGeom>
              <a:noFill/>
              <a:ln w="9525">
                <a:noFill/>
                <a:miter lim="800000"/>
                <a:headEnd/>
                <a:tailEnd/>
              </a:ln>
            </p:spPr>
            <p:txBody>
              <a:bodyPr wrap="none" lIns="0" tIns="0" rIns="0" bIns="0">
                <a:spAutoFit/>
              </a:bodyPr>
              <a:lstStyle/>
              <a:p>
                <a:r>
                  <a:rPr lang="ru-RU" sz="1600" b="1" dirty="0">
                    <a:solidFill>
                      <a:srgbClr val="002060"/>
                    </a:solidFill>
                    <a:latin typeface="Times New Roman" pitchFamily="18" charset="0"/>
                  </a:rPr>
                  <a:t>40</a:t>
                </a:r>
                <a:endParaRPr lang="ru-RU" dirty="0">
                  <a:solidFill>
                    <a:srgbClr val="002060"/>
                  </a:solidFill>
                </a:endParaRPr>
              </a:p>
            </p:txBody>
          </p:sp>
          <p:sp>
            <p:nvSpPr>
              <p:cNvPr id="20548" name="Rectangle 245"/>
              <p:cNvSpPr>
                <a:spLocks noChangeArrowheads="1"/>
              </p:cNvSpPr>
              <p:nvPr/>
            </p:nvSpPr>
            <p:spPr bwMode="auto">
              <a:xfrm>
                <a:off x="4775753" y="4774160"/>
                <a:ext cx="205184" cy="246221"/>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60</a:t>
                </a:r>
                <a:endParaRPr lang="ru-RU">
                  <a:solidFill>
                    <a:srgbClr val="002060"/>
                  </a:solidFill>
                </a:endParaRPr>
              </a:p>
            </p:txBody>
          </p:sp>
          <p:sp>
            <p:nvSpPr>
              <p:cNvPr id="20549" name="Rectangle 246"/>
              <p:cNvSpPr>
                <a:spLocks noChangeArrowheads="1"/>
              </p:cNvSpPr>
              <p:nvPr/>
            </p:nvSpPr>
            <p:spPr bwMode="auto">
              <a:xfrm>
                <a:off x="4775753" y="4354596"/>
                <a:ext cx="205184" cy="246221"/>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80</a:t>
                </a:r>
                <a:endParaRPr lang="ru-RU">
                  <a:solidFill>
                    <a:srgbClr val="002060"/>
                  </a:solidFill>
                </a:endParaRPr>
              </a:p>
            </p:txBody>
          </p:sp>
          <p:sp>
            <p:nvSpPr>
              <p:cNvPr id="20550" name="Rectangle 247"/>
              <p:cNvSpPr>
                <a:spLocks noChangeArrowheads="1"/>
              </p:cNvSpPr>
              <p:nvPr/>
            </p:nvSpPr>
            <p:spPr bwMode="auto">
              <a:xfrm>
                <a:off x="4686980" y="3977136"/>
                <a:ext cx="307777" cy="246221"/>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100</a:t>
                </a:r>
                <a:endParaRPr lang="ru-RU">
                  <a:solidFill>
                    <a:srgbClr val="002060"/>
                  </a:solidFill>
                </a:endParaRPr>
              </a:p>
            </p:txBody>
          </p:sp>
        </p:grpSp>
        <p:sp>
          <p:nvSpPr>
            <p:cNvPr id="20536" name="Rectangle 141"/>
            <p:cNvSpPr>
              <a:spLocks noChangeArrowheads="1"/>
            </p:cNvSpPr>
            <p:nvPr/>
          </p:nvSpPr>
          <p:spPr bwMode="auto">
            <a:xfrm rot="5400000" flipH="1" flipV="1">
              <a:off x="-769859" y="4961404"/>
              <a:ext cx="2786008" cy="234448"/>
            </a:xfrm>
            <a:prstGeom prst="rect">
              <a:avLst/>
            </a:prstGeom>
            <a:noFill/>
            <a:ln w="9525">
              <a:noFill/>
              <a:miter lim="800000"/>
              <a:headEnd/>
              <a:tailEnd/>
            </a:ln>
          </p:spPr>
          <p:txBody>
            <a:bodyPr lIns="0" tIns="0" rIns="0" bIns="0">
              <a:spAutoFit/>
            </a:bodyPr>
            <a:lstStyle/>
            <a:p>
              <a:pPr algn="ctr"/>
              <a:r>
                <a:rPr lang="ru-RU" sz="1600" b="1" dirty="0" smtClean="0">
                  <a:solidFill>
                    <a:srgbClr val="002060"/>
                  </a:solidFill>
                  <a:latin typeface="Times New Roman" pitchFamily="18" charset="0"/>
                </a:rPr>
                <a:t>%</a:t>
              </a:r>
              <a:r>
                <a:rPr lang="en-US" sz="1600" b="1" dirty="0" smtClean="0">
                  <a:solidFill>
                    <a:srgbClr val="002060"/>
                  </a:solidFill>
                  <a:latin typeface="Times New Roman" pitchFamily="18" charset="0"/>
                </a:rPr>
                <a:t> total respiration</a:t>
              </a:r>
              <a:r>
                <a:rPr lang="ru-RU" sz="1600" b="1" dirty="0" smtClean="0">
                  <a:solidFill>
                    <a:srgbClr val="002060"/>
                  </a:solidFill>
                  <a:latin typeface="Times New Roman" pitchFamily="18" charset="0"/>
                </a:rPr>
                <a:t> </a:t>
              </a:r>
              <a:endParaRPr lang="ru-RU" sz="1600" b="1" dirty="0">
                <a:solidFill>
                  <a:srgbClr val="002060"/>
                </a:solidFill>
              </a:endParaRPr>
            </a:p>
          </p:txBody>
        </p:sp>
        <p:sp>
          <p:nvSpPr>
            <p:cNvPr id="20537" name="Rectangle 141"/>
            <p:cNvSpPr>
              <a:spLocks noChangeArrowheads="1"/>
            </p:cNvSpPr>
            <p:nvPr/>
          </p:nvSpPr>
          <p:spPr bwMode="auto">
            <a:xfrm rot="10800000" flipH="1" flipV="1">
              <a:off x="1407156" y="6413577"/>
              <a:ext cx="2620104" cy="246214"/>
            </a:xfrm>
            <a:prstGeom prst="rect">
              <a:avLst/>
            </a:prstGeom>
            <a:noFill/>
            <a:ln w="9525">
              <a:noFill/>
              <a:miter lim="800000"/>
              <a:headEnd/>
              <a:tailEnd/>
            </a:ln>
          </p:spPr>
          <p:txBody>
            <a:bodyPr lIns="0" tIns="0" rIns="0" bIns="0">
              <a:spAutoFit/>
            </a:bodyPr>
            <a:lstStyle/>
            <a:p>
              <a:pPr algn="ctr"/>
              <a:r>
                <a:rPr lang="en-US" sz="1600" b="1" dirty="0" smtClean="0">
                  <a:solidFill>
                    <a:srgbClr val="002060"/>
                  </a:solidFill>
                  <a:latin typeface="Times New Roman" pitchFamily="18" charset="0"/>
                </a:rPr>
                <a:t>Temperature</a:t>
              </a:r>
              <a:r>
                <a:rPr lang="ru-RU" sz="1600" b="1" dirty="0" smtClean="0">
                  <a:solidFill>
                    <a:srgbClr val="002060"/>
                  </a:solidFill>
                  <a:latin typeface="Times New Roman" pitchFamily="18" charset="0"/>
                </a:rPr>
                <a:t>, </a:t>
              </a:r>
              <a:r>
                <a:rPr lang="ru-RU" sz="1600" b="1" dirty="0">
                  <a:solidFill>
                    <a:srgbClr val="002060"/>
                  </a:solidFill>
                  <a:latin typeface="Times New Roman" pitchFamily="18" charset="0"/>
                </a:rPr>
                <a:t>°С</a:t>
              </a:r>
              <a:endParaRPr lang="ru-RU" sz="1600" b="1" dirty="0">
                <a:solidFill>
                  <a:srgbClr val="002060"/>
                </a:solidFill>
              </a:endParaRPr>
            </a:p>
          </p:txBody>
        </p:sp>
      </p:grpSp>
      <p:sp>
        <p:nvSpPr>
          <p:cNvPr id="20494" name="TextBox 292"/>
          <p:cNvSpPr txBox="1">
            <a:spLocks noChangeArrowheads="1"/>
          </p:cNvSpPr>
          <p:nvPr/>
        </p:nvSpPr>
        <p:spPr bwMode="auto">
          <a:xfrm>
            <a:off x="6357950" y="768350"/>
            <a:ext cx="1000132" cy="369888"/>
          </a:xfrm>
          <a:prstGeom prst="rect">
            <a:avLst/>
          </a:prstGeom>
          <a:noFill/>
          <a:ln w="9525">
            <a:noFill/>
            <a:miter lim="800000"/>
            <a:headEnd/>
            <a:tailEnd/>
          </a:ln>
        </p:spPr>
        <p:txBody>
          <a:bodyPr wrap="square">
            <a:spAutoFit/>
          </a:bodyPr>
          <a:lstStyle/>
          <a:p>
            <a:pPr algn="ctr"/>
            <a:r>
              <a:rPr lang="ru-RU" b="1" dirty="0">
                <a:solidFill>
                  <a:srgbClr val="002060"/>
                </a:solidFill>
                <a:latin typeface="Times New Roman" pitchFamily="18" charset="0"/>
                <a:cs typeface="Times New Roman" pitchFamily="18" charset="0"/>
              </a:rPr>
              <a:t>А</a:t>
            </a:r>
          </a:p>
        </p:txBody>
      </p:sp>
      <p:sp>
        <p:nvSpPr>
          <p:cNvPr id="20496" name="TextBox 294"/>
          <p:cNvSpPr txBox="1">
            <a:spLocks noChangeArrowheads="1"/>
          </p:cNvSpPr>
          <p:nvPr/>
        </p:nvSpPr>
        <p:spPr bwMode="auto">
          <a:xfrm>
            <a:off x="2614613" y="3844925"/>
            <a:ext cx="214312" cy="369888"/>
          </a:xfrm>
          <a:prstGeom prst="rect">
            <a:avLst/>
          </a:prstGeom>
          <a:noFill/>
          <a:ln w="9525">
            <a:noFill/>
            <a:miter lim="800000"/>
            <a:headEnd/>
            <a:tailEnd/>
          </a:ln>
        </p:spPr>
        <p:txBody>
          <a:bodyPr>
            <a:spAutoFit/>
          </a:bodyPr>
          <a:lstStyle/>
          <a:p>
            <a:pPr algn="ctr"/>
            <a:r>
              <a:rPr lang="ru-RU" b="1">
                <a:solidFill>
                  <a:srgbClr val="002060"/>
                </a:solidFill>
                <a:latin typeface="Times New Roman" pitchFamily="18" charset="0"/>
                <a:cs typeface="Times New Roman" pitchFamily="18" charset="0"/>
              </a:rPr>
              <a:t>В</a:t>
            </a:r>
          </a:p>
        </p:txBody>
      </p:sp>
      <p:pic>
        <p:nvPicPr>
          <p:cNvPr id="232" name="Picture 2" descr="C:\Documents and Settings\Dalke\Рабочий стол\доклады ТК ОФР 2013\Фото лишайников\лобария легочная_меркулова о.с..jpg"/>
          <p:cNvPicPr>
            <a:picLocks noChangeAspect="1" noChangeArrowheads="1"/>
          </p:cNvPicPr>
          <p:nvPr/>
        </p:nvPicPr>
        <p:blipFill>
          <a:blip r:embed="rId3" cstate="print"/>
          <a:srcRect/>
          <a:stretch>
            <a:fillRect/>
          </a:stretch>
        </p:blipFill>
        <p:spPr bwMode="auto">
          <a:xfrm>
            <a:off x="428625" y="1071546"/>
            <a:ext cx="2928929" cy="22860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2"/>
          <p:cNvSpPr txBox="1">
            <a:spLocks/>
          </p:cNvSpPr>
          <p:nvPr/>
        </p:nvSpPr>
        <p:spPr>
          <a:xfrm>
            <a:off x="467544" y="404664"/>
            <a:ext cx="8676456" cy="1152128"/>
          </a:xfrm>
          <a:prstGeom prst="rect">
            <a:avLst/>
          </a:prstGeom>
        </p:spPr>
        <p:txBody>
          <a:bodyPr>
            <a:normAutofit fontScale="97500"/>
          </a:bodyPr>
          <a:lstStyle/>
          <a:p>
            <a:pPr lvl="0" algn="ctr" eaLnBrk="0" hangingPunct="0">
              <a:defRPr/>
            </a:pPr>
            <a:r>
              <a:rPr lang="en-US" sz="2400" b="1" dirty="0" smtClean="0">
                <a:latin typeface="Times New Roman" pitchFamily="18" charset="0"/>
                <a:cs typeface="Times New Roman" pitchFamily="18" charset="0"/>
              </a:rPr>
              <a:t>Recovery </a:t>
            </a:r>
            <a:r>
              <a:rPr lang="en-US" sz="2400" b="1" dirty="0" smtClean="0">
                <a:latin typeface="Times New Roman" pitchFamily="18" charset="0"/>
                <a:ea typeface="+mj-ea"/>
                <a:cs typeface="Times New Roman" pitchFamily="18" charset="0"/>
              </a:rPr>
              <a:t>of the maximum photochemical efficiency (Fv/Fm)) and of CO2</a:t>
            </a:r>
            <a:r>
              <a:rPr lang="en-US" sz="2400" b="1" dirty="0" smtClean="0">
                <a:latin typeface="Times New Roman" pitchFamily="18" charset="0"/>
                <a:cs typeface="Times New Roman" pitchFamily="18" charset="0"/>
              </a:rPr>
              <a:t> net-</a:t>
            </a:r>
            <a:r>
              <a:rPr lang="en-US" sz="2400" b="1" dirty="0" smtClean="0">
                <a:latin typeface="Times New Roman" pitchFamily="18" charset="0"/>
                <a:ea typeface="+mj-ea"/>
                <a:cs typeface="Times New Roman" pitchFamily="18" charset="0"/>
              </a:rPr>
              <a:t> uptake after the transfer of </a:t>
            </a:r>
            <a:r>
              <a:rPr lang="en-US" sz="2400" b="1" i="1" dirty="0" err="1" smtClean="0">
                <a:latin typeface="Times New Roman" pitchFamily="18" charset="0"/>
                <a:ea typeface="+mj-ea"/>
                <a:cs typeface="Times New Roman" pitchFamily="18" charset="0"/>
              </a:rPr>
              <a:t>Lobaria</a:t>
            </a:r>
            <a:r>
              <a:rPr lang="en-US" sz="2400" b="1" dirty="0" smtClean="0">
                <a:latin typeface="Times New Roman" pitchFamily="18" charset="0"/>
                <a:ea typeface="+mj-ea"/>
                <a:cs typeface="Times New Roman" pitchFamily="18" charset="0"/>
              </a:rPr>
              <a:t> </a:t>
            </a:r>
            <a:r>
              <a:rPr lang="en-US" sz="2400" b="1" dirty="0" err="1" smtClean="0">
                <a:latin typeface="Times New Roman" pitchFamily="18" charset="0"/>
                <a:ea typeface="+mj-ea"/>
                <a:cs typeface="Times New Roman" pitchFamily="18" charset="0"/>
              </a:rPr>
              <a:t>thalli</a:t>
            </a:r>
            <a:r>
              <a:rPr lang="en-US" sz="2400" b="1" dirty="0" smtClean="0">
                <a:latin typeface="Times New Roman" pitchFamily="18" charset="0"/>
                <a:ea typeface="+mj-ea"/>
                <a:cs typeface="Times New Roman" pitchFamily="18" charset="0"/>
              </a:rPr>
              <a:t> from </a:t>
            </a:r>
          </a:p>
          <a:p>
            <a:pPr lvl="0" algn="ctr" eaLnBrk="0" hangingPunct="0">
              <a:defRPr/>
            </a:pPr>
            <a:r>
              <a:rPr lang="en-US" sz="2400" b="1" dirty="0" smtClean="0">
                <a:latin typeface="Times New Roman" pitchFamily="18" charset="0"/>
                <a:ea typeface="+mj-ea"/>
                <a:cs typeface="Times New Roman" pitchFamily="18" charset="0"/>
              </a:rPr>
              <a:t>the natural habitat to room conditions (January)</a:t>
            </a:r>
            <a:endParaRPr kumimoji="0" lang="ru-RU" sz="2400" b="0"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7" name="Диаграмма 6"/>
          <p:cNvGraphicFramePr/>
          <p:nvPr/>
        </p:nvGraphicFramePr>
        <p:xfrm>
          <a:off x="4427984" y="2060848"/>
          <a:ext cx="4511910" cy="4536504"/>
        </p:xfrm>
        <a:graphic>
          <a:graphicData uri="http://schemas.openxmlformats.org/drawingml/2006/chart">
            <c:chart xmlns:c="http://schemas.openxmlformats.org/drawingml/2006/chart" xmlns:r="http://schemas.openxmlformats.org/officeDocument/2006/relationships" r:id="rId2"/>
          </a:graphicData>
        </a:graphic>
      </p:graphicFrame>
      <p:sp>
        <p:nvSpPr>
          <p:cNvPr id="34855" name="Rectangle 39"/>
          <p:cNvSpPr>
            <a:spLocks noChangeArrowheads="1"/>
          </p:cNvSpPr>
          <p:nvPr/>
        </p:nvSpPr>
        <p:spPr bwMode="auto">
          <a:xfrm>
            <a:off x="2928926" y="6143644"/>
            <a:ext cx="2201565"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lvl="0"/>
            <a:r>
              <a:rPr lang="en-US" b="1" dirty="0" smtClean="0">
                <a:solidFill>
                  <a:srgbClr val="000000"/>
                </a:solidFill>
                <a:latin typeface="Times New Roman" pitchFamily="18" charset="0"/>
              </a:rPr>
              <a:t>Time of acclimation</a:t>
            </a:r>
            <a:r>
              <a:rPr kumimoji="0" lang="ru-RU" b="1" i="0" u="none" strike="noStrike" cap="none" normalizeH="0" baseline="0" dirty="0" smtClean="0">
                <a:ln>
                  <a:noFill/>
                </a:ln>
                <a:solidFill>
                  <a:srgbClr val="000000"/>
                </a:solidFill>
                <a:effectLst/>
                <a:latin typeface="Times New Roman" pitchFamily="18" charset="0"/>
              </a:rPr>
              <a:t>, </a:t>
            </a:r>
            <a:r>
              <a:rPr kumimoji="0" lang="en-US" b="1" i="0" u="none" strike="noStrike" cap="none" normalizeH="0" baseline="0" dirty="0" smtClean="0">
                <a:ln>
                  <a:noFill/>
                </a:ln>
                <a:solidFill>
                  <a:srgbClr val="000000"/>
                </a:solidFill>
                <a:effectLst/>
                <a:latin typeface="Times New Roman" pitchFamily="18" charset="0"/>
              </a:rPr>
              <a:t>h</a:t>
            </a:r>
            <a:endParaRPr kumimoji="0" lang="ru-RU" b="1" i="0" u="none" strike="noStrike" cap="none" normalizeH="0" baseline="0" dirty="0" smtClean="0">
              <a:ln>
                <a:noFill/>
              </a:ln>
              <a:solidFill>
                <a:schemeClr val="tx1"/>
              </a:solidFill>
              <a:effectLst/>
              <a:latin typeface="Arial" pitchFamily="34" charset="0"/>
            </a:endParaRPr>
          </a:p>
        </p:txBody>
      </p:sp>
      <p:grpSp>
        <p:nvGrpSpPr>
          <p:cNvPr id="2" name="Группа 53"/>
          <p:cNvGrpSpPr/>
          <p:nvPr/>
        </p:nvGrpSpPr>
        <p:grpSpPr>
          <a:xfrm>
            <a:off x="170498" y="2132856"/>
            <a:ext cx="3992484" cy="3950369"/>
            <a:chOff x="169871" y="2151781"/>
            <a:chExt cx="4270367" cy="3931703"/>
          </a:xfrm>
        </p:grpSpPr>
        <p:sp>
          <p:nvSpPr>
            <p:cNvPr id="34822" name="Rectangle 6"/>
            <p:cNvSpPr>
              <a:spLocks noChangeArrowheads="1"/>
            </p:cNvSpPr>
            <p:nvPr/>
          </p:nvSpPr>
          <p:spPr bwMode="auto">
            <a:xfrm>
              <a:off x="1141413" y="3988519"/>
              <a:ext cx="280987" cy="1641475"/>
            </a:xfrm>
            <a:prstGeom prst="rect">
              <a:avLst/>
            </a:prstGeom>
            <a:solidFill>
              <a:srgbClr val="00CC99"/>
            </a:solidFill>
            <a:ln w="9525">
              <a:solidFill>
                <a:srgbClr val="00CC66"/>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4823" name="Freeform 7"/>
            <p:cNvSpPr>
              <a:spLocks noEditPoints="1"/>
            </p:cNvSpPr>
            <p:nvPr/>
          </p:nvSpPr>
          <p:spPr bwMode="auto">
            <a:xfrm>
              <a:off x="1138238" y="3983756"/>
              <a:ext cx="287337" cy="1652587"/>
            </a:xfrm>
            <a:custGeom>
              <a:avLst/>
              <a:gdLst/>
              <a:ahLst/>
              <a:cxnLst>
                <a:cxn ang="0">
                  <a:pos x="0" y="8"/>
                </a:cxn>
                <a:cxn ang="0">
                  <a:pos x="8" y="0"/>
                </a:cxn>
                <a:cxn ang="0">
                  <a:pos x="520" y="0"/>
                </a:cxn>
                <a:cxn ang="0">
                  <a:pos x="528" y="8"/>
                </a:cxn>
                <a:cxn ang="0">
                  <a:pos x="528" y="2712"/>
                </a:cxn>
                <a:cxn ang="0">
                  <a:pos x="520" y="2720"/>
                </a:cxn>
                <a:cxn ang="0">
                  <a:pos x="8" y="2720"/>
                </a:cxn>
                <a:cxn ang="0">
                  <a:pos x="0" y="2712"/>
                </a:cxn>
                <a:cxn ang="0">
                  <a:pos x="0" y="8"/>
                </a:cxn>
                <a:cxn ang="0">
                  <a:pos x="16" y="2712"/>
                </a:cxn>
                <a:cxn ang="0">
                  <a:pos x="8" y="2704"/>
                </a:cxn>
                <a:cxn ang="0">
                  <a:pos x="520" y="2704"/>
                </a:cxn>
                <a:cxn ang="0">
                  <a:pos x="512" y="2712"/>
                </a:cxn>
                <a:cxn ang="0">
                  <a:pos x="512" y="8"/>
                </a:cxn>
                <a:cxn ang="0">
                  <a:pos x="520" y="16"/>
                </a:cxn>
                <a:cxn ang="0">
                  <a:pos x="8" y="16"/>
                </a:cxn>
                <a:cxn ang="0">
                  <a:pos x="16" y="8"/>
                </a:cxn>
                <a:cxn ang="0">
                  <a:pos x="16" y="2712"/>
                </a:cxn>
              </a:cxnLst>
              <a:rect l="0" t="0" r="r" b="b"/>
              <a:pathLst>
                <a:path w="528" h="2720">
                  <a:moveTo>
                    <a:pt x="0" y="8"/>
                  </a:moveTo>
                  <a:cubicBezTo>
                    <a:pt x="0" y="4"/>
                    <a:pt x="4" y="0"/>
                    <a:pt x="8" y="0"/>
                  </a:cubicBezTo>
                  <a:lnTo>
                    <a:pt x="520" y="0"/>
                  </a:lnTo>
                  <a:cubicBezTo>
                    <a:pt x="525" y="0"/>
                    <a:pt x="528" y="4"/>
                    <a:pt x="528" y="8"/>
                  </a:cubicBezTo>
                  <a:lnTo>
                    <a:pt x="528" y="2712"/>
                  </a:lnTo>
                  <a:cubicBezTo>
                    <a:pt x="528" y="2717"/>
                    <a:pt x="525" y="2720"/>
                    <a:pt x="520" y="2720"/>
                  </a:cubicBezTo>
                  <a:lnTo>
                    <a:pt x="8" y="2720"/>
                  </a:lnTo>
                  <a:cubicBezTo>
                    <a:pt x="4" y="2720"/>
                    <a:pt x="0" y="2717"/>
                    <a:pt x="0" y="2712"/>
                  </a:cubicBezTo>
                  <a:lnTo>
                    <a:pt x="0" y="8"/>
                  </a:lnTo>
                  <a:close/>
                  <a:moveTo>
                    <a:pt x="16" y="2712"/>
                  </a:moveTo>
                  <a:lnTo>
                    <a:pt x="8" y="2704"/>
                  </a:lnTo>
                  <a:lnTo>
                    <a:pt x="520" y="2704"/>
                  </a:lnTo>
                  <a:lnTo>
                    <a:pt x="512" y="2712"/>
                  </a:lnTo>
                  <a:lnTo>
                    <a:pt x="512" y="8"/>
                  </a:lnTo>
                  <a:lnTo>
                    <a:pt x="520" y="16"/>
                  </a:lnTo>
                  <a:lnTo>
                    <a:pt x="8" y="16"/>
                  </a:lnTo>
                  <a:lnTo>
                    <a:pt x="16" y="8"/>
                  </a:lnTo>
                  <a:lnTo>
                    <a:pt x="16" y="2712"/>
                  </a:lnTo>
                  <a:close/>
                </a:path>
              </a:pathLst>
            </a:custGeom>
            <a:solidFill>
              <a:srgbClr val="558ED5"/>
            </a:solidFill>
            <a:ln w="9525" cap="flat">
              <a:solidFill>
                <a:srgbClr val="00CC66"/>
              </a:solidFill>
              <a:prstDash val="solid"/>
              <a:bevel/>
              <a:headEnd/>
              <a:tailEnd/>
            </a:ln>
          </p:spPr>
          <p:txBody>
            <a:bodyPr vert="horz" wrap="square" lIns="91440" tIns="45720" rIns="91440" bIns="45720" numCol="1" anchor="t" anchorCtr="0" compatLnSpc="1">
              <a:prstTxWarp prst="textNoShape">
                <a:avLst/>
              </a:prstTxWarp>
            </a:bodyPr>
            <a:lstStyle/>
            <a:p>
              <a:endParaRPr lang="ru-RU"/>
            </a:p>
          </p:txBody>
        </p:sp>
        <p:sp>
          <p:nvSpPr>
            <p:cNvPr id="34824" name="Rectangle 8"/>
            <p:cNvSpPr>
              <a:spLocks noChangeArrowheads="1"/>
            </p:cNvSpPr>
            <p:nvPr/>
          </p:nvSpPr>
          <p:spPr bwMode="auto">
            <a:xfrm>
              <a:off x="1841500" y="3075706"/>
              <a:ext cx="280987" cy="2554287"/>
            </a:xfrm>
            <a:prstGeom prst="rect">
              <a:avLst/>
            </a:prstGeom>
            <a:solidFill>
              <a:srgbClr val="00CC99"/>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4825" name="Freeform 9"/>
            <p:cNvSpPr>
              <a:spLocks noEditPoints="1"/>
            </p:cNvSpPr>
            <p:nvPr/>
          </p:nvSpPr>
          <p:spPr bwMode="auto">
            <a:xfrm>
              <a:off x="1836738" y="3069356"/>
              <a:ext cx="288925" cy="2566987"/>
            </a:xfrm>
            <a:custGeom>
              <a:avLst/>
              <a:gdLst/>
              <a:ahLst/>
              <a:cxnLst>
                <a:cxn ang="0">
                  <a:pos x="0" y="8"/>
                </a:cxn>
                <a:cxn ang="0">
                  <a:pos x="8" y="0"/>
                </a:cxn>
                <a:cxn ang="0">
                  <a:pos x="520" y="0"/>
                </a:cxn>
                <a:cxn ang="0">
                  <a:pos x="528" y="8"/>
                </a:cxn>
                <a:cxn ang="0">
                  <a:pos x="528" y="4216"/>
                </a:cxn>
                <a:cxn ang="0">
                  <a:pos x="520" y="4224"/>
                </a:cxn>
                <a:cxn ang="0">
                  <a:pos x="8" y="4224"/>
                </a:cxn>
                <a:cxn ang="0">
                  <a:pos x="0" y="4216"/>
                </a:cxn>
                <a:cxn ang="0">
                  <a:pos x="0" y="8"/>
                </a:cxn>
                <a:cxn ang="0">
                  <a:pos x="16" y="4216"/>
                </a:cxn>
                <a:cxn ang="0">
                  <a:pos x="8" y="4208"/>
                </a:cxn>
                <a:cxn ang="0">
                  <a:pos x="520" y="4208"/>
                </a:cxn>
                <a:cxn ang="0">
                  <a:pos x="512" y="4216"/>
                </a:cxn>
                <a:cxn ang="0">
                  <a:pos x="512" y="8"/>
                </a:cxn>
                <a:cxn ang="0">
                  <a:pos x="520" y="16"/>
                </a:cxn>
                <a:cxn ang="0">
                  <a:pos x="8" y="16"/>
                </a:cxn>
                <a:cxn ang="0">
                  <a:pos x="16" y="8"/>
                </a:cxn>
                <a:cxn ang="0">
                  <a:pos x="16" y="4216"/>
                </a:cxn>
              </a:cxnLst>
              <a:rect l="0" t="0" r="r" b="b"/>
              <a:pathLst>
                <a:path w="528" h="4224">
                  <a:moveTo>
                    <a:pt x="0" y="8"/>
                  </a:moveTo>
                  <a:cubicBezTo>
                    <a:pt x="0" y="4"/>
                    <a:pt x="4" y="0"/>
                    <a:pt x="8" y="0"/>
                  </a:cubicBezTo>
                  <a:lnTo>
                    <a:pt x="520" y="0"/>
                  </a:lnTo>
                  <a:cubicBezTo>
                    <a:pt x="525" y="0"/>
                    <a:pt x="528" y="4"/>
                    <a:pt x="528" y="8"/>
                  </a:cubicBezTo>
                  <a:lnTo>
                    <a:pt x="528" y="4216"/>
                  </a:lnTo>
                  <a:cubicBezTo>
                    <a:pt x="528" y="4221"/>
                    <a:pt x="525" y="4224"/>
                    <a:pt x="520" y="4224"/>
                  </a:cubicBezTo>
                  <a:lnTo>
                    <a:pt x="8" y="4224"/>
                  </a:lnTo>
                  <a:cubicBezTo>
                    <a:pt x="4" y="4224"/>
                    <a:pt x="0" y="4221"/>
                    <a:pt x="0" y="4216"/>
                  </a:cubicBezTo>
                  <a:lnTo>
                    <a:pt x="0" y="8"/>
                  </a:lnTo>
                  <a:close/>
                  <a:moveTo>
                    <a:pt x="16" y="4216"/>
                  </a:moveTo>
                  <a:lnTo>
                    <a:pt x="8" y="4208"/>
                  </a:lnTo>
                  <a:lnTo>
                    <a:pt x="520" y="4208"/>
                  </a:lnTo>
                  <a:lnTo>
                    <a:pt x="512" y="4216"/>
                  </a:lnTo>
                  <a:lnTo>
                    <a:pt x="512" y="8"/>
                  </a:lnTo>
                  <a:lnTo>
                    <a:pt x="520" y="16"/>
                  </a:lnTo>
                  <a:lnTo>
                    <a:pt x="8" y="16"/>
                  </a:lnTo>
                  <a:lnTo>
                    <a:pt x="16" y="8"/>
                  </a:lnTo>
                  <a:lnTo>
                    <a:pt x="16" y="4216"/>
                  </a:lnTo>
                  <a:close/>
                </a:path>
              </a:pathLst>
            </a:custGeom>
            <a:solidFill>
              <a:srgbClr val="558ED5"/>
            </a:solidFill>
            <a:ln w="9525" cap="flat">
              <a:solidFill>
                <a:srgbClr val="00CC66"/>
              </a:solidFill>
              <a:prstDash val="solid"/>
              <a:bevel/>
              <a:headEnd/>
              <a:tailEnd/>
            </a:ln>
          </p:spPr>
          <p:txBody>
            <a:bodyPr vert="horz" wrap="square" lIns="91440" tIns="45720" rIns="91440" bIns="45720" numCol="1" anchor="t" anchorCtr="0" compatLnSpc="1">
              <a:prstTxWarp prst="textNoShape">
                <a:avLst/>
              </a:prstTxWarp>
            </a:bodyPr>
            <a:lstStyle/>
            <a:p>
              <a:endParaRPr lang="ru-RU"/>
            </a:p>
          </p:txBody>
        </p:sp>
        <p:sp>
          <p:nvSpPr>
            <p:cNvPr id="34826" name="Rectangle 10"/>
            <p:cNvSpPr>
              <a:spLocks noChangeArrowheads="1"/>
            </p:cNvSpPr>
            <p:nvPr/>
          </p:nvSpPr>
          <p:spPr bwMode="auto">
            <a:xfrm>
              <a:off x="2541588" y="3026494"/>
              <a:ext cx="288925" cy="2603500"/>
            </a:xfrm>
            <a:prstGeom prst="rect">
              <a:avLst/>
            </a:prstGeom>
            <a:solidFill>
              <a:srgbClr val="00CC99"/>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4827" name="Freeform 11"/>
            <p:cNvSpPr>
              <a:spLocks noEditPoints="1"/>
            </p:cNvSpPr>
            <p:nvPr/>
          </p:nvSpPr>
          <p:spPr bwMode="auto">
            <a:xfrm>
              <a:off x="2536825" y="3021731"/>
              <a:ext cx="298450" cy="2614612"/>
            </a:xfrm>
            <a:custGeom>
              <a:avLst/>
              <a:gdLst/>
              <a:ahLst/>
              <a:cxnLst>
                <a:cxn ang="0">
                  <a:pos x="0" y="8"/>
                </a:cxn>
                <a:cxn ang="0">
                  <a:pos x="8" y="0"/>
                </a:cxn>
                <a:cxn ang="0">
                  <a:pos x="536" y="0"/>
                </a:cxn>
                <a:cxn ang="0">
                  <a:pos x="544" y="8"/>
                </a:cxn>
                <a:cxn ang="0">
                  <a:pos x="544" y="4296"/>
                </a:cxn>
                <a:cxn ang="0">
                  <a:pos x="536" y="4304"/>
                </a:cxn>
                <a:cxn ang="0">
                  <a:pos x="8" y="4304"/>
                </a:cxn>
                <a:cxn ang="0">
                  <a:pos x="0" y="4296"/>
                </a:cxn>
                <a:cxn ang="0">
                  <a:pos x="0" y="8"/>
                </a:cxn>
                <a:cxn ang="0">
                  <a:pos x="16" y="4296"/>
                </a:cxn>
                <a:cxn ang="0">
                  <a:pos x="8" y="4288"/>
                </a:cxn>
                <a:cxn ang="0">
                  <a:pos x="536" y="4288"/>
                </a:cxn>
                <a:cxn ang="0">
                  <a:pos x="528" y="4296"/>
                </a:cxn>
                <a:cxn ang="0">
                  <a:pos x="528" y="8"/>
                </a:cxn>
                <a:cxn ang="0">
                  <a:pos x="536" y="16"/>
                </a:cxn>
                <a:cxn ang="0">
                  <a:pos x="8" y="16"/>
                </a:cxn>
                <a:cxn ang="0">
                  <a:pos x="16" y="8"/>
                </a:cxn>
                <a:cxn ang="0">
                  <a:pos x="16" y="4296"/>
                </a:cxn>
              </a:cxnLst>
              <a:rect l="0" t="0" r="r" b="b"/>
              <a:pathLst>
                <a:path w="544" h="4304">
                  <a:moveTo>
                    <a:pt x="0" y="8"/>
                  </a:moveTo>
                  <a:cubicBezTo>
                    <a:pt x="0" y="4"/>
                    <a:pt x="4" y="0"/>
                    <a:pt x="8" y="0"/>
                  </a:cubicBezTo>
                  <a:lnTo>
                    <a:pt x="536" y="0"/>
                  </a:lnTo>
                  <a:cubicBezTo>
                    <a:pt x="541" y="0"/>
                    <a:pt x="544" y="4"/>
                    <a:pt x="544" y="8"/>
                  </a:cubicBezTo>
                  <a:lnTo>
                    <a:pt x="544" y="4296"/>
                  </a:lnTo>
                  <a:cubicBezTo>
                    <a:pt x="544" y="4301"/>
                    <a:pt x="541" y="4304"/>
                    <a:pt x="536" y="4304"/>
                  </a:cubicBezTo>
                  <a:lnTo>
                    <a:pt x="8" y="4304"/>
                  </a:lnTo>
                  <a:cubicBezTo>
                    <a:pt x="4" y="4304"/>
                    <a:pt x="0" y="4301"/>
                    <a:pt x="0" y="4296"/>
                  </a:cubicBezTo>
                  <a:lnTo>
                    <a:pt x="0" y="8"/>
                  </a:lnTo>
                  <a:close/>
                  <a:moveTo>
                    <a:pt x="16" y="4296"/>
                  </a:moveTo>
                  <a:lnTo>
                    <a:pt x="8" y="4288"/>
                  </a:lnTo>
                  <a:lnTo>
                    <a:pt x="536" y="4288"/>
                  </a:lnTo>
                  <a:lnTo>
                    <a:pt x="528" y="4296"/>
                  </a:lnTo>
                  <a:lnTo>
                    <a:pt x="528" y="8"/>
                  </a:lnTo>
                  <a:lnTo>
                    <a:pt x="536" y="16"/>
                  </a:lnTo>
                  <a:lnTo>
                    <a:pt x="8" y="16"/>
                  </a:lnTo>
                  <a:lnTo>
                    <a:pt x="16" y="8"/>
                  </a:lnTo>
                  <a:lnTo>
                    <a:pt x="16" y="4296"/>
                  </a:lnTo>
                  <a:close/>
                </a:path>
              </a:pathLst>
            </a:custGeom>
            <a:solidFill>
              <a:srgbClr val="558ED5"/>
            </a:solidFill>
            <a:ln w="9525" cap="flat">
              <a:solidFill>
                <a:srgbClr val="00CC66"/>
              </a:solidFill>
              <a:prstDash val="solid"/>
              <a:bevel/>
              <a:headEnd/>
              <a:tailEnd/>
            </a:ln>
          </p:spPr>
          <p:txBody>
            <a:bodyPr vert="horz" wrap="square" lIns="91440" tIns="45720" rIns="91440" bIns="45720" numCol="1" anchor="t" anchorCtr="0" compatLnSpc="1">
              <a:prstTxWarp prst="textNoShape">
                <a:avLst/>
              </a:prstTxWarp>
            </a:bodyPr>
            <a:lstStyle/>
            <a:p>
              <a:endParaRPr lang="ru-RU"/>
            </a:p>
          </p:txBody>
        </p:sp>
        <p:sp>
          <p:nvSpPr>
            <p:cNvPr id="34828" name="Rectangle 12"/>
            <p:cNvSpPr>
              <a:spLocks noChangeArrowheads="1"/>
            </p:cNvSpPr>
            <p:nvPr/>
          </p:nvSpPr>
          <p:spPr bwMode="auto">
            <a:xfrm>
              <a:off x="3251200" y="2958231"/>
              <a:ext cx="279400" cy="2671762"/>
            </a:xfrm>
            <a:prstGeom prst="rect">
              <a:avLst/>
            </a:prstGeom>
            <a:solidFill>
              <a:srgbClr val="00CC99"/>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4829" name="Freeform 13"/>
            <p:cNvSpPr>
              <a:spLocks noEditPoints="1"/>
            </p:cNvSpPr>
            <p:nvPr/>
          </p:nvSpPr>
          <p:spPr bwMode="auto">
            <a:xfrm>
              <a:off x="3246438" y="2953469"/>
              <a:ext cx="288925" cy="2682875"/>
            </a:xfrm>
            <a:custGeom>
              <a:avLst/>
              <a:gdLst/>
              <a:ahLst/>
              <a:cxnLst>
                <a:cxn ang="0">
                  <a:pos x="0" y="8"/>
                </a:cxn>
                <a:cxn ang="0">
                  <a:pos x="8" y="0"/>
                </a:cxn>
                <a:cxn ang="0">
                  <a:pos x="520" y="0"/>
                </a:cxn>
                <a:cxn ang="0">
                  <a:pos x="528" y="8"/>
                </a:cxn>
                <a:cxn ang="0">
                  <a:pos x="528" y="4408"/>
                </a:cxn>
                <a:cxn ang="0">
                  <a:pos x="520" y="4416"/>
                </a:cxn>
                <a:cxn ang="0">
                  <a:pos x="8" y="4416"/>
                </a:cxn>
                <a:cxn ang="0">
                  <a:pos x="0" y="4408"/>
                </a:cxn>
                <a:cxn ang="0">
                  <a:pos x="0" y="8"/>
                </a:cxn>
                <a:cxn ang="0">
                  <a:pos x="16" y="4408"/>
                </a:cxn>
                <a:cxn ang="0">
                  <a:pos x="8" y="4400"/>
                </a:cxn>
                <a:cxn ang="0">
                  <a:pos x="520" y="4400"/>
                </a:cxn>
                <a:cxn ang="0">
                  <a:pos x="512" y="4408"/>
                </a:cxn>
                <a:cxn ang="0">
                  <a:pos x="512" y="8"/>
                </a:cxn>
                <a:cxn ang="0">
                  <a:pos x="520" y="16"/>
                </a:cxn>
                <a:cxn ang="0">
                  <a:pos x="8" y="16"/>
                </a:cxn>
                <a:cxn ang="0">
                  <a:pos x="16" y="8"/>
                </a:cxn>
                <a:cxn ang="0">
                  <a:pos x="16" y="4408"/>
                </a:cxn>
              </a:cxnLst>
              <a:rect l="0" t="0" r="r" b="b"/>
              <a:pathLst>
                <a:path w="528" h="4416">
                  <a:moveTo>
                    <a:pt x="0" y="8"/>
                  </a:moveTo>
                  <a:cubicBezTo>
                    <a:pt x="0" y="4"/>
                    <a:pt x="4" y="0"/>
                    <a:pt x="8" y="0"/>
                  </a:cubicBezTo>
                  <a:lnTo>
                    <a:pt x="520" y="0"/>
                  </a:lnTo>
                  <a:cubicBezTo>
                    <a:pt x="525" y="0"/>
                    <a:pt x="528" y="4"/>
                    <a:pt x="528" y="8"/>
                  </a:cubicBezTo>
                  <a:lnTo>
                    <a:pt x="528" y="4408"/>
                  </a:lnTo>
                  <a:cubicBezTo>
                    <a:pt x="528" y="4413"/>
                    <a:pt x="525" y="4416"/>
                    <a:pt x="520" y="4416"/>
                  </a:cubicBezTo>
                  <a:lnTo>
                    <a:pt x="8" y="4416"/>
                  </a:lnTo>
                  <a:cubicBezTo>
                    <a:pt x="4" y="4416"/>
                    <a:pt x="0" y="4413"/>
                    <a:pt x="0" y="4408"/>
                  </a:cubicBezTo>
                  <a:lnTo>
                    <a:pt x="0" y="8"/>
                  </a:lnTo>
                  <a:close/>
                  <a:moveTo>
                    <a:pt x="16" y="4408"/>
                  </a:moveTo>
                  <a:lnTo>
                    <a:pt x="8" y="4400"/>
                  </a:lnTo>
                  <a:lnTo>
                    <a:pt x="520" y="4400"/>
                  </a:lnTo>
                  <a:lnTo>
                    <a:pt x="512" y="4408"/>
                  </a:lnTo>
                  <a:lnTo>
                    <a:pt x="512" y="8"/>
                  </a:lnTo>
                  <a:lnTo>
                    <a:pt x="520" y="16"/>
                  </a:lnTo>
                  <a:lnTo>
                    <a:pt x="8" y="16"/>
                  </a:lnTo>
                  <a:lnTo>
                    <a:pt x="16" y="8"/>
                  </a:lnTo>
                  <a:lnTo>
                    <a:pt x="16" y="4408"/>
                  </a:lnTo>
                  <a:close/>
                </a:path>
              </a:pathLst>
            </a:custGeom>
            <a:solidFill>
              <a:srgbClr val="558ED5"/>
            </a:solidFill>
            <a:ln w="9525" cap="flat">
              <a:solidFill>
                <a:srgbClr val="00CC66"/>
              </a:solidFill>
              <a:prstDash val="solid"/>
              <a:bevel/>
              <a:headEnd/>
              <a:tailEnd/>
            </a:ln>
          </p:spPr>
          <p:txBody>
            <a:bodyPr vert="horz" wrap="square" lIns="91440" tIns="45720" rIns="91440" bIns="45720" numCol="1" anchor="t" anchorCtr="0" compatLnSpc="1">
              <a:prstTxWarp prst="textNoShape">
                <a:avLst/>
              </a:prstTxWarp>
            </a:bodyPr>
            <a:lstStyle/>
            <a:p>
              <a:endParaRPr lang="ru-RU"/>
            </a:p>
          </p:txBody>
        </p:sp>
        <p:sp>
          <p:nvSpPr>
            <p:cNvPr id="34830" name="Rectangle 14"/>
            <p:cNvSpPr>
              <a:spLocks noChangeArrowheads="1"/>
            </p:cNvSpPr>
            <p:nvPr/>
          </p:nvSpPr>
          <p:spPr bwMode="auto">
            <a:xfrm>
              <a:off x="3951288" y="2812181"/>
              <a:ext cx="279400" cy="2817812"/>
            </a:xfrm>
            <a:prstGeom prst="rect">
              <a:avLst/>
            </a:prstGeom>
            <a:solidFill>
              <a:srgbClr val="00CC99"/>
            </a:solidFill>
            <a:ln w="9525">
              <a:solidFill>
                <a:srgbClr val="00CC66"/>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4831" name="Freeform 15"/>
            <p:cNvSpPr>
              <a:spLocks noEditPoints="1"/>
            </p:cNvSpPr>
            <p:nvPr/>
          </p:nvSpPr>
          <p:spPr bwMode="auto">
            <a:xfrm>
              <a:off x="3946525" y="2807419"/>
              <a:ext cx="288925" cy="2828925"/>
            </a:xfrm>
            <a:custGeom>
              <a:avLst/>
              <a:gdLst/>
              <a:ahLst/>
              <a:cxnLst>
                <a:cxn ang="0">
                  <a:pos x="0" y="8"/>
                </a:cxn>
                <a:cxn ang="0">
                  <a:pos x="8" y="0"/>
                </a:cxn>
                <a:cxn ang="0">
                  <a:pos x="520" y="0"/>
                </a:cxn>
                <a:cxn ang="0">
                  <a:pos x="528" y="8"/>
                </a:cxn>
                <a:cxn ang="0">
                  <a:pos x="528" y="4648"/>
                </a:cxn>
                <a:cxn ang="0">
                  <a:pos x="520" y="4656"/>
                </a:cxn>
                <a:cxn ang="0">
                  <a:pos x="8" y="4656"/>
                </a:cxn>
                <a:cxn ang="0">
                  <a:pos x="0" y="4648"/>
                </a:cxn>
                <a:cxn ang="0">
                  <a:pos x="0" y="8"/>
                </a:cxn>
                <a:cxn ang="0">
                  <a:pos x="16" y="4648"/>
                </a:cxn>
                <a:cxn ang="0">
                  <a:pos x="8" y="4640"/>
                </a:cxn>
                <a:cxn ang="0">
                  <a:pos x="520" y="4640"/>
                </a:cxn>
                <a:cxn ang="0">
                  <a:pos x="512" y="4648"/>
                </a:cxn>
                <a:cxn ang="0">
                  <a:pos x="512" y="8"/>
                </a:cxn>
                <a:cxn ang="0">
                  <a:pos x="520" y="16"/>
                </a:cxn>
                <a:cxn ang="0">
                  <a:pos x="8" y="16"/>
                </a:cxn>
                <a:cxn ang="0">
                  <a:pos x="16" y="8"/>
                </a:cxn>
                <a:cxn ang="0">
                  <a:pos x="16" y="4648"/>
                </a:cxn>
              </a:cxnLst>
              <a:rect l="0" t="0" r="r" b="b"/>
              <a:pathLst>
                <a:path w="528" h="4656">
                  <a:moveTo>
                    <a:pt x="0" y="8"/>
                  </a:moveTo>
                  <a:cubicBezTo>
                    <a:pt x="0" y="4"/>
                    <a:pt x="4" y="0"/>
                    <a:pt x="8" y="0"/>
                  </a:cubicBezTo>
                  <a:lnTo>
                    <a:pt x="520" y="0"/>
                  </a:lnTo>
                  <a:cubicBezTo>
                    <a:pt x="525" y="0"/>
                    <a:pt x="528" y="4"/>
                    <a:pt x="528" y="8"/>
                  </a:cubicBezTo>
                  <a:lnTo>
                    <a:pt x="528" y="4648"/>
                  </a:lnTo>
                  <a:cubicBezTo>
                    <a:pt x="528" y="4653"/>
                    <a:pt x="525" y="4656"/>
                    <a:pt x="520" y="4656"/>
                  </a:cubicBezTo>
                  <a:lnTo>
                    <a:pt x="8" y="4656"/>
                  </a:lnTo>
                  <a:cubicBezTo>
                    <a:pt x="4" y="4656"/>
                    <a:pt x="0" y="4653"/>
                    <a:pt x="0" y="4648"/>
                  </a:cubicBezTo>
                  <a:lnTo>
                    <a:pt x="0" y="8"/>
                  </a:lnTo>
                  <a:close/>
                  <a:moveTo>
                    <a:pt x="16" y="4648"/>
                  </a:moveTo>
                  <a:lnTo>
                    <a:pt x="8" y="4640"/>
                  </a:lnTo>
                  <a:lnTo>
                    <a:pt x="520" y="4640"/>
                  </a:lnTo>
                  <a:lnTo>
                    <a:pt x="512" y="4648"/>
                  </a:lnTo>
                  <a:lnTo>
                    <a:pt x="512" y="8"/>
                  </a:lnTo>
                  <a:lnTo>
                    <a:pt x="520" y="16"/>
                  </a:lnTo>
                  <a:lnTo>
                    <a:pt x="8" y="16"/>
                  </a:lnTo>
                  <a:lnTo>
                    <a:pt x="16" y="8"/>
                  </a:lnTo>
                  <a:lnTo>
                    <a:pt x="16" y="4648"/>
                  </a:lnTo>
                  <a:close/>
                </a:path>
              </a:pathLst>
            </a:custGeom>
            <a:solidFill>
              <a:srgbClr val="558ED5"/>
            </a:solidFill>
            <a:ln w="9525" cap="flat">
              <a:solidFill>
                <a:srgbClr val="00CC66"/>
              </a:solidFill>
              <a:prstDash val="solid"/>
              <a:bevel/>
              <a:headEnd/>
              <a:tailEnd/>
            </a:ln>
          </p:spPr>
          <p:txBody>
            <a:bodyPr vert="horz" wrap="square" lIns="91440" tIns="45720" rIns="91440" bIns="45720" numCol="1" anchor="t" anchorCtr="0" compatLnSpc="1">
              <a:prstTxWarp prst="textNoShape">
                <a:avLst/>
              </a:prstTxWarp>
            </a:bodyPr>
            <a:lstStyle/>
            <a:p>
              <a:endParaRPr lang="ru-RU"/>
            </a:p>
          </p:txBody>
        </p:sp>
        <p:sp>
          <p:nvSpPr>
            <p:cNvPr id="34832" name="Freeform 16"/>
            <p:cNvSpPr>
              <a:spLocks noEditPoints="1"/>
            </p:cNvSpPr>
            <p:nvPr/>
          </p:nvSpPr>
          <p:spPr bwMode="auto">
            <a:xfrm>
              <a:off x="1255713" y="3871044"/>
              <a:ext cx="52387" cy="244475"/>
            </a:xfrm>
            <a:custGeom>
              <a:avLst/>
              <a:gdLst/>
              <a:ahLst/>
              <a:cxnLst>
                <a:cxn ang="0">
                  <a:pos x="16" y="154"/>
                </a:cxn>
                <a:cxn ang="0">
                  <a:pos x="16" y="77"/>
                </a:cxn>
                <a:cxn ang="0">
                  <a:pos x="16" y="0"/>
                </a:cxn>
                <a:cxn ang="0">
                  <a:pos x="16" y="154"/>
                </a:cxn>
                <a:cxn ang="0">
                  <a:pos x="0" y="154"/>
                </a:cxn>
                <a:cxn ang="0">
                  <a:pos x="33" y="154"/>
                </a:cxn>
                <a:cxn ang="0">
                  <a:pos x="0" y="154"/>
                </a:cxn>
                <a:cxn ang="0">
                  <a:pos x="0" y="0"/>
                </a:cxn>
                <a:cxn ang="0">
                  <a:pos x="33" y="0"/>
                </a:cxn>
                <a:cxn ang="0">
                  <a:pos x="0" y="0"/>
                </a:cxn>
              </a:cxnLst>
              <a:rect l="0" t="0" r="r" b="b"/>
              <a:pathLst>
                <a:path w="33" h="154">
                  <a:moveTo>
                    <a:pt x="16" y="154"/>
                  </a:moveTo>
                  <a:lnTo>
                    <a:pt x="16" y="77"/>
                  </a:lnTo>
                  <a:lnTo>
                    <a:pt x="16" y="0"/>
                  </a:lnTo>
                  <a:lnTo>
                    <a:pt x="16" y="154"/>
                  </a:lnTo>
                  <a:close/>
                  <a:moveTo>
                    <a:pt x="0" y="154"/>
                  </a:moveTo>
                  <a:lnTo>
                    <a:pt x="33" y="154"/>
                  </a:lnTo>
                  <a:lnTo>
                    <a:pt x="0" y="154"/>
                  </a:lnTo>
                  <a:close/>
                  <a:moveTo>
                    <a:pt x="0" y="0"/>
                  </a:moveTo>
                  <a:lnTo>
                    <a:pt x="3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33" name="Freeform 17"/>
            <p:cNvSpPr>
              <a:spLocks noEditPoints="1"/>
            </p:cNvSpPr>
            <p:nvPr/>
          </p:nvSpPr>
          <p:spPr bwMode="auto">
            <a:xfrm>
              <a:off x="1255713" y="3866281"/>
              <a:ext cx="52387" cy="254000"/>
            </a:xfrm>
            <a:custGeom>
              <a:avLst/>
              <a:gdLst/>
              <a:ahLst/>
              <a:cxnLst>
                <a:cxn ang="0">
                  <a:pos x="14" y="157"/>
                </a:cxn>
                <a:cxn ang="0">
                  <a:pos x="14" y="80"/>
                </a:cxn>
                <a:cxn ang="0">
                  <a:pos x="14" y="3"/>
                </a:cxn>
                <a:cxn ang="0">
                  <a:pos x="19" y="3"/>
                </a:cxn>
                <a:cxn ang="0">
                  <a:pos x="19" y="80"/>
                </a:cxn>
                <a:cxn ang="0">
                  <a:pos x="19" y="157"/>
                </a:cxn>
                <a:cxn ang="0">
                  <a:pos x="14" y="157"/>
                </a:cxn>
                <a:cxn ang="0">
                  <a:pos x="0" y="153"/>
                </a:cxn>
                <a:cxn ang="0">
                  <a:pos x="33" y="153"/>
                </a:cxn>
                <a:cxn ang="0">
                  <a:pos x="33" y="160"/>
                </a:cxn>
                <a:cxn ang="0">
                  <a:pos x="0" y="160"/>
                </a:cxn>
                <a:cxn ang="0">
                  <a:pos x="0" y="153"/>
                </a:cxn>
                <a:cxn ang="0">
                  <a:pos x="0" y="0"/>
                </a:cxn>
                <a:cxn ang="0">
                  <a:pos x="33" y="0"/>
                </a:cxn>
                <a:cxn ang="0">
                  <a:pos x="33" y="7"/>
                </a:cxn>
                <a:cxn ang="0">
                  <a:pos x="0" y="7"/>
                </a:cxn>
                <a:cxn ang="0">
                  <a:pos x="0" y="0"/>
                </a:cxn>
              </a:cxnLst>
              <a:rect l="0" t="0" r="r" b="b"/>
              <a:pathLst>
                <a:path w="33" h="160">
                  <a:moveTo>
                    <a:pt x="14" y="157"/>
                  </a:moveTo>
                  <a:lnTo>
                    <a:pt x="14" y="80"/>
                  </a:lnTo>
                  <a:lnTo>
                    <a:pt x="14" y="3"/>
                  </a:lnTo>
                  <a:lnTo>
                    <a:pt x="19" y="3"/>
                  </a:lnTo>
                  <a:lnTo>
                    <a:pt x="19" y="80"/>
                  </a:lnTo>
                  <a:lnTo>
                    <a:pt x="19" y="157"/>
                  </a:lnTo>
                  <a:lnTo>
                    <a:pt x="14" y="157"/>
                  </a:lnTo>
                  <a:close/>
                  <a:moveTo>
                    <a:pt x="0" y="153"/>
                  </a:moveTo>
                  <a:lnTo>
                    <a:pt x="33" y="153"/>
                  </a:lnTo>
                  <a:lnTo>
                    <a:pt x="33" y="160"/>
                  </a:lnTo>
                  <a:lnTo>
                    <a:pt x="0" y="160"/>
                  </a:lnTo>
                  <a:lnTo>
                    <a:pt x="0" y="153"/>
                  </a:lnTo>
                  <a:close/>
                  <a:moveTo>
                    <a:pt x="0" y="0"/>
                  </a:moveTo>
                  <a:lnTo>
                    <a:pt x="33" y="0"/>
                  </a:lnTo>
                  <a:lnTo>
                    <a:pt x="33" y="7"/>
                  </a:lnTo>
                  <a:lnTo>
                    <a:pt x="0" y="7"/>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34" name="Freeform 18"/>
            <p:cNvSpPr>
              <a:spLocks noEditPoints="1"/>
            </p:cNvSpPr>
            <p:nvPr/>
          </p:nvSpPr>
          <p:spPr bwMode="auto">
            <a:xfrm>
              <a:off x="1963738" y="3055069"/>
              <a:ext cx="52387" cy="49212"/>
            </a:xfrm>
            <a:custGeom>
              <a:avLst/>
              <a:gdLst/>
              <a:ahLst/>
              <a:cxnLst>
                <a:cxn ang="0">
                  <a:pos x="17" y="31"/>
                </a:cxn>
                <a:cxn ang="0">
                  <a:pos x="17" y="16"/>
                </a:cxn>
                <a:cxn ang="0">
                  <a:pos x="17" y="0"/>
                </a:cxn>
                <a:cxn ang="0">
                  <a:pos x="17" y="31"/>
                </a:cxn>
                <a:cxn ang="0">
                  <a:pos x="0" y="31"/>
                </a:cxn>
                <a:cxn ang="0">
                  <a:pos x="33" y="31"/>
                </a:cxn>
                <a:cxn ang="0">
                  <a:pos x="0" y="31"/>
                </a:cxn>
                <a:cxn ang="0">
                  <a:pos x="0" y="0"/>
                </a:cxn>
                <a:cxn ang="0">
                  <a:pos x="33" y="0"/>
                </a:cxn>
                <a:cxn ang="0">
                  <a:pos x="0" y="0"/>
                </a:cxn>
              </a:cxnLst>
              <a:rect l="0" t="0" r="r" b="b"/>
              <a:pathLst>
                <a:path w="33" h="31">
                  <a:moveTo>
                    <a:pt x="17" y="31"/>
                  </a:moveTo>
                  <a:lnTo>
                    <a:pt x="17" y="16"/>
                  </a:lnTo>
                  <a:lnTo>
                    <a:pt x="17" y="0"/>
                  </a:lnTo>
                  <a:lnTo>
                    <a:pt x="17" y="31"/>
                  </a:lnTo>
                  <a:close/>
                  <a:moveTo>
                    <a:pt x="0" y="31"/>
                  </a:moveTo>
                  <a:lnTo>
                    <a:pt x="33" y="31"/>
                  </a:lnTo>
                  <a:lnTo>
                    <a:pt x="0" y="31"/>
                  </a:lnTo>
                  <a:close/>
                  <a:moveTo>
                    <a:pt x="0" y="0"/>
                  </a:moveTo>
                  <a:lnTo>
                    <a:pt x="3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35" name="Freeform 19"/>
            <p:cNvSpPr>
              <a:spLocks noEditPoints="1"/>
            </p:cNvSpPr>
            <p:nvPr/>
          </p:nvSpPr>
          <p:spPr bwMode="auto">
            <a:xfrm>
              <a:off x="1963738" y="3050306"/>
              <a:ext cx="52387" cy="58737"/>
            </a:xfrm>
            <a:custGeom>
              <a:avLst/>
              <a:gdLst/>
              <a:ahLst/>
              <a:cxnLst>
                <a:cxn ang="0">
                  <a:pos x="14" y="34"/>
                </a:cxn>
                <a:cxn ang="0">
                  <a:pos x="14" y="19"/>
                </a:cxn>
                <a:cxn ang="0">
                  <a:pos x="14" y="3"/>
                </a:cxn>
                <a:cxn ang="0">
                  <a:pos x="20" y="3"/>
                </a:cxn>
                <a:cxn ang="0">
                  <a:pos x="20" y="19"/>
                </a:cxn>
                <a:cxn ang="0">
                  <a:pos x="20" y="34"/>
                </a:cxn>
                <a:cxn ang="0">
                  <a:pos x="14" y="34"/>
                </a:cxn>
                <a:cxn ang="0">
                  <a:pos x="0" y="31"/>
                </a:cxn>
                <a:cxn ang="0">
                  <a:pos x="33" y="31"/>
                </a:cxn>
                <a:cxn ang="0">
                  <a:pos x="33" y="37"/>
                </a:cxn>
                <a:cxn ang="0">
                  <a:pos x="0" y="37"/>
                </a:cxn>
                <a:cxn ang="0">
                  <a:pos x="0" y="31"/>
                </a:cxn>
                <a:cxn ang="0">
                  <a:pos x="0" y="0"/>
                </a:cxn>
                <a:cxn ang="0">
                  <a:pos x="33" y="0"/>
                </a:cxn>
                <a:cxn ang="0">
                  <a:pos x="33" y="6"/>
                </a:cxn>
                <a:cxn ang="0">
                  <a:pos x="0" y="6"/>
                </a:cxn>
                <a:cxn ang="0">
                  <a:pos x="0" y="0"/>
                </a:cxn>
              </a:cxnLst>
              <a:rect l="0" t="0" r="r" b="b"/>
              <a:pathLst>
                <a:path w="33" h="37">
                  <a:moveTo>
                    <a:pt x="14" y="34"/>
                  </a:moveTo>
                  <a:lnTo>
                    <a:pt x="14" y="19"/>
                  </a:lnTo>
                  <a:lnTo>
                    <a:pt x="14" y="3"/>
                  </a:lnTo>
                  <a:lnTo>
                    <a:pt x="20" y="3"/>
                  </a:lnTo>
                  <a:lnTo>
                    <a:pt x="20" y="19"/>
                  </a:lnTo>
                  <a:lnTo>
                    <a:pt x="20" y="34"/>
                  </a:lnTo>
                  <a:lnTo>
                    <a:pt x="14" y="34"/>
                  </a:lnTo>
                  <a:close/>
                  <a:moveTo>
                    <a:pt x="0" y="31"/>
                  </a:moveTo>
                  <a:lnTo>
                    <a:pt x="33" y="31"/>
                  </a:lnTo>
                  <a:lnTo>
                    <a:pt x="33" y="37"/>
                  </a:lnTo>
                  <a:lnTo>
                    <a:pt x="0" y="37"/>
                  </a:lnTo>
                  <a:lnTo>
                    <a:pt x="0" y="31"/>
                  </a:lnTo>
                  <a:close/>
                  <a:moveTo>
                    <a:pt x="0" y="0"/>
                  </a:moveTo>
                  <a:lnTo>
                    <a:pt x="33" y="0"/>
                  </a:lnTo>
                  <a:lnTo>
                    <a:pt x="33" y="6"/>
                  </a:lnTo>
                  <a:lnTo>
                    <a:pt x="0" y="6"/>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36" name="Freeform 20"/>
            <p:cNvSpPr>
              <a:spLocks noEditPoints="1"/>
            </p:cNvSpPr>
            <p:nvPr/>
          </p:nvSpPr>
          <p:spPr bwMode="auto">
            <a:xfrm>
              <a:off x="2663825" y="2986806"/>
              <a:ext cx="52387" cy="88900"/>
            </a:xfrm>
            <a:custGeom>
              <a:avLst/>
              <a:gdLst/>
              <a:ahLst/>
              <a:cxnLst>
                <a:cxn ang="0">
                  <a:pos x="17" y="56"/>
                </a:cxn>
                <a:cxn ang="0">
                  <a:pos x="17" y="28"/>
                </a:cxn>
                <a:cxn ang="0">
                  <a:pos x="17" y="0"/>
                </a:cxn>
                <a:cxn ang="0">
                  <a:pos x="17" y="56"/>
                </a:cxn>
                <a:cxn ang="0">
                  <a:pos x="0" y="56"/>
                </a:cxn>
                <a:cxn ang="0">
                  <a:pos x="33" y="56"/>
                </a:cxn>
                <a:cxn ang="0">
                  <a:pos x="0" y="56"/>
                </a:cxn>
                <a:cxn ang="0">
                  <a:pos x="0" y="0"/>
                </a:cxn>
                <a:cxn ang="0">
                  <a:pos x="33" y="0"/>
                </a:cxn>
                <a:cxn ang="0">
                  <a:pos x="0" y="0"/>
                </a:cxn>
              </a:cxnLst>
              <a:rect l="0" t="0" r="r" b="b"/>
              <a:pathLst>
                <a:path w="33" h="56">
                  <a:moveTo>
                    <a:pt x="17" y="56"/>
                  </a:moveTo>
                  <a:lnTo>
                    <a:pt x="17" y="28"/>
                  </a:lnTo>
                  <a:lnTo>
                    <a:pt x="17" y="0"/>
                  </a:lnTo>
                  <a:lnTo>
                    <a:pt x="17" y="56"/>
                  </a:lnTo>
                  <a:close/>
                  <a:moveTo>
                    <a:pt x="0" y="56"/>
                  </a:moveTo>
                  <a:lnTo>
                    <a:pt x="33" y="56"/>
                  </a:lnTo>
                  <a:lnTo>
                    <a:pt x="0" y="56"/>
                  </a:lnTo>
                  <a:close/>
                  <a:moveTo>
                    <a:pt x="0" y="0"/>
                  </a:moveTo>
                  <a:lnTo>
                    <a:pt x="3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37" name="Freeform 21"/>
            <p:cNvSpPr>
              <a:spLocks noEditPoints="1"/>
            </p:cNvSpPr>
            <p:nvPr/>
          </p:nvSpPr>
          <p:spPr bwMode="auto">
            <a:xfrm>
              <a:off x="2663825" y="2982044"/>
              <a:ext cx="52387" cy="98425"/>
            </a:xfrm>
            <a:custGeom>
              <a:avLst/>
              <a:gdLst/>
              <a:ahLst/>
              <a:cxnLst>
                <a:cxn ang="0">
                  <a:pos x="14" y="59"/>
                </a:cxn>
                <a:cxn ang="0">
                  <a:pos x="14" y="31"/>
                </a:cxn>
                <a:cxn ang="0">
                  <a:pos x="14" y="3"/>
                </a:cxn>
                <a:cxn ang="0">
                  <a:pos x="20" y="3"/>
                </a:cxn>
                <a:cxn ang="0">
                  <a:pos x="20" y="31"/>
                </a:cxn>
                <a:cxn ang="0">
                  <a:pos x="20" y="59"/>
                </a:cxn>
                <a:cxn ang="0">
                  <a:pos x="14" y="59"/>
                </a:cxn>
                <a:cxn ang="0">
                  <a:pos x="0" y="55"/>
                </a:cxn>
                <a:cxn ang="0">
                  <a:pos x="33" y="55"/>
                </a:cxn>
                <a:cxn ang="0">
                  <a:pos x="33" y="62"/>
                </a:cxn>
                <a:cxn ang="0">
                  <a:pos x="0" y="62"/>
                </a:cxn>
                <a:cxn ang="0">
                  <a:pos x="0" y="55"/>
                </a:cxn>
                <a:cxn ang="0">
                  <a:pos x="0" y="0"/>
                </a:cxn>
                <a:cxn ang="0">
                  <a:pos x="33" y="0"/>
                </a:cxn>
                <a:cxn ang="0">
                  <a:pos x="33" y="6"/>
                </a:cxn>
                <a:cxn ang="0">
                  <a:pos x="0" y="6"/>
                </a:cxn>
                <a:cxn ang="0">
                  <a:pos x="0" y="0"/>
                </a:cxn>
              </a:cxnLst>
              <a:rect l="0" t="0" r="r" b="b"/>
              <a:pathLst>
                <a:path w="33" h="62">
                  <a:moveTo>
                    <a:pt x="14" y="59"/>
                  </a:moveTo>
                  <a:lnTo>
                    <a:pt x="14" y="31"/>
                  </a:lnTo>
                  <a:lnTo>
                    <a:pt x="14" y="3"/>
                  </a:lnTo>
                  <a:lnTo>
                    <a:pt x="20" y="3"/>
                  </a:lnTo>
                  <a:lnTo>
                    <a:pt x="20" y="31"/>
                  </a:lnTo>
                  <a:lnTo>
                    <a:pt x="20" y="59"/>
                  </a:lnTo>
                  <a:lnTo>
                    <a:pt x="14" y="59"/>
                  </a:lnTo>
                  <a:close/>
                  <a:moveTo>
                    <a:pt x="0" y="55"/>
                  </a:moveTo>
                  <a:lnTo>
                    <a:pt x="33" y="55"/>
                  </a:lnTo>
                  <a:lnTo>
                    <a:pt x="33" y="62"/>
                  </a:lnTo>
                  <a:lnTo>
                    <a:pt x="0" y="62"/>
                  </a:lnTo>
                  <a:lnTo>
                    <a:pt x="0" y="55"/>
                  </a:lnTo>
                  <a:close/>
                  <a:moveTo>
                    <a:pt x="0" y="0"/>
                  </a:moveTo>
                  <a:lnTo>
                    <a:pt x="33" y="0"/>
                  </a:lnTo>
                  <a:lnTo>
                    <a:pt x="33" y="6"/>
                  </a:lnTo>
                  <a:lnTo>
                    <a:pt x="0" y="6"/>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38" name="Freeform 22"/>
            <p:cNvSpPr>
              <a:spLocks noEditPoints="1"/>
            </p:cNvSpPr>
            <p:nvPr/>
          </p:nvSpPr>
          <p:spPr bwMode="auto">
            <a:xfrm>
              <a:off x="3363913" y="2920131"/>
              <a:ext cx="52387" cy="77787"/>
            </a:xfrm>
            <a:custGeom>
              <a:avLst/>
              <a:gdLst/>
              <a:ahLst/>
              <a:cxnLst>
                <a:cxn ang="0">
                  <a:pos x="17" y="49"/>
                </a:cxn>
                <a:cxn ang="0">
                  <a:pos x="17" y="24"/>
                </a:cxn>
                <a:cxn ang="0">
                  <a:pos x="17" y="0"/>
                </a:cxn>
                <a:cxn ang="0">
                  <a:pos x="17" y="49"/>
                </a:cxn>
                <a:cxn ang="0">
                  <a:pos x="0" y="49"/>
                </a:cxn>
                <a:cxn ang="0">
                  <a:pos x="33" y="49"/>
                </a:cxn>
                <a:cxn ang="0">
                  <a:pos x="0" y="49"/>
                </a:cxn>
                <a:cxn ang="0">
                  <a:pos x="0" y="0"/>
                </a:cxn>
                <a:cxn ang="0">
                  <a:pos x="33" y="0"/>
                </a:cxn>
                <a:cxn ang="0">
                  <a:pos x="0" y="0"/>
                </a:cxn>
              </a:cxnLst>
              <a:rect l="0" t="0" r="r" b="b"/>
              <a:pathLst>
                <a:path w="33" h="49">
                  <a:moveTo>
                    <a:pt x="17" y="49"/>
                  </a:moveTo>
                  <a:lnTo>
                    <a:pt x="17" y="24"/>
                  </a:lnTo>
                  <a:lnTo>
                    <a:pt x="17" y="0"/>
                  </a:lnTo>
                  <a:lnTo>
                    <a:pt x="17" y="49"/>
                  </a:lnTo>
                  <a:close/>
                  <a:moveTo>
                    <a:pt x="0" y="49"/>
                  </a:moveTo>
                  <a:lnTo>
                    <a:pt x="33" y="49"/>
                  </a:lnTo>
                  <a:lnTo>
                    <a:pt x="0" y="49"/>
                  </a:lnTo>
                  <a:close/>
                  <a:moveTo>
                    <a:pt x="0" y="0"/>
                  </a:moveTo>
                  <a:lnTo>
                    <a:pt x="3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39" name="Freeform 23"/>
            <p:cNvSpPr>
              <a:spLocks noEditPoints="1"/>
            </p:cNvSpPr>
            <p:nvPr/>
          </p:nvSpPr>
          <p:spPr bwMode="auto">
            <a:xfrm>
              <a:off x="3363913" y="2915369"/>
              <a:ext cx="52387" cy="87312"/>
            </a:xfrm>
            <a:custGeom>
              <a:avLst/>
              <a:gdLst/>
              <a:ahLst/>
              <a:cxnLst>
                <a:cxn ang="0">
                  <a:pos x="14" y="52"/>
                </a:cxn>
                <a:cxn ang="0">
                  <a:pos x="14" y="27"/>
                </a:cxn>
                <a:cxn ang="0">
                  <a:pos x="14" y="3"/>
                </a:cxn>
                <a:cxn ang="0">
                  <a:pos x="20" y="3"/>
                </a:cxn>
                <a:cxn ang="0">
                  <a:pos x="20" y="27"/>
                </a:cxn>
                <a:cxn ang="0">
                  <a:pos x="20" y="52"/>
                </a:cxn>
                <a:cxn ang="0">
                  <a:pos x="14" y="52"/>
                </a:cxn>
                <a:cxn ang="0">
                  <a:pos x="0" y="48"/>
                </a:cxn>
                <a:cxn ang="0">
                  <a:pos x="33" y="48"/>
                </a:cxn>
                <a:cxn ang="0">
                  <a:pos x="33" y="55"/>
                </a:cxn>
                <a:cxn ang="0">
                  <a:pos x="0" y="55"/>
                </a:cxn>
                <a:cxn ang="0">
                  <a:pos x="0" y="48"/>
                </a:cxn>
                <a:cxn ang="0">
                  <a:pos x="0" y="0"/>
                </a:cxn>
                <a:cxn ang="0">
                  <a:pos x="33" y="0"/>
                </a:cxn>
                <a:cxn ang="0">
                  <a:pos x="33" y="6"/>
                </a:cxn>
                <a:cxn ang="0">
                  <a:pos x="0" y="6"/>
                </a:cxn>
                <a:cxn ang="0">
                  <a:pos x="0" y="0"/>
                </a:cxn>
              </a:cxnLst>
              <a:rect l="0" t="0" r="r" b="b"/>
              <a:pathLst>
                <a:path w="33" h="55">
                  <a:moveTo>
                    <a:pt x="14" y="52"/>
                  </a:moveTo>
                  <a:lnTo>
                    <a:pt x="14" y="27"/>
                  </a:lnTo>
                  <a:lnTo>
                    <a:pt x="14" y="3"/>
                  </a:lnTo>
                  <a:lnTo>
                    <a:pt x="20" y="3"/>
                  </a:lnTo>
                  <a:lnTo>
                    <a:pt x="20" y="27"/>
                  </a:lnTo>
                  <a:lnTo>
                    <a:pt x="20" y="52"/>
                  </a:lnTo>
                  <a:lnTo>
                    <a:pt x="14" y="52"/>
                  </a:lnTo>
                  <a:close/>
                  <a:moveTo>
                    <a:pt x="0" y="48"/>
                  </a:moveTo>
                  <a:lnTo>
                    <a:pt x="33" y="48"/>
                  </a:lnTo>
                  <a:lnTo>
                    <a:pt x="33" y="55"/>
                  </a:lnTo>
                  <a:lnTo>
                    <a:pt x="0" y="55"/>
                  </a:lnTo>
                  <a:lnTo>
                    <a:pt x="0" y="48"/>
                  </a:lnTo>
                  <a:close/>
                  <a:moveTo>
                    <a:pt x="0" y="0"/>
                  </a:moveTo>
                  <a:lnTo>
                    <a:pt x="33" y="0"/>
                  </a:lnTo>
                  <a:lnTo>
                    <a:pt x="33" y="6"/>
                  </a:lnTo>
                  <a:lnTo>
                    <a:pt x="0" y="6"/>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40" name="Freeform 24"/>
            <p:cNvSpPr>
              <a:spLocks noEditPoints="1"/>
            </p:cNvSpPr>
            <p:nvPr/>
          </p:nvSpPr>
          <p:spPr bwMode="auto">
            <a:xfrm>
              <a:off x="4073525" y="2774081"/>
              <a:ext cx="52387" cy="87312"/>
            </a:xfrm>
            <a:custGeom>
              <a:avLst/>
              <a:gdLst/>
              <a:ahLst/>
              <a:cxnLst>
                <a:cxn ang="0">
                  <a:pos x="16" y="55"/>
                </a:cxn>
                <a:cxn ang="0">
                  <a:pos x="16" y="27"/>
                </a:cxn>
                <a:cxn ang="0">
                  <a:pos x="16" y="0"/>
                </a:cxn>
                <a:cxn ang="0">
                  <a:pos x="16" y="55"/>
                </a:cxn>
                <a:cxn ang="0">
                  <a:pos x="0" y="55"/>
                </a:cxn>
                <a:cxn ang="0">
                  <a:pos x="33" y="55"/>
                </a:cxn>
                <a:cxn ang="0">
                  <a:pos x="0" y="55"/>
                </a:cxn>
                <a:cxn ang="0">
                  <a:pos x="0" y="0"/>
                </a:cxn>
                <a:cxn ang="0">
                  <a:pos x="33" y="0"/>
                </a:cxn>
                <a:cxn ang="0">
                  <a:pos x="0" y="0"/>
                </a:cxn>
              </a:cxnLst>
              <a:rect l="0" t="0" r="r" b="b"/>
              <a:pathLst>
                <a:path w="33" h="55">
                  <a:moveTo>
                    <a:pt x="16" y="55"/>
                  </a:moveTo>
                  <a:lnTo>
                    <a:pt x="16" y="27"/>
                  </a:lnTo>
                  <a:lnTo>
                    <a:pt x="16" y="0"/>
                  </a:lnTo>
                  <a:lnTo>
                    <a:pt x="16" y="55"/>
                  </a:lnTo>
                  <a:close/>
                  <a:moveTo>
                    <a:pt x="0" y="55"/>
                  </a:moveTo>
                  <a:lnTo>
                    <a:pt x="33" y="55"/>
                  </a:lnTo>
                  <a:lnTo>
                    <a:pt x="0" y="55"/>
                  </a:lnTo>
                  <a:close/>
                  <a:moveTo>
                    <a:pt x="0" y="0"/>
                  </a:moveTo>
                  <a:lnTo>
                    <a:pt x="3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41" name="Freeform 25"/>
            <p:cNvSpPr>
              <a:spLocks noEditPoints="1"/>
            </p:cNvSpPr>
            <p:nvPr/>
          </p:nvSpPr>
          <p:spPr bwMode="auto">
            <a:xfrm>
              <a:off x="4073525" y="2769319"/>
              <a:ext cx="52387" cy="96837"/>
            </a:xfrm>
            <a:custGeom>
              <a:avLst/>
              <a:gdLst/>
              <a:ahLst/>
              <a:cxnLst>
                <a:cxn ang="0">
                  <a:pos x="14" y="58"/>
                </a:cxn>
                <a:cxn ang="0">
                  <a:pos x="14" y="30"/>
                </a:cxn>
                <a:cxn ang="0">
                  <a:pos x="14" y="3"/>
                </a:cxn>
                <a:cxn ang="0">
                  <a:pos x="19" y="3"/>
                </a:cxn>
                <a:cxn ang="0">
                  <a:pos x="19" y="30"/>
                </a:cxn>
                <a:cxn ang="0">
                  <a:pos x="19" y="58"/>
                </a:cxn>
                <a:cxn ang="0">
                  <a:pos x="14" y="58"/>
                </a:cxn>
                <a:cxn ang="0">
                  <a:pos x="0" y="55"/>
                </a:cxn>
                <a:cxn ang="0">
                  <a:pos x="33" y="55"/>
                </a:cxn>
                <a:cxn ang="0">
                  <a:pos x="33" y="61"/>
                </a:cxn>
                <a:cxn ang="0">
                  <a:pos x="0" y="61"/>
                </a:cxn>
                <a:cxn ang="0">
                  <a:pos x="0" y="55"/>
                </a:cxn>
                <a:cxn ang="0">
                  <a:pos x="0" y="0"/>
                </a:cxn>
                <a:cxn ang="0">
                  <a:pos x="33" y="0"/>
                </a:cxn>
                <a:cxn ang="0">
                  <a:pos x="33" y="6"/>
                </a:cxn>
                <a:cxn ang="0">
                  <a:pos x="0" y="6"/>
                </a:cxn>
                <a:cxn ang="0">
                  <a:pos x="0" y="0"/>
                </a:cxn>
              </a:cxnLst>
              <a:rect l="0" t="0" r="r" b="b"/>
              <a:pathLst>
                <a:path w="33" h="61">
                  <a:moveTo>
                    <a:pt x="14" y="58"/>
                  </a:moveTo>
                  <a:lnTo>
                    <a:pt x="14" y="30"/>
                  </a:lnTo>
                  <a:lnTo>
                    <a:pt x="14" y="3"/>
                  </a:lnTo>
                  <a:lnTo>
                    <a:pt x="19" y="3"/>
                  </a:lnTo>
                  <a:lnTo>
                    <a:pt x="19" y="30"/>
                  </a:lnTo>
                  <a:lnTo>
                    <a:pt x="19" y="58"/>
                  </a:lnTo>
                  <a:lnTo>
                    <a:pt x="14" y="58"/>
                  </a:lnTo>
                  <a:close/>
                  <a:moveTo>
                    <a:pt x="0" y="55"/>
                  </a:moveTo>
                  <a:lnTo>
                    <a:pt x="33" y="55"/>
                  </a:lnTo>
                  <a:lnTo>
                    <a:pt x="33" y="61"/>
                  </a:lnTo>
                  <a:lnTo>
                    <a:pt x="0" y="61"/>
                  </a:lnTo>
                  <a:lnTo>
                    <a:pt x="0" y="55"/>
                  </a:lnTo>
                  <a:close/>
                  <a:moveTo>
                    <a:pt x="0" y="0"/>
                  </a:moveTo>
                  <a:lnTo>
                    <a:pt x="33" y="0"/>
                  </a:lnTo>
                  <a:lnTo>
                    <a:pt x="33" y="6"/>
                  </a:lnTo>
                  <a:lnTo>
                    <a:pt x="0" y="6"/>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42" name="Rectangle 26"/>
            <p:cNvSpPr>
              <a:spLocks noChangeArrowheads="1"/>
            </p:cNvSpPr>
            <p:nvPr/>
          </p:nvSpPr>
          <p:spPr bwMode="auto">
            <a:xfrm>
              <a:off x="927100" y="2258144"/>
              <a:ext cx="9525" cy="3371850"/>
            </a:xfrm>
            <a:prstGeom prst="rect">
              <a:avLst/>
            </a:prstGeom>
            <a:solidFill>
              <a:srgbClr val="000000"/>
            </a:solidFill>
            <a:ln w="285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ru-RU"/>
            </a:p>
          </p:txBody>
        </p:sp>
        <p:sp>
          <p:nvSpPr>
            <p:cNvPr id="34843" name="Freeform 27"/>
            <p:cNvSpPr>
              <a:spLocks noEditPoints="1"/>
            </p:cNvSpPr>
            <p:nvPr/>
          </p:nvSpPr>
          <p:spPr bwMode="auto">
            <a:xfrm>
              <a:off x="869950" y="2253381"/>
              <a:ext cx="61912" cy="3382962"/>
            </a:xfrm>
            <a:custGeom>
              <a:avLst/>
              <a:gdLst/>
              <a:ahLst/>
              <a:cxnLst>
                <a:cxn ang="0">
                  <a:pos x="0" y="2124"/>
                </a:cxn>
                <a:cxn ang="0">
                  <a:pos x="39" y="2124"/>
                </a:cxn>
                <a:cxn ang="0">
                  <a:pos x="39" y="2131"/>
                </a:cxn>
                <a:cxn ang="0">
                  <a:pos x="0" y="2131"/>
                </a:cxn>
                <a:cxn ang="0">
                  <a:pos x="0" y="2124"/>
                </a:cxn>
                <a:cxn ang="0">
                  <a:pos x="0" y="1702"/>
                </a:cxn>
                <a:cxn ang="0">
                  <a:pos x="39" y="1702"/>
                </a:cxn>
                <a:cxn ang="0">
                  <a:pos x="39" y="1708"/>
                </a:cxn>
                <a:cxn ang="0">
                  <a:pos x="0" y="1708"/>
                </a:cxn>
                <a:cxn ang="0">
                  <a:pos x="0" y="1702"/>
                </a:cxn>
                <a:cxn ang="0">
                  <a:pos x="0" y="1274"/>
                </a:cxn>
                <a:cxn ang="0">
                  <a:pos x="39" y="1274"/>
                </a:cxn>
                <a:cxn ang="0">
                  <a:pos x="39" y="1280"/>
                </a:cxn>
                <a:cxn ang="0">
                  <a:pos x="0" y="1280"/>
                </a:cxn>
                <a:cxn ang="0">
                  <a:pos x="0" y="1274"/>
                </a:cxn>
                <a:cxn ang="0">
                  <a:pos x="0" y="851"/>
                </a:cxn>
                <a:cxn ang="0">
                  <a:pos x="39" y="851"/>
                </a:cxn>
                <a:cxn ang="0">
                  <a:pos x="39" y="857"/>
                </a:cxn>
                <a:cxn ang="0">
                  <a:pos x="0" y="857"/>
                </a:cxn>
                <a:cxn ang="0">
                  <a:pos x="0" y="851"/>
                </a:cxn>
                <a:cxn ang="0">
                  <a:pos x="0" y="429"/>
                </a:cxn>
                <a:cxn ang="0">
                  <a:pos x="39" y="429"/>
                </a:cxn>
                <a:cxn ang="0">
                  <a:pos x="39" y="435"/>
                </a:cxn>
                <a:cxn ang="0">
                  <a:pos x="0" y="435"/>
                </a:cxn>
                <a:cxn ang="0">
                  <a:pos x="0" y="429"/>
                </a:cxn>
                <a:cxn ang="0">
                  <a:pos x="0" y="0"/>
                </a:cxn>
                <a:cxn ang="0">
                  <a:pos x="39" y="0"/>
                </a:cxn>
                <a:cxn ang="0">
                  <a:pos x="39" y="6"/>
                </a:cxn>
                <a:cxn ang="0">
                  <a:pos x="0" y="6"/>
                </a:cxn>
                <a:cxn ang="0">
                  <a:pos x="0" y="0"/>
                </a:cxn>
              </a:cxnLst>
              <a:rect l="0" t="0" r="r" b="b"/>
              <a:pathLst>
                <a:path w="39" h="2131">
                  <a:moveTo>
                    <a:pt x="0" y="2124"/>
                  </a:moveTo>
                  <a:lnTo>
                    <a:pt x="39" y="2124"/>
                  </a:lnTo>
                  <a:lnTo>
                    <a:pt x="39" y="2131"/>
                  </a:lnTo>
                  <a:lnTo>
                    <a:pt x="0" y="2131"/>
                  </a:lnTo>
                  <a:lnTo>
                    <a:pt x="0" y="2124"/>
                  </a:lnTo>
                  <a:close/>
                  <a:moveTo>
                    <a:pt x="0" y="1702"/>
                  </a:moveTo>
                  <a:lnTo>
                    <a:pt x="39" y="1702"/>
                  </a:lnTo>
                  <a:lnTo>
                    <a:pt x="39" y="1708"/>
                  </a:lnTo>
                  <a:lnTo>
                    <a:pt x="0" y="1708"/>
                  </a:lnTo>
                  <a:lnTo>
                    <a:pt x="0" y="1702"/>
                  </a:lnTo>
                  <a:close/>
                  <a:moveTo>
                    <a:pt x="0" y="1274"/>
                  </a:moveTo>
                  <a:lnTo>
                    <a:pt x="39" y="1274"/>
                  </a:lnTo>
                  <a:lnTo>
                    <a:pt x="39" y="1280"/>
                  </a:lnTo>
                  <a:lnTo>
                    <a:pt x="0" y="1280"/>
                  </a:lnTo>
                  <a:lnTo>
                    <a:pt x="0" y="1274"/>
                  </a:lnTo>
                  <a:close/>
                  <a:moveTo>
                    <a:pt x="0" y="851"/>
                  </a:moveTo>
                  <a:lnTo>
                    <a:pt x="39" y="851"/>
                  </a:lnTo>
                  <a:lnTo>
                    <a:pt x="39" y="857"/>
                  </a:lnTo>
                  <a:lnTo>
                    <a:pt x="0" y="857"/>
                  </a:lnTo>
                  <a:lnTo>
                    <a:pt x="0" y="851"/>
                  </a:lnTo>
                  <a:close/>
                  <a:moveTo>
                    <a:pt x="0" y="429"/>
                  </a:moveTo>
                  <a:lnTo>
                    <a:pt x="39" y="429"/>
                  </a:lnTo>
                  <a:lnTo>
                    <a:pt x="39" y="435"/>
                  </a:lnTo>
                  <a:lnTo>
                    <a:pt x="0" y="435"/>
                  </a:lnTo>
                  <a:lnTo>
                    <a:pt x="0" y="429"/>
                  </a:lnTo>
                  <a:close/>
                  <a:moveTo>
                    <a:pt x="0" y="0"/>
                  </a:moveTo>
                  <a:lnTo>
                    <a:pt x="39" y="0"/>
                  </a:lnTo>
                  <a:lnTo>
                    <a:pt x="39" y="6"/>
                  </a:lnTo>
                  <a:lnTo>
                    <a:pt x="0" y="6"/>
                  </a:lnTo>
                  <a:lnTo>
                    <a:pt x="0" y="0"/>
                  </a:lnTo>
                  <a:close/>
                </a:path>
              </a:pathLst>
            </a:custGeom>
            <a:solidFill>
              <a:srgbClr val="000000"/>
            </a:solidFill>
            <a:ln w="285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ru-RU"/>
            </a:p>
          </p:txBody>
        </p:sp>
        <p:sp>
          <p:nvSpPr>
            <p:cNvPr id="34844" name="Rectangle 28"/>
            <p:cNvSpPr>
              <a:spLocks noChangeArrowheads="1"/>
            </p:cNvSpPr>
            <p:nvPr/>
          </p:nvSpPr>
          <p:spPr bwMode="auto">
            <a:xfrm>
              <a:off x="931863" y="5625231"/>
              <a:ext cx="3508375" cy="11112"/>
            </a:xfrm>
            <a:prstGeom prst="rect">
              <a:avLst/>
            </a:prstGeom>
            <a:solidFill>
              <a:srgbClr val="000000"/>
            </a:solidFill>
            <a:ln w="285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ru-RU"/>
            </a:p>
          </p:txBody>
        </p:sp>
        <p:sp>
          <p:nvSpPr>
            <p:cNvPr id="34845" name="Rectangle 29"/>
            <p:cNvSpPr>
              <a:spLocks noChangeArrowheads="1"/>
            </p:cNvSpPr>
            <p:nvPr/>
          </p:nvSpPr>
          <p:spPr bwMode="auto">
            <a:xfrm>
              <a:off x="538163" y="5518869"/>
              <a:ext cx="323850" cy="2921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Times New Roman" pitchFamily="18" charset="0"/>
                </a:rPr>
                <a:t>0,3</a:t>
              </a:r>
              <a:endParaRPr kumimoji="0" lang="ru-RU" sz="1800" b="0" i="0" u="none" strike="noStrike" cap="none" normalizeH="0" baseline="0" dirty="0" smtClean="0">
                <a:ln>
                  <a:noFill/>
                </a:ln>
                <a:solidFill>
                  <a:schemeClr val="tx1"/>
                </a:solidFill>
                <a:effectLst/>
                <a:latin typeface="Arial" pitchFamily="34" charset="0"/>
              </a:endParaRPr>
            </a:p>
          </p:txBody>
        </p:sp>
        <p:sp>
          <p:nvSpPr>
            <p:cNvPr id="34846" name="Rectangle 30"/>
            <p:cNvSpPr>
              <a:spLocks noChangeArrowheads="1"/>
            </p:cNvSpPr>
            <p:nvPr/>
          </p:nvSpPr>
          <p:spPr bwMode="auto">
            <a:xfrm>
              <a:off x="538163" y="4847356"/>
              <a:ext cx="323850" cy="2921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rgbClr val="000000"/>
                  </a:solidFill>
                  <a:effectLst/>
                  <a:latin typeface="Times New Roman" pitchFamily="18" charset="0"/>
                </a:rPr>
                <a:t>0,4</a:t>
              </a:r>
              <a:endParaRPr kumimoji="0" lang="ru-RU" sz="1800" b="0" i="0" u="none" strike="noStrike" cap="none" normalizeH="0" baseline="0" smtClean="0">
                <a:ln>
                  <a:noFill/>
                </a:ln>
                <a:solidFill>
                  <a:schemeClr val="tx1"/>
                </a:solidFill>
                <a:effectLst/>
                <a:latin typeface="Arial" pitchFamily="34" charset="0"/>
              </a:endParaRPr>
            </a:p>
          </p:txBody>
        </p:sp>
        <p:sp>
          <p:nvSpPr>
            <p:cNvPr id="34847" name="Rectangle 31"/>
            <p:cNvSpPr>
              <a:spLocks noChangeArrowheads="1"/>
            </p:cNvSpPr>
            <p:nvPr/>
          </p:nvSpPr>
          <p:spPr bwMode="auto">
            <a:xfrm>
              <a:off x="538163" y="4172669"/>
              <a:ext cx="296862" cy="2809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Times New Roman" pitchFamily="18" charset="0"/>
                </a:rPr>
                <a:t>0,5</a:t>
              </a:r>
              <a:endParaRPr kumimoji="0" lang="ru-RU" sz="1800" b="0" i="0" u="none" strike="noStrike" cap="none" normalizeH="0" baseline="0" dirty="0" smtClean="0">
                <a:ln>
                  <a:noFill/>
                </a:ln>
                <a:solidFill>
                  <a:schemeClr val="tx1"/>
                </a:solidFill>
                <a:effectLst/>
                <a:latin typeface="Arial" pitchFamily="34" charset="0"/>
              </a:endParaRPr>
            </a:p>
          </p:txBody>
        </p:sp>
        <p:sp>
          <p:nvSpPr>
            <p:cNvPr id="34848" name="Rectangle 32"/>
            <p:cNvSpPr>
              <a:spLocks noChangeArrowheads="1"/>
            </p:cNvSpPr>
            <p:nvPr/>
          </p:nvSpPr>
          <p:spPr bwMode="auto">
            <a:xfrm>
              <a:off x="538163" y="3497981"/>
              <a:ext cx="323850" cy="2921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rgbClr val="000000"/>
                  </a:solidFill>
                  <a:effectLst/>
                  <a:latin typeface="Times New Roman" pitchFamily="18" charset="0"/>
                </a:rPr>
                <a:t>0,6</a:t>
              </a:r>
              <a:endParaRPr kumimoji="0" lang="ru-RU" sz="1800" b="0" i="0" u="none" strike="noStrike" cap="none" normalizeH="0" baseline="0" smtClean="0">
                <a:ln>
                  <a:noFill/>
                </a:ln>
                <a:solidFill>
                  <a:schemeClr val="tx1"/>
                </a:solidFill>
                <a:effectLst/>
                <a:latin typeface="Arial" pitchFamily="34" charset="0"/>
              </a:endParaRPr>
            </a:p>
          </p:txBody>
        </p:sp>
        <p:sp>
          <p:nvSpPr>
            <p:cNvPr id="34849" name="Rectangle 33"/>
            <p:cNvSpPr>
              <a:spLocks noChangeArrowheads="1"/>
            </p:cNvSpPr>
            <p:nvPr/>
          </p:nvSpPr>
          <p:spPr bwMode="auto">
            <a:xfrm>
              <a:off x="538163" y="2824881"/>
              <a:ext cx="323850" cy="2921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rgbClr val="000000"/>
                  </a:solidFill>
                  <a:effectLst/>
                  <a:latin typeface="Times New Roman" pitchFamily="18" charset="0"/>
                </a:rPr>
                <a:t>0,7</a:t>
              </a:r>
              <a:endParaRPr kumimoji="0" lang="ru-RU" sz="1800" b="0" i="0" u="none" strike="noStrike" cap="none" normalizeH="0" baseline="0" smtClean="0">
                <a:ln>
                  <a:noFill/>
                </a:ln>
                <a:solidFill>
                  <a:schemeClr val="tx1"/>
                </a:solidFill>
                <a:effectLst/>
                <a:latin typeface="Arial" pitchFamily="34" charset="0"/>
              </a:endParaRPr>
            </a:p>
          </p:txBody>
        </p:sp>
        <p:sp>
          <p:nvSpPr>
            <p:cNvPr id="34850" name="Rectangle 34"/>
            <p:cNvSpPr>
              <a:spLocks noChangeArrowheads="1"/>
            </p:cNvSpPr>
            <p:nvPr/>
          </p:nvSpPr>
          <p:spPr bwMode="auto">
            <a:xfrm>
              <a:off x="538163" y="2151781"/>
              <a:ext cx="296862" cy="2809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Times New Roman" pitchFamily="18" charset="0"/>
                </a:rPr>
                <a:t>0,8</a:t>
              </a:r>
              <a:endParaRPr kumimoji="0" lang="ru-RU" sz="1800" b="0" i="0" u="none" strike="noStrike" cap="none" normalizeH="0" baseline="0" dirty="0" smtClean="0">
                <a:ln>
                  <a:noFill/>
                </a:ln>
                <a:solidFill>
                  <a:schemeClr val="tx1"/>
                </a:solidFill>
                <a:effectLst/>
                <a:latin typeface="Arial" pitchFamily="34" charset="0"/>
              </a:endParaRPr>
            </a:p>
          </p:txBody>
        </p:sp>
        <p:sp>
          <p:nvSpPr>
            <p:cNvPr id="34853" name="Rectangle 37"/>
            <p:cNvSpPr>
              <a:spLocks noChangeArrowheads="1"/>
            </p:cNvSpPr>
            <p:nvPr/>
          </p:nvSpPr>
          <p:spPr bwMode="auto">
            <a:xfrm rot="16200000">
              <a:off x="-438073" y="3833646"/>
              <a:ext cx="1512168" cy="2962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b="1" dirty="0" smtClean="0">
                  <a:solidFill>
                    <a:srgbClr val="000000"/>
                  </a:solidFill>
                  <a:latin typeface="Times New Roman" pitchFamily="18" charset="0"/>
                </a:rPr>
                <a:t> </a:t>
              </a:r>
              <a:r>
                <a:rPr lang="en-US" b="1" dirty="0" smtClean="0">
                  <a:solidFill>
                    <a:srgbClr val="000000"/>
                  </a:solidFill>
                  <a:latin typeface="Times New Roman" pitchFamily="18" charset="0"/>
                </a:rPr>
                <a:t>Fv/Fm</a:t>
              </a:r>
              <a:endParaRPr kumimoji="0" lang="ru-RU" sz="1800" b="1" i="0" u="none" strike="noStrike" cap="none" normalizeH="0" baseline="0" dirty="0" smtClean="0">
                <a:ln>
                  <a:noFill/>
                </a:ln>
                <a:solidFill>
                  <a:schemeClr val="tx1"/>
                </a:solidFill>
                <a:effectLst/>
                <a:latin typeface="Arial" pitchFamily="34" charset="0"/>
              </a:endParaRPr>
            </a:p>
          </p:txBody>
        </p:sp>
        <p:sp>
          <p:nvSpPr>
            <p:cNvPr id="34856" name="Rectangle 40"/>
            <p:cNvSpPr>
              <a:spLocks noChangeArrowheads="1"/>
            </p:cNvSpPr>
            <p:nvPr/>
          </p:nvSpPr>
          <p:spPr bwMode="auto">
            <a:xfrm>
              <a:off x="1073150" y="5807794"/>
              <a:ext cx="185174" cy="27569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effectLst/>
                  <a:latin typeface="Times New Roman" pitchFamily="18" charset="0"/>
                </a:rPr>
                <a:t>0</a:t>
              </a:r>
              <a:r>
                <a:rPr kumimoji="0" lang="ru-RU" sz="1800" b="0" i="0" u="none" strike="noStrike" cap="none" normalizeH="0" baseline="0" dirty="0" smtClean="0">
                  <a:ln>
                    <a:noFill/>
                  </a:ln>
                  <a:effectLst/>
                  <a:latin typeface="Times New Roman" pitchFamily="18" charset="0"/>
                </a:rPr>
                <a:t> </a:t>
              </a:r>
              <a:endParaRPr kumimoji="0" lang="ru-RU" sz="1800" b="0" i="0" u="none" strike="noStrike" cap="none" normalizeH="0" baseline="0" dirty="0" smtClean="0">
                <a:ln>
                  <a:noFill/>
                </a:ln>
                <a:effectLst/>
                <a:latin typeface="Arial" pitchFamily="34" charset="0"/>
              </a:endParaRPr>
            </a:p>
          </p:txBody>
        </p:sp>
        <p:sp>
          <p:nvSpPr>
            <p:cNvPr id="34857" name="Rectangle 41"/>
            <p:cNvSpPr>
              <a:spLocks noChangeArrowheads="1"/>
            </p:cNvSpPr>
            <p:nvPr/>
          </p:nvSpPr>
          <p:spPr bwMode="auto">
            <a:xfrm>
              <a:off x="3314700" y="5807794"/>
              <a:ext cx="185174" cy="27569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Times New Roman" pitchFamily="18" charset="0"/>
                </a:rPr>
                <a:t>4</a:t>
              </a:r>
              <a:r>
                <a:rPr kumimoji="0" lang="ru-RU" sz="1800" b="0" i="0" u="none" strike="noStrike" cap="none" normalizeH="0" baseline="0" dirty="0" smtClean="0">
                  <a:ln>
                    <a:noFill/>
                  </a:ln>
                  <a:solidFill>
                    <a:srgbClr val="000000"/>
                  </a:solidFill>
                  <a:effectLst/>
                  <a:latin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endParaRPr>
            </a:p>
          </p:txBody>
        </p:sp>
        <p:sp>
          <p:nvSpPr>
            <p:cNvPr id="34858" name="Rectangle 42"/>
            <p:cNvSpPr>
              <a:spLocks noChangeArrowheads="1"/>
            </p:cNvSpPr>
            <p:nvPr/>
          </p:nvSpPr>
          <p:spPr bwMode="auto">
            <a:xfrm>
              <a:off x="1836738" y="5807794"/>
              <a:ext cx="123449" cy="27569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Times New Roman" pitchFamily="18" charset="0"/>
                </a:rPr>
                <a:t>1</a:t>
              </a:r>
              <a:endParaRPr kumimoji="0" lang="ru-RU" sz="1800" b="1" i="0" u="none" strike="noStrike" cap="none" normalizeH="0" baseline="0" dirty="0" smtClean="0">
                <a:ln>
                  <a:noFill/>
                </a:ln>
                <a:solidFill>
                  <a:schemeClr val="tx1"/>
                </a:solidFill>
                <a:effectLst/>
                <a:latin typeface="Arial" pitchFamily="34" charset="0"/>
              </a:endParaRPr>
            </a:p>
          </p:txBody>
        </p:sp>
        <p:sp>
          <p:nvSpPr>
            <p:cNvPr id="34859" name="Rectangle 43"/>
            <p:cNvSpPr>
              <a:spLocks noChangeArrowheads="1"/>
            </p:cNvSpPr>
            <p:nvPr/>
          </p:nvSpPr>
          <p:spPr bwMode="auto">
            <a:xfrm>
              <a:off x="1985964" y="5807794"/>
              <a:ext cx="70" cy="27569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
          <p:nvSpPr>
            <p:cNvPr id="34860" name="Rectangle 44"/>
            <p:cNvSpPr>
              <a:spLocks noChangeArrowheads="1"/>
            </p:cNvSpPr>
            <p:nvPr/>
          </p:nvSpPr>
          <p:spPr bwMode="auto">
            <a:xfrm>
              <a:off x="2551113" y="5807794"/>
              <a:ext cx="185174" cy="27569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Times New Roman" pitchFamily="18" charset="0"/>
                </a:rPr>
                <a:t>2</a:t>
              </a:r>
              <a:r>
                <a:rPr kumimoji="0" lang="ru-RU" sz="1800" b="0" i="0" u="none" strike="noStrike" cap="none" normalizeH="0" baseline="0" dirty="0" smtClean="0">
                  <a:ln>
                    <a:noFill/>
                  </a:ln>
                  <a:solidFill>
                    <a:srgbClr val="000000"/>
                  </a:solidFill>
                  <a:effectLst/>
                  <a:latin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endParaRPr>
            </a:p>
          </p:txBody>
        </p:sp>
        <p:sp>
          <p:nvSpPr>
            <p:cNvPr id="34861" name="Rectangle 45"/>
            <p:cNvSpPr>
              <a:spLocks noChangeArrowheads="1"/>
            </p:cNvSpPr>
            <p:nvPr/>
          </p:nvSpPr>
          <p:spPr bwMode="auto">
            <a:xfrm>
              <a:off x="2698750" y="5807794"/>
              <a:ext cx="70" cy="27569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
          <p:nvSpPr>
            <p:cNvPr id="34862" name="Rectangle 46"/>
            <p:cNvSpPr>
              <a:spLocks noChangeArrowheads="1"/>
            </p:cNvSpPr>
            <p:nvPr/>
          </p:nvSpPr>
          <p:spPr bwMode="auto">
            <a:xfrm>
              <a:off x="4029075" y="5807794"/>
              <a:ext cx="123449" cy="27569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Times New Roman" pitchFamily="18" charset="0"/>
                </a:rPr>
                <a:t>2</a:t>
              </a:r>
              <a:endParaRPr kumimoji="0" lang="ru-RU" sz="1800" b="1" i="0" u="none" strike="noStrike" cap="none" normalizeH="0" baseline="0" dirty="0" smtClean="0">
                <a:ln>
                  <a:noFill/>
                </a:ln>
                <a:solidFill>
                  <a:schemeClr val="tx1"/>
                </a:solidFill>
                <a:effectLst/>
                <a:latin typeface="Arial" pitchFamily="34" charset="0"/>
              </a:endParaRPr>
            </a:p>
          </p:txBody>
        </p:sp>
        <p:sp>
          <p:nvSpPr>
            <p:cNvPr id="34863" name="Rectangle 47"/>
            <p:cNvSpPr>
              <a:spLocks noChangeArrowheads="1"/>
            </p:cNvSpPr>
            <p:nvPr/>
          </p:nvSpPr>
          <p:spPr bwMode="auto">
            <a:xfrm>
              <a:off x="4133850" y="5807794"/>
              <a:ext cx="185174" cy="27569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Times New Roman" pitchFamily="18" charset="0"/>
                </a:rPr>
                <a:t>0</a:t>
              </a:r>
              <a:r>
                <a:rPr kumimoji="0" lang="ru-RU" sz="1800" b="0" i="0" u="none" strike="noStrike" cap="none" normalizeH="0" baseline="0" dirty="0" smtClean="0">
                  <a:ln>
                    <a:noFill/>
                  </a:ln>
                  <a:solidFill>
                    <a:srgbClr val="000000"/>
                  </a:solidFill>
                  <a:effectLst/>
                  <a:latin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endParaRPr>
            </a:p>
          </p:txBody>
        </p:sp>
      </p:grpSp>
      <p:sp>
        <p:nvSpPr>
          <p:cNvPr id="52" name="Прямоугольник 51"/>
          <p:cNvSpPr/>
          <p:nvPr/>
        </p:nvSpPr>
        <p:spPr>
          <a:xfrm>
            <a:off x="6876256" y="1700808"/>
            <a:ext cx="388248" cy="461665"/>
          </a:xfrm>
          <a:prstGeom prst="rect">
            <a:avLst/>
          </a:prstGeom>
        </p:spPr>
        <p:txBody>
          <a:bodyPr wrap="none">
            <a:spAutoFit/>
          </a:bodyPr>
          <a:lstStyle/>
          <a:p>
            <a:r>
              <a:rPr lang="ru-RU" sz="2400" b="1" dirty="0">
                <a:solidFill>
                  <a:prstClr val="black"/>
                </a:solidFill>
                <a:latin typeface="Times New Roman" pitchFamily="18" charset="0"/>
                <a:ea typeface="Calibri" pitchFamily="34" charset="0"/>
                <a:cs typeface="Times New Roman" pitchFamily="18" charset="0"/>
              </a:rPr>
              <a:t>Б</a:t>
            </a:r>
            <a:endParaRPr lang="ru-RU" dirty="0"/>
          </a:p>
        </p:txBody>
      </p:sp>
      <p:sp>
        <p:nvSpPr>
          <p:cNvPr id="53" name="Прямоугольник 52"/>
          <p:cNvSpPr/>
          <p:nvPr/>
        </p:nvSpPr>
        <p:spPr>
          <a:xfrm>
            <a:off x="2411760" y="1628800"/>
            <a:ext cx="407484" cy="461665"/>
          </a:xfrm>
          <a:prstGeom prst="rect">
            <a:avLst/>
          </a:prstGeom>
        </p:spPr>
        <p:txBody>
          <a:bodyPr wrap="none">
            <a:spAutoFit/>
          </a:bodyPr>
          <a:lstStyle/>
          <a:p>
            <a:r>
              <a:rPr lang="en-US" sz="2400" b="1" dirty="0">
                <a:solidFill>
                  <a:prstClr val="black"/>
                </a:solidFill>
                <a:latin typeface="Times New Roman" pitchFamily="18" charset="0"/>
                <a:cs typeface="Times New Roman" pitchFamily="18" charset="0"/>
              </a:rPr>
              <a:t>A</a:t>
            </a:r>
            <a:endParaRPr lang="ru-RU" dirty="0"/>
          </a:p>
        </p:txBody>
      </p:sp>
      <p:sp>
        <p:nvSpPr>
          <p:cNvPr id="46" name="Rectangle 40"/>
          <p:cNvSpPr>
            <a:spLocks noChangeArrowheads="1"/>
          </p:cNvSpPr>
          <p:nvPr/>
        </p:nvSpPr>
        <p:spPr bwMode="auto">
          <a:xfrm>
            <a:off x="5436096" y="5805264"/>
            <a:ext cx="352019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effectLst/>
                <a:latin typeface="Times New Roman" pitchFamily="18" charset="0"/>
              </a:rPr>
              <a:t>1</a:t>
            </a:r>
            <a:r>
              <a:rPr kumimoji="0" lang="en-US" sz="1800" b="0" i="0" u="none" strike="noStrike" cap="none" normalizeH="0" baseline="0" dirty="0" smtClean="0">
                <a:ln>
                  <a:noFill/>
                </a:ln>
                <a:effectLst/>
                <a:latin typeface="Times New Roman" pitchFamily="18" charset="0"/>
              </a:rPr>
              <a:t>          </a:t>
            </a:r>
            <a:r>
              <a:rPr kumimoji="0" lang="en-US" sz="1800" b="1" i="0" u="none" strike="noStrike" cap="none" normalizeH="0" baseline="0" dirty="0" smtClean="0">
                <a:ln>
                  <a:noFill/>
                </a:ln>
                <a:effectLst/>
                <a:latin typeface="Times New Roman" pitchFamily="18" charset="0"/>
              </a:rPr>
              <a:t> 2            5</a:t>
            </a:r>
            <a:r>
              <a:rPr kumimoji="0" lang="en-US" sz="1800" i="0" u="none" strike="noStrike" cap="none" normalizeH="0" dirty="0" smtClean="0">
                <a:ln>
                  <a:noFill/>
                </a:ln>
                <a:effectLst/>
                <a:latin typeface="Times New Roman" pitchFamily="18" charset="0"/>
              </a:rPr>
              <a:t>         </a:t>
            </a:r>
            <a:r>
              <a:rPr kumimoji="0" lang="en-US" sz="1800" b="1" i="0" u="none" strike="noStrike" cap="none" normalizeH="0" dirty="0" smtClean="0">
                <a:ln>
                  <a:noFill/>
                </a:ln>
                <a:effectLst/>
                <a:latin typeface="Times New Roman" pitchFamily="18" charset="0"/>
              </a:rPr>
              <a:t>24         48</a:t>
            </a:r>
            <a:r>
              <a:rPr kumimoji="0" lang="en-US" sz="1800" b="1" i="0" u="none" strike="noStrike" cap="none" normalizeH="0" baseline="0" dirty="0" smtClean="0">
                <a:ln>
                  <a:noFill/>
                </a:ln>
                <a:effectLst/>
                <a:latin typeface="Times New Roman" pitchFamily="18" charset="0"/>
              </a:rPr>
              <a:t>     </a:t>
            </a:r>
            <a:r>
              <a:rPr kumimoji="0" lang="ru-RU" sz="1800" b="1" i="0" u="none" strike="noStrike" cap="none" normalizeH="0" baseline="0" dirty="0" smtClean="0">
                <a:ln>
                  <a:noFill/>
                </a:ln>
                <a:effectLst/>
                <a:latin typeface="Times New Roman" pitchFamily="18" charset="0"/>
              </a:rPr>
              <a:t> </a:t>
            </a:r>
            <a:endParaRPr kumimoji="0" lang="ru-RU" sz="1800" b="1" i="0" u="none" strike="noStrike" cap="none" normalizeH="0" baseline="0" dirty="0" smtClean="0">
              <a:ln>
                <a:noFill/>
              </a:ln>
              <a:effectLst/>
              <a:latin typeface="Arial" pitchFamily="34" charset="0"/>
            </a:endParaRPr>
          </a:p>
        </p:txBody>
      </p:sp>
      <p:sp>
        <p:nvSpPr>
          <p:cNvPr id="47" name="Прямоугольник 46"/>
          <p:cNvSpPr/>
          <p:nvPr/>
        </p:nvSpPr>
        <p:spPr>
          <a:xfrm>
            <a:off x="5762008" y="2214554"/>
            <a:ext cx="1526379" cy="338554"/>
          </a:xfrm>
          <a:prstGeom prst="rect">
            <a:avLst/>
          </a:prstGeom>
        </p:spPr>
        <p:txBody>
          <a:bodyPr wrap="none">
            <a:spAutoFit/>
          </a:bodyPr>
          <a:lstStyle/>
          <a:p>
            <a:pPr algn="ctr">
              <a:defRPr sz="2000" b="1" i="0" u="none" strike="noStrike" kern="1200" baseline="0">
                <a:solidFill>
                  <a:prstClr val="black"/>
                </a:solidFill>
                <a:latin typeface="Times New Roman" pitchFamily="18" charset="0"/>
                <a:ea typeface="+mn-ea"/>
                <a:cs typeface="Times New Roman" pitchFamily="18" charset="0"/>
              </a:defRPr>
            </a:pPr>
            <a:r>
              <a:rPr lang="en-US" sz="1600" b="1" dirty="0" smtClean="0">
                <a:solidFill>
                  <a:srgbClr val="000000"/>
                </a:solidFill>
                <a:latin typeface="Times New Roman" pitchFamily="18" charset="0"/>
              </a:rPr>
              <a:t>200 </a:t>
            </a:r>
            <a:r>
              <a:rPr lang="ru-RU" sz="1600" b="1" dirty="0" smtClean="0"/>
              <a:t>µ</a:t>
            </a:r>
            <a:r>
              <a:rPr lang="en-US" sz="1600" b="1" dirty="0" smtClean="0"/>
              <a:t>mol </a:t>
            </a:r>
            <a:r>
              <a:rPr lang="ru-RU" sz="1600" b="1" dirty="0" smtClean="0"/>
              <a:t>/</a:t>
            </a:r>
            <a:r>
              <a:rPr lang="en-US" sz="1600" b="1" dirty="0" smtClean="0"/>
              <a:t>m</a:t>
            </a:r>
            <a:r>
              <a:rPr lang="ru-RU" sz="1600" b="1" baseline="30000" dirty="0" smtClean="0"/>
              <a:t>2</a:t>
            </a:r>
            <a:r>
              <a:rPr lang="en-US" sz="1600" b="1" dirty="0" smtClean="0"/>
              <a:t>s</a:t>
            </a:r>
            <a:r>
              <a:rPr lang="ru-RU" sz="1600" b="1" dirty="0" smtClean="0"/>
              <a:t> </a:t>
            </a:r>
            <a:r>
              <a:rPr lang="en-US" sz="1600" dirty="0" smtClean="0"/>
              <a:t> </a:t>
            </a:r>
            <a:endParaRPr lang="ru-RU" sz="1600" dirty="0"/>
          </a:p>
        </p:txBody>
      </p:sp>
      <p:sp>
        <p:nvSpPr>
          <p:cNvPr id="48" name="Прямоугольник 47"/>
          <p:cNvSpPr/>
          <p:nvPr/>
        </p:nvSpPr>
        <p:spPr>
          <a:xfrm>
            <a:off x="5781058" y="2562219"/>
            <a:ext cx="1526379" cy="338554"/>
          </a:xfrm>
          <a:prstGeom prst="rect">
            <a:avLst/>
          </a:prstGeom>
        </p:spPr>
        <p:txBody>
          <a:bodyPr wrap="none">
            <a:spAutoFit/>
          </a:bodyPr>
          <a:lstStyle/>
          <a:p>
            <a:pPr algn="ctr">
              <a:defRPr sz="2000" b="1" i="0" u="none" strike="noStrike" kern="1200" baseline="0">
                <a:solidFill>
                  <a:prstClr val="black"/>
                </a:solidFill>
                <a:latin typeface="Times New Roman" pitchFamily="18" charset="0"/>
                <a:ea typeface="+mn-ea"/>
                <a:cs typeface="Times New Roman" pitchFamily="18" charset="0"/>
              </a:defRPr>
            </a:pPr>
            <a:r>
              <a:rPr lang="ru-RU" sz="1600" b="1" dirty="0" smtClean="0">
                <a:solidFill>
                  <a:srgbClr val="000000"/>
                </a:solidFill>
                <a:latin typeface="Times New Roman" pitchFamily="18" charset="0"/>
              </a:rPr>
              <a:t>7</a:t>
            </a:r>
            <a:r>
              <a:rPr lang="en-US" sz="1600" b="1" dirty="0" smtClean="0">
                <a:solidFill>
                  <a:srgbClr val="000000"/>
                </a:solidFill>
                <a:latin typeface="Times New Roman" pitchFamily="18" charset="0"/>
              </a:rPr>
              <a:t>00 </a:t>
            </a:r>
            <a:r>
              <a:rPr lang="ru-RU" sz="1600" b="1" dirty="0" smtClean="0"/>
              <a:t>µ</a:t>
            </a:r>
            <a:r>
              <a:rPr lang="en-US" sz="1600" b="1" dirty="0" smtClean="0"/>
              <a:t>mol </a:t>
            </a:r>
            <a:r>
              <a:rPr lang="ru-RU" sz="1600" b="1" dirty="0" smtClean="0"/>
              <a:t>/</a:t>
            </a:r>
            <a:r>
              <a:rPr lang="en-US" sz="1600" b="1" dirty="0" smtClean="0"/>
              <a:t>m</a:t>
            </a:r>
            <a:r>
              <a:rPr lang="ru-RU" sz="1600" b="1" baseline="30000" dirty="0" smtClean="0"/>
              <a:t>2</a:t>
            </a:r>
            <a:r>
              <a:rPr lang="en-US" sz="1600" b="1" dirty="0" smtClean="0"/>
              <a:t>s</a:t>
            </a:r>
            <a:r>
              <a:rPr lang="ru-RU" sz="1600" b="1" dirty="0" smtClean="0"/>
              <a:t> </a:t>
            </a:r>
            <a:r>
              <a:rPr lang="en-US" sz="1600" dirty="0" smtClean="0"/>
              <a:t> </a:t>
            </a:r>
            <a:endParaRPr lang="ru-RU" sz="1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24"/>
          <p:cNvSpPr txBox="1">
            <a:spLocks noChangeArrowheads="1"/>
          </p:cNvSpPr>
          <p:nvPr/>
        </p:nvSpPr>
        <p:spPr bwMode="auto">
          <a:xfrm>
            <a:off x="323529" y="36513"/>
            <a:ext cx="8424936" cy="1015663"/>
          </a:xfrm>
          <a:prstGeom prst="rect">
            <a:avLst/>
          </a:prstGeom>
          <a:noFill/>
          <a:ln w="9525">
            <a:noFill/>
            <a:miter lim="800000"/>
            <a:headEnd/>
            <a:tailEnd/>
          </a:ln>
        </p:spPr>
        <p:txBody>
          <a:bodyPr wrap="square">
            <a:spAutoFit/>
          </a:bodyPr>
          <a:lstStyle/>
          <a:p>
            <a:pPr algn="ctr"/>
            <a:r>
              <a:rPr lang="en-US" sz="2000" b="1" dirty="0" smtClean="0">
                <a:solidFill>
                  <a:srgbClr val="0F2239"/>
                </a:solidFill>
                <a:latin typeface="Times New Roman" pitchFamily="18" charset="0"/>
                <a:cs typeface="Times New Roman" pitchFamily="18" charset="0"/>
              </a:rPr>
              <a:t>Maximum quantum yield of PSII (A), total respiration rate (B) and respiration pathway ratio (C) in  </a:t>
            </a:r>
            <a:r>
              <a:rPr lang="en-US" sz="2000" b="1" i="1" dirty="0" err="1" smtClean="0">
                <a:solidFill>
                  <a:srgbClr val="0F2239"/>
                </a:solidFill>
                <a:latin typeface="Times New Roman" pitchFamily="18" charset="0"/>
                <a:cs typeface="Times New Roman" pitchFamily="18" charset="0"/>
              </a:rPr>
              <a:t>Lobaria</a:t>
            </a:r>
            <a:r>
              <a:rPr lang="en-US" sz="2000" b="1" i="1" dirty="0" smtClean="0">
                <a:solidFill>
                  <a:srgbClr val="0F2239"/>
                </a:solidFill>
                <a:latin typeface="Times New Roman" pitchFamily="18" charset="0"/>
                <a:cs typeface="Times New Roman" pitchFamily="18" charset="0"/>
              </a:rPr>
              <a:t> </a:t>
            </a:r>
            <a:r>
              <a:rPr lang="en-US" sz="2000" b="1" i="1" dirty="0" err="1" smtClean="0">
                <a:solidFill>
                  <a:srgbClr val="0F2239"/>
                </a:solidFill>
                <a:latin typeface="Times New Roman" pitchFamily="18" charset="0"/>
                <a:cs typeface="Times New Roman" pitchFamily="18" charset="0"/>
              </a:rPr>
              <a:t>pulmonaria</a:t>
            </a:r>
            <a:r>
              <a:rPr lang="en-US" sz="2000" b="1" i="1" dirty="0" smtClean="0">
                <a:solidFill>
                  <a:srgbClr val="0F2239"/>
                </a:solidFill>
                <a:latin typeface="Times New Roman" pitchFamily="18" charset="0"/>
                <a:cs typeface="Times New Roman" pitchFamily="18" charset="0"/>
              </a:rPr>
              <a:t> </a:t>
            </a:r>
            <a:r>
              <a:rPr lang="en-US" sz="2000" b="1" dirty="0" smtClean="0">
                <a:solidFill>
                  <a:srgbClr val="0F2239"/>
                </a:solidFill>
                <a:latin typeface="Times New Roman" pitchFamily="18" charset="0"/>
                <a:cs typeface="Times New Roman" pitchFamily="18" charset="0"/>
              </a:rPr>
              <a:t>thalli after one-week exposure</a:t>
            </a:r>
            <a:r>
              <a:rPr lang="en-US" sz="2000" b="1" dirty="0">
                <a:solidFill>
                  <a:srgbClr val="0F2239"/>
                </a:solidFill>
                <a:latin typeface="Times New Roman" pitchFamily="18" charset="0"/>
                <a:cs typeface="Times New Roman" pitchFamily="18" charset="0"/>
              </a:rPr>
              <a:t> </a:t>
            </a:r>
            <a:r>
              <a:rPr lang="en-US" sz="2000" b="1" dirty="0" smtClean="0">
                <a:solidFill>
                  <a:srgbClr val="0F2239"/>
                </a:solidFill>
                <a:latin typeface="Times New Roman" pitchFamily="18" charset="0"/>
                <a:cs typeface="Times New Roman" pitchFamily="18" charset="0"/>
              </a:rPr>
              <a:t>to low temperature</a:t>
            </a:r>
            <a:endParaRPr lang="ru-RU" sz="2000" b="1" i="1" dirty="0">
              <a:solidFill>
                <a:srgbClr val="0F2239"/>
              </a:solidFill>
              <a:latin typeface="Times New Roman" pitchFamily="18" charset="0"/>
              <a:cs typeface="Times New Roman" pitchFamily="18" charset="0"/>
            </a:endParaRPr>
          </a:p>
        </p:txBody>
      </p:sp>
      <p:grpSp>
        <p:nvGrpSpPr>
          <p:cNvPr id="2" name="Группа 164"/>
          <p:cNvGrpSpPr>
            <a:grpSpLocks/>
          </p:cNvGrpSpPr>
          <p:nvPr/>
        </p:nvGrpSpPr>
        <p:grpSpPr bwMode="auto">
          <a:xfrm>
            <a:off x="138372" y="3670300"/>
            <a:ext cx="4362191" cy="2782888"/>
            <a:chOff x="1853668" y="785794"/>
            <a:chExt cx="4740791" cy="2849565"/>
          </a:xfrm>
        </p:grpSpPr>
        <p:grpSp>
          <p:nvGrpSpPr>
            <p:cNvPr id="3" name="Group 16"/>
            <p:cNvGrpSpPr>
              <a:grpSpLocks noChangeAspect="1"/>
            </p:cNvGrpSpPr>
            <p:nvPr/>
          </p:nvGrpSpPr>
          <p:grpSpPr bwMode="auto">
            <a:xfrm>
              <a:off x="2285984" y="1071546"/>
              <a:ext cx="4308475" cy="2563813"/>
              <a:chOff x="1519" y="1339"/>
              <a:chExt cx="2714" cy="1615"/>
            </a:xfrm>
          </p:grpSpPr>
          <p:sp>
            <p:nvSpPr>
              <p:cNvPr id="15430" name="Rectangle 19"/>
              <p:cNvSpPr>
                <a:spLocks noChangeArrowheads="1"/>
              </p:cNvSpPr>
              <p:nvPr/>
            </p:nvSpPr>
            <p:spPr bwMode="auto">
              <a:xfrm>
                <a:off x="2064" y="1586"/>
                <a:ext cx="325" cy="1092"/>
              </a:xfrm>
              <a:prstGeom prst="rect">
                <a:avLst/>
              </a:prstGeom>
              <a:solidFill>
                <a:schemeClr val="tx2">
                  <a:lumMod val="50000"/>
                </a:schemeClr>
              </a:solidFill>
              <a:ln w="9525">
                <a:noFill/>
                <a:miter lim="800000"/>
                <a:headEnd/>
                <a:tailEnd/>
              </a:ln>
            </p:spPr>
            <p:txBody>
              <a:bodyPr/>
              <a:lstStyle/>
              <a:p>
                <a:pPr>
                  <a:defRPr/>
                </a:pPr>
                <a:endParaRPr lang="ru-RU"/>
              </a:p>
            </p:txBody>
          </p:sp>
          <p:sp>
            <p:nvSpPr>
              <p:cNvPr id="10377" name="Freeform 20"/>
              <p:cNvSpPr>
                <a:spLocks noEditPoints="1"/>
              </p:cNvSpPr>
              <p:nvPr/>
            </p:nvSpPr>
            <p:spPr bwMode="auto">
              <a:xfrm>
                <a:off x="2055" y="1580"/>
                <a:ext cx="336" cy="1110"/>
              </a:xfrm>
              <a:custGeom>
                <a:avLst/>
                <a:gdLst>
                  <a:gd name="T0" fmla="*/ 0 w 896"/>
                  <a:gd name="T1" fmla="*/ 0 h 2960"/>
                  <a:gd name="T2" fmla="*/ 0 w 896"/>
                  <a:gd name="T3" fmla="*/ 0 h 2960"/>
                  <a:gd name="T4" fmla="*/ 0 w 896"/>
                  <a:gd name="T5" fmla="*/ 0 h 2960"/>
                  <a:gd name="T6" fmla="*/ 0 w 896"/>
                  <a:gd name="T7" fmla="*/ 0 h 2960"/>
                  <a:gd name="T8" fmla="*/ 0 w 896"/>
                  <a:gd name="T9" fmla="*/ 0 h 2960"/>
                  <a:gd name="T10" fmla="*/ 0 w 896"/>
                  <a:gd name="T11" fmla="*/ 0 h 2960"/>
                  <a:gd name="T12" fmla="*/ 0 w 896"/>
                  <a:gd name="T13" fmla="*/ 0 h 2960"/>
                  <a:gd name="T14" fmla="*/ 0 w 896"/>
                  <a:gd name="T15" fmla="*/ 0 h 2960"/>
                  <a:gd name="T16" fmla="*/ 0 w 896"/>
                  <a:gd name="T17" fmla="*/ 0 h 2960"/>
                  <a:gd name="T18" fmla="*/ 0 w 896"/>
                  <a:gd name="T19" fmla="*/ 0 h 2960"/>
                  <a:gd name="T20" fmla="*/ 0 w 896"/>
                  <a:gd name="T21" fmla="*/ 0 h 2960"/>
                  <a:gd name="T22" fmla="*/ 0 w 896"/>
                  <a:gd name="T23" fmla="*/ 0 h 2960"/>
                  <a:gd name="T24" fmla="*/ 0 w 896"/>
                  <a:gd name="T25" fmla="*/ 0 h 2960"/>
                  <a:gd name="T26" fmla="*/ 0 w 896"/>
                  <a:gd name="T27" fmla="*/ 0 h 2960"/>
                  <a:gd name="T28" fmla="*/ 0 w 896"/>
                  <a:gd name="T29" fmla="*/ 0 h 2960"/>
                  <a:gd name="T30" fmla="*/ 0 w 896"/>
                  <a:gd name="T31" fmla="*/ 0 h 2960"/>
                  <a:gd name="T32" fmla="*/ 0 w 896"/>
                  <a:gd name="T33" fmla="*/ 0 h 2960"/>
                  <a:gd name="T34" fmla="*/ 0 w 896"/>
                  <a:gd name="T35" fmla="*/ 0 h 29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6"/>
                  <a:gd name="T55" fmla="*/ 0 h 2960"/>
                  <a:gd name="T56" fmla="*/ 896 w 896"/>
                  <a:gd name="T57" fmla="*/ 2960 h 29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6" h="2960">
                    <a:moveTo>
                      <a:pt x="0" y="16"/>
                    </a:moveTo>
                    <a:cubicBezTo>
                      <a:pt x="0" y="8"/>
                      <a:pt x="8" y="0"/>
                      <a:pt x="16" y="0"/>
                    </a:cubicBezTo>
                    <a:lnTo>
                      <a:pt x="880" y="0"/>
                    </a:lnTo>
                    <a:cubicBezTo>
                      <a:pt x="889" y="0"/>
                      <a:pt x="896" y="8"/>
                      <a:pt x="896" y="16"/>
                    </a:cubicBezTo>
                    <a:lnTo>
                      <a:pt x="896" y="2944"/>
                    </a:lnTo>
                    <a:cubicBezTo>
                      <a:pt x="896" y="2953"/>
                      <a:pt x="889" y="2960"/>
                      <a:pt x="880" y="2960"/>
                    </a:cubicBezTo>
                    <a:lnTo>
                      <a:pt x="16" y="2960"/>
                    </a:lnTo>
                    <a:cubicBezTo>
                      <a:pt x="8" y="2960"/>
                      <a:pt x="0" y="2953"/>
                      <a:pt x="0" y="2944"/>
                    </a:cubicBezTo>
                    <a:lnTo>
                      <a:pt x="0" y="16"/>
                    </a:lnTo>
                    <a:close/>
                    <a:moveTo>
                      <a:pt x="32" y="2944"/>
                    </a:moveTo>
                    <a:lnTo>
                      <a:pt x="16" y="2928"/>
                    </a:lnTo>
                    <a:lnTo>
                      <a:pt x="880" y="2928"/>
                    </a:lnTo>
                    <a:lnTo>
                      <a:pt x="864" y="2944"/>
                    </a:lnTo>
                    <a:lnTo>
                      <a:pt x="864" y="16"/>
                    </a:lnTo>
                    <a:lnTo>
                      <a:pt x="880" y="32"/>
                    </a:lnTo>
                    <a:lnTo>
                      <a:pt x="16" y="32"/>
                    </a:lnTo>
                    <a:lnTo>
                      <a:pt x="32" y="16"/>
                    </a:lnTo>
                    <a:lnTo>
                      <a:pt x="32" y="2944"/>
                    </a:lnTo>
                    <a:close/>
                  </a:path>
                </a:pathLst>
              </a:custGeom>
              <a:solidFill>
                <a:srgbClr val="000000"/>
              </a:solidFill>
              <a:ln w="6">
                <a:solidFill>
                  <a:srgbClr val="000000"/>
                </a:solidFill>
                <a:bevel/>
                <a:headEnd/>
                <a:tailEnd/>
              </a:ln>
            </p:spPr>
            <p:txBody>
              <a:bodyPr/>
              <a:lstStyle/>
              <a:p>
                <a:endParaRPr lang="ru-RU"/>
              </a:p>
            </p:txBody>
          </p:sp>
          <p:sp>
            <p:nvSpPr>
              <p:cNvPr id="15432" name="Rectangle 21"/>
              <p:cNvSpPr>
                <a:spLocks noChangeArrowheads="1"/>
              </p:cNvSpPr>
              <p:nvPr/>
            </p:nvSpPr>
            <p:spPr bwMode="auto">
              <a:xfrm>
                <a:off x="2865" y="1838"/>
                <a:ext cx="318" cy="846"/>
              </a:xfrm>
              <a:prstGeom prst="rect">
                <a:avLst/>
              </a:prstGeom>
              <a:solidFill>
                <a:schemeClr val="tx2">
                  <a:lumMod val="50000"/>
                </a:schemeClr>
              </a:solidFill>
              <a:ln w="9525">
                <a:noFill/>
                <a:miter lim="800000"/>
                <a:headEnd/>
                <a:tailEnd/>
              </a:ln>
            </p:spPr>
            <p:txBody>
              <a:bodyPr/>
              <a:lstStyle/>
              <a:p>
                <a:pPr>
                  <a:defRPr/>
                </a:pPr>
                <a:endParaRPr lang="ru-RU"/>
              </a:p>
            </p:txBody>
          </p:sp>
          <p:sp>
            <p:nvSpPr>
              <p:cNvPr id="10379" name="Freeform 22"/>
              <p:cNvSpPr>
                <a:spLocks noEditPoints="1"/>
              </p:cNvSpPr>
              <p:nvPr/>
            </p:nvSpPr>
            <p:spPr bwMode="auto">
              <a:xfrm>
                <a:off x="2859" y="1832"/>
                <a:ext cx="330" cy="858"/>
              </a:xfrm>
              <a:custGeom>
                <a:avLst/>
                <a:gdLst>
                  <a:gd name="T0" fmla="*/ 0 w 880"/>
                  <a:gd name="T1" fmla="*/ 0 h 2288"/>
                  <a:gd name="T2" fmla="*/ 0 w 880"/>
                  <a:gd name="T3" fmla="*/ 0 h 2288"/>
                  <a:gd name="T4" fmla="*/ 0 w 880"/>
                  <a:gd name="T5" fmla="*/ 0 h 2288"/>
                  <a:gd name="T6" fmla="*/ 0 w 880"/>
                  <a:gd name="T7" fmla="*/ 0 h 2288"/>
                  <a:gd name="T8" fmla="*/ 0 w 880"/>
                  <a:gd name="T9" fmla="*/ 0 h 2288"/>
                  <a:gd name="T10" fmla="*/ 0 w 880"/>
                  <a:gd name="T11" fmla="*/ 0 h 2288"/>
                  <a:gd name="T12" fmla="*/ 0 w 880"/>
                  <a:gd name="T13" fmla="*/ 0 h 2288"/>
                  <a:gd name="T14" fmla="*/ 0 w 880"/>
                  <a:gd name="T15" fmla="*/ 0 h 2288"/>
                  <a:gd name="T16" fmla="*/ 0 w 880"/>
                  <a:gd name="T17" fmla="*/ 0 h 2288"/>
                  <a:gd name="T18" fmla="*/ 0 w 880"/>
                  <a:gd name="T19" fmla="*/ 0 h 2288"/>
                  <a:gd name="T20" fmla="*/ 0 w 880"/>
                  <a:gd name="T21" fmla="*/ 0 h 2288"/>
                  <a:gd name="T22" fmla="*/ 0 w 880"/>
                  <a:gd name="T23" fmla="*/ 0 h 2288"/>
                  <a:gd name="T24" fmla="*/ 0 w 880"/>
                  <a:gd name="T25" fmla="*/ 0 h 2288"/>
                  <a:gd name="T26" fmla="*/ 0 w 880"/>
                  <a:gd name="T27" fmla="*/ 0 h 2288"/>
                  <a:gd name="T28" fmla="*/ 0 w 880"/>
                  <a:gd name="T29" fmla="*/ 0 h 2288"/>
                  <a:gd name="T30" fmla="*/ 0 w 880"/>
                  <a:gd name="T31" fmla="*/ 0 h 2288"/>
                  <a:gd name="T32" fmla="*/ 0 w 880"/>
                  <a:gd name="T33" fmla="*/ 0 h 2288"/>
                  <a:gd name="T34" fmla="*/ 0 w 880"/>
                  <a:gd name="T35" fmla="*/ 0 h 22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80"/>
                  <a:gd name="T55" fmla="*/ 0 h 2288"/>
                  <a:gd name="T56" fmla="*/ 880 w 880"/>
                  <a:gd name="T57" fmla="*/ 2288 h 228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80" h="2288">
                    <a:moveTo>
                      <a:pt x="0" y="16"/>
                    </a:moveTo>
                    <a:cubicBezTo>
                      <a:pt x="0" y="8"/>
                      <a:pt x="8" y="0"/>
                      <a:pt x="16" y="0"/>
                    </a:cubicBezTo>
                    <a:lnTo>
                      <a:pt x="864" y="0"/>
                    </a:lnTo>
                    <a:cubicBezTo>
                      <a:pt x="873" y="0"/>
                      <a:pt x="880" y="8"/>
                      <a:pt x="880" y="16"/>
                    </a:cubicBezTo>
                    <a:lnTo>
                      <a:pt x="880" y="2272"/>
                    </a:lnTo>
                    <a:cubicBezTo>
                      <a:pt x="880" y="2281"/>
                      <a:pt x="873" y="2288"/>
                      <a:pt x="864" y="2288"/>
                    </a:cubicBezTo>
                    <a:lnTo>
                      <a:pt x="16" y="2288"/>
                    </a:lnTo>
                    <a:cubicBezTo>
                      <a:pt x="8" y="2288"/>
                      <a:pt x="0" y="2281"/>
                      <a:pt x="0" y="2272"/>
                    </a:cubicBezTo>
                    <a:lnTo>
                      <a:pt x="0" y="16"/>
                    </a:lnTo>
                    <a:close/>
                    <a:moveTo>
                      <a:pt x="32" y="2272"/>
                    </a:moveTo>
                    <a:lnTo>
                      <a:pt x="16" y="2256"/>
                    </a:lnTo>
                    <a:lnTo>
                      <a:pt x="864" y="2256"/>
                    </a:lnTo>
                    <a:lnTo>
                      <a:pt x="848" y="2272"/>
                    </a:lnTo>
                    <a:lnTo>
                      <a:pt x="848" y="16"/>
                    </a:lnTo>
                    <a:lnTo>
                      <a:pt x="864" y="32"/>
                    </a:lnTo>
                    <a:lnTo>
                      <a:pt x="16" y="32"/>
                    </a:lnTo>
                    <a:lnTo>
                      <a:pt x="32" y="16"/>
                    </a:lnTo>
                    <a:lnTo>
                      <a:pt x="32" y="2272"/>
                    </a:lnTo>
                    <a:close/>
                  </a:path>
                </a:pathLst>
              </a:custGeom>
              <a:solidFill>
                <a:srgbClr val="000000"/>
              </a:solidFill>
              <a:ln w="6">
                <a:solidFill>
                  <a:srgbClr val="000000"/>
                </a:solidFill>
                <a:bevel/>
                <a:headEnd/>
                <a:tailEnd/>
              </a:ln>
            </p:spPr>
            <p:txBody>
              <a:bodyPr/>
              <a:lstStyle/>
              <a:p>
                <a:endParaRPr lang="ru-RU"/>
              </a:p>
            </p:txBody>
          </p:sp>
          <p:sp>
            <p:nvSpPr>
              <p:cNvPr id="15434" name="Rectangle 23"/>
              <p:cNvSpPr>
                <a:spLocks noChangeArrowheads="1"/>
              </p:cNvSpPr>
              <p:nvPr/>
            </p:nvSpPr>
            <p:spPr bwMode="auto">
              <a:xfrm>
                <a:off x="3664" y="2444"/>
                <a:ext cx="326" cy="240"/>
              </a:xfrm>
              <a:prstGeom prst="rect">
                <a:avLst/>
              </a:prstGeom>
              <a:solidFill>
                <a:schemeClr val="tx2">
                  <a:lumMod val="50000"/>
                </a:schemeClr>
              </a:solidFill>
              <a:ln w="9525">
                <a:noFill/>
                <a:miter lim="800000"/>
                <a:headEnd/>
                <a:tailEnd/>
              </a:ln>
            </p:spPr>
            <p:txBody>
              <a:bodyPr/>
              <a:lstStyle/>
              <a:p>
                <a:pPr>
                  <a:defRPr/>
                </a:pPr>
                <a:endParaRPr lang="ru-RU"/>
              </a:p>
            </p:txBody>
          </p:sp>
          <p:sp>
            <p:nvSpPr>
              <p:cNvPr id="10381" name="Freeform 24"/>
              <p:cNvSpPr>
                <a:spLocks noEditPoints="1"/>
              </p:cNvSpPr>
              <p:nvPr/>
            </p:nvSpPr>
            <p:spPr bwMode="auto">
              <a:xfrm>
                <a:off x="3657" y="2438"/>
                <a:ext cx="336" cy="252"/>
              </a:xfrm>
              <a:custGeom>
                <a:avLst/>
                <a:gdLst>
                  <a:gd name="T0" fmla="*/ 0 w 896"/>
                  <a:gd name="T1" fmla="*/ 0 h 672"/>
                  <a:gd name="T2" fmla="*/ 0 w 896"/>
                  <a:gd name="T3" fmla="*/ 0 h 672"/>
                  <a:gd name="T4" fmla="*/ 0 w 896"/>
                  <a:gd name="T5" fmla="*/ 0 h 672"/>
                  <a:gd name="T6" fmla="*/ 0 w 896"/>
                  <a:gd name="T7" fmla="*/ 0 h 672"/>
                  <a:gd name="T8" fmla="*/ 0 w 896"/>
                  <a:gd name="T9" fmla="*/ 0 h 672"/>
                  <a:gd name="T10" fmla="*/ 0 w 896"/>
                  <a:gd name="T11" fmla="*/ 0 h 672"/>
                  <a:gd name="T12" fmla="*/ 0 w 896"/>
                  <a:gd name="T13" fmla="*/ 0 h 672"/>
                  <a:gd name="T14" fmla="*/ 0 w 896"/>
                  <a:gd name="T15" fmla="*/ 0 h 672"/>
                  <a:gd name="T16" fmla="*/ 0 w 896"/>
                  <a:gd name="T17" fmla="*/ 0 h 672"/>
                  <a:gd name="T18" fmla="*/ 0 w 896"/>
                  <a:gd name="T19" fmla="*/ 0 h 672"/>
                  <a:gd name="T20" fmla="*/ 0 w 896"/>
                  <a:gd name="T21" fmla="*/ 0 h 672"/>
                  <a:gd name="T22" fmla="*/ 0 w 896"/>
                  <a:gd name="T23" fmla="*/ 0 h 672"/>
                  <a:gd name="T24" fmla="*/ 0 w 896"/>
                  <a:gd name="T25" fmla="*/ 0 h 672"/>
                  <a:gd name="T26" fmla="*/ 0 w 896"/>
                  <a:gd name="T27" fmla="*/ 0 h 672"/>
                  <a:gd name="T28" fmla="*/ 0 w 896"/>
                  <a:gd name="T29" fmla="*/ 0 h 672"/>
                  <a:gd name="T30" fmla="*/ 0 w 896"/>
                  <a:gd name="T31" fmla="*/ 0 h 672"/>
                  <a:gd name="T32" fmla="*/ 0 w 896"/>
                  <a:gd name="T33" fmla="*/ 0 h 672"/>
                  <a:gd name="T34" fmla="*/ 0 w 896"/>
                  <a:gd name="T35" fmla="*/ 0 h 6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6"/>
                  <a:gd name="T55" fmla="*/ 0 h 672"/>
                  <a:gd name="T56" fmla="*/ 896 w 896"/>
                  <a:gd name="T57" fmla="*/ 672 h 6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6" h="672">
                    <a:moveTo>
                      <a:pt x="0" y="16"/>
                    </a:moveTo>
                    <a:cubicBezTo>
                      <a:pt x="0" y="8"/>
                      <a:pt x="8" y="0"/>
                      <a:pt x="16" y="0"/>
                    </a:cubicBezTo>
                    <a:lnTo>
                      <a:pt x="880" y="0"/>
                    </a:lnTo>
                    <a:cubicBezTo>
                      <a:pt x="889" y="0"/>
                      <a:pt x="896" y="8"/>
                      <a:pt x="896" y="16"/>
                    </a:cubicBezTo>
                    <a:lnTo>
                      <a:pt x="896" y="656"/>
                    </a:lnTo>
                    <a:cubicBezTo>
                      <a:pt x="896" y="665"/>
                      <a:pt x="889" y="672"/>
                      <a:pt x="880" y="672"/>
                    </a:cubicBezTo>
                    <a:lnTo>
                      <a:pt x="16" y="672"/>
                    </a:lnTo>
                    <a:cubicBezTo>
                      <a:pt x="8" y="672"/>
                      <a:pt x="0" y="665"/>
                      <a:pt x="0" y="656"/>
                    </a:cubicBezTo>
                    <a:lnTo>
                      <a:pt x="0" y="16"/>
                    </a:lnTo>
                    <a:close/>
                    <a:moveTo>
                      <a:pt x="32" y="656"/>
                    </a:moveTo>
                    <a:lnTo>
                      <a:pt x="16" y="640"/>
                    </a:lnTo>
                    <a:lnTo>
                      <a:pt x="880" y="640"/>
                    </a:lnTo>
                    <a:lnTo>
                      <a:pt x="864" y="656"/>
                    </a:lnTo>
                    <a:lnTo>
                      <a:pt x="864" y="16"/>
                    </a:lnTo>
                    <a:lnTo>
                      <a:pt x="880" y="32"/>
                    </a:lnTo>
                    <a:lnTo>
                      <a:pt x="16" y="32"/>
                    </a:lnTo>
                    <a:lnTo>
                      <a:pt x="32" y="16"/>
                    </a:lnTo>
                    <a:lnTo>
                      <a:pt x="32" y="656"/>
                    </a:lnTo>
                    <a:close/>
                  </a:path>
                </a:pathLst>
              </a:custGeom>
              <a:solidFill>
                <a:srgbClr val="000000"/>
              </a:solidFill>
              <a:ln w="6">
                <a:solidFill>
                  <a:srgbClr val="000000"/>
                </a:solidFill>
                <a:bevel/>
                <a:headEnd/>
                <a:tailEnd/>
              </a:ln>
            </p:spPr>
            <p:txBody>
              <a:bodyPr/>
              <a:lstStyle/>
              <a:p>
                <a:endParaRPr lang="ru-RU"/>
              </a:p>
            </p:txBody>
          </p:sp>
          <p:sp>
            <p:nvSpPr>
              <p:cNvPr id="10382" name="Freeform 25"/>
              <p:cNvSpPr>
                <a:spLocks noEditPoints="1"/>
              </p:cNvSpPr>
              <p:nvPr/>
            </p:nvSpPr>
            <p:spPr bwMode="auto">
              <a:xfrm>
                <a:off x="2208" y="1499"/>
                <a:ext cx="36" cy="174"/>
              </a:xfrm>
              <a:custGeom>
                <a:avLst/>
                <a:gdLst>
                  <a:gd name="T0" fmla="*/ 18 w 36"/>
                  <a:gd name="T1" fmla="*/ 174 h 174"/>
                  <a:gd name="T2" fmla="*/ 18 w 36"/>
                  <a:gd name="T3" fmla="*/ 87 h 174"/>
                  <a:gd name="T4" fmla="*/ 18 w 36"/>
                  <a:gd name="T5" fmla="*/ 0 h 174"/>
                  <a:gd name="T6" fmla="*/ 18 w 36"/>
                  <a:gd name="T7" fmla="*/ 174 h 174"/>
                  <a:gd name="T8" fmla="*/ 0 w 36"/>
                  <a:gd name="T9" fmla="*/ 174 h 174"/>
                  <a:gd name="T10" fmla="*/ 36 w 36"/>
                  <a:gd name="T11" fmla="*/ 174 h 174"/>
                  <a:gd name="T12" fmla="*/ 0 w 36"/>
                  <a:gd name="T13" fmla="*/ 174 h 174"/>
                  <a:gd name="T14" fmla="*/ 0 w 36"/>
                  <a:gd name="T15" fmla="*/ 0 h 174"/>
                  <a:gd name="T16" fmla="*/ 36 w 36"/>
                  <a:gd name="T17" fmla="*/ 0 h 174"/>
                  <a:gd name="T18" fmla="*/ 0 w 36"/>
                  <a:gd name="T19" fmla="*/ 0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174"/>
                  <a:gd name="T32" fmla="*/ 36 w 36"/>
                  <a:gd name="T33" fmla="*/ 174 h 1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174">
                    <a:moveTo>
                      <a:pt x="18" y="174"/>
                    </a:moveTo>
                    <a:lnTo>
                      <a:pt x="18" y="87"/>
                    </a:lnTo>
                    <a:lnTo>
                      <a:pt x="18" y="0"/>
                    </a:lnTo>
                    <a:lnTo>
                      <a:pt x="18" y="174"/>
                    </a:lnTo>
                    <a:close/>
                    <a:moveTo>
                      <a:pt x="0" y="174"/>
                    </a:moveTo>
                    <a:lnTo>
                      <a:pt x="36" y="174"/>
                    </a:lnTo>
                    <a:lnTo>
                      <a:pt x="0" y="174"/>
                    </a:lnTo>
                    <a:close/>
                    <a:moveTo>
                      <a:pt x="0" y="0"/>
                    </a:moveTo>
                    <a:lnTo>
                      <a:pt x="36" y="0"/>
                    </a:lnTo>
                    <a:lnTo>
                      <a:pt x="0" y="0"/>
                    </a:lnTo>
                    <a:close/>
                  </a:path>
                </a:pathLst>
              </a:custGeom>
              <a:solidFill>
                <a:srgbClr val="000000"/>
              </a:solidFill>
              <a:ln w="9525">
                <a:noFill/>
                <a:round/>
                <a:headEnd/>
                <a:tailEnd/>
              </a:ln>
            </p:spPr>
            <p:txBody>
              <a:bodyPr/>
              <a:lstStyle/>
              <a:p>
                <a:endParaRPr lang="ru-RU"/>
              </a:p>
            </p:txBody>
          </p:sp>
          <p:sp>
            <p:nvSpPr>
              <p:cNvPr id="10383" name="Freeform 26"/>
              <p:cNvSpPr>
                <a:spLocks noEditPoints="1"/>
              </p:cNvSpPr>
              <p:nvPr/>
            </p:nvSpPr>
            <p:spPr bwMode="auto">
              <a:xfrm>
                <a:off x="2208" y="1496"/>
                <a:ext cx="36" cy="180"/>
              </a:xfrm>
              <a:custGeom>
                <a:avLst/>
                <a:gdLst>
                  <a:gd name="T0" fmla="*/ 15 w 36"/>
                  <a:gd name="T1" fmla="*/ 177 h 180"/>
                  <a:gd name="T2" fmla="*/ 15 w 36"/>
                  <a:gd name="T3" fmla="*/ 90 h 180"/>
                  <a:gd name="T4" fmla="*/ 15 w 36"/>
                  <a:gd name="T5" fmla="*/ 3 h 180"/>
                  <a:gd name="T6" fmla="*/ 21 w 36"/>
                  <a:gd name="T7" fmla="*/ 3 h 180"/>
                  <a:gd name="T8" fmla="*/ 21 w 36"/>
                  <a:gd name="T9" fmla="*/ 90 h 180"/>
                  <a:gd name="T10" fmla="*/ 21 w 36"/>
                  <a:gd name="T11" fmla="*/ 177 h 180"/>
                  <a:gd name="T12" fmla="*/ 15 w 36"/>
                  <a:gd name="T13" fmla="*/ 177 h 180"/>
                  <a:gd name="T14" fmla="*/ 0 w 36"/>
                  <a:gd name="T15" fmla="*/ 174 h 180"/>
                  <a:gd name="T16" fmla="*/ 36 w 36"/>
                  <a:gd name="T17" fmla="*/ 174 h 180"/>
                  <a:gd name="T18" fmla="*/ 36 w 36"/>
                  <a:gd name="T19" fmla="*/ 180 h 180"/>
                  <a:gd name="T20" fmla="*/ 0 w 36"/>
                  <a:gd name="T21" fmla="*/ 180 h 180"/>
                  <a:gd name="T22" fmla="*/ 0 w 36"/>
                  <a:gd name="T23" fmla="*/ 174 h 180"/>
                  <a:gd name="T24" fmla="*/ 0 w 36"/>
                  <a:gd name="T25" fmla="*/ 0 h 180"/>
                  <a:gd name="T26" fmla="*/ 36 w 36"/>
                  <a:gd name="T27" fmla="*/ 0 h 180"/>
                  <a:gd name="T28" fmla="*/ 36 w 36"/>
                  <a:gd name="T29" fmla="*/ 6 h 180"/>
                  <a:gd name="T30" fmla="*/ 0 w 36"/>
                  <a:gd name="T31" fmla="*/ 6 h 180"/>
                  <a:gd name="T32" fmla="*/ 0 w 36"/>
                  <a:gd name="T33" fmla="*/ 0 h 1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180"/>
                  <a:gd name="T53" fmla="*/ 36 w 36"/>
                  <a:gd name="T54" fmla="*/ 180 h 1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180">
                    <a:moveTo>
                      <a:pt x="15" y="177"/>
                    </a:moveTo>
                    <a:lnTo>
                      <a:pt x="15" y="90"/>
                    </a:lnTo>
                    <a:lnTo>
                      <a:pt x="15" y="3"/>
                    </a:lnTo>
                    <a:lnTo>
                      <a:pt x="21" y="3"/>
                    </a:lnTo>
                    <a:lnTo>
                      <a:pt x="21" y="90"/>
                    </a:lnTo>
                    <a:lnTo>
                      <a:pt x="21" y="177"/>
                    </a:lnTo>
                    <a:lnTo>
                      <a:pt x="15" y="177"/>
                    </a:lnTo>
                    <a:close/>
                    <a:moveTo>
                      <a:pt x="0" y="174"/>
                    </a:moveTo>
                    <a:lnTo>
                      <a:pt x="36" y="174"/>
                    </a:lnTo>
                    <a:lnTo>
                      <a:pt x="36" y="180"/>
                    </a:lnTo>
                    <a:lnTo>
                      <a:pt x="0" y="180"/>
                    </a:lnTo>
                    <a:lnTo>
                      <a:pt x="0" y="174"/>
                    </a:lnTo>
                    <a:close/>
                    <a:moveTo>
                      <a:pt x="0" y="0"/>
                    </a:moveTo>
                    <a:lnTo>
                      <a:pt x="36" y="0"/>
                    </a:lnTo>
                    <a:lnTo>
                      <a:pt x="36" y="6"/>
                    </a:lnTo>
                    <a:lnTo>
                      <a:pt x="0" y="6"/>
                    </a:lnTo>
                    <a:lnTo>
                      <a:pt x="0" y="0"/>
                    </a:lnTo>
                    <a:close/>
                  </a:path>
                </a:pathLst>
              </a:custGeom>
              <a:solidFill>
                <a:srgbClr val="000000"/>
              </a:solidFill>
              <a:ln w="0">
                <a:solidFill>
                  <a:srgbClr val="000000"/>
                </a:solidFill>
                <a:round/>
                <a:headEnd/>
                <a:tailEnd/>
              </a:ln>
            </p:spPr>
            <p:txBody>
              <a:bodyPr/>
              <a:lstStyle/>
              <a:p>
                <a:endParaRPr lang="ru-RU"/>
              </a:p>
            </p:txBody>
          </p:sp>
          <p:sp>
            <p:nvSpPr>
              <p:cNvPr id="10384" name="Freeform 27"/>
              <p:cNvSpPr>
                <a:spLocks noEditPoints="1"/>
              </p:cNvSpPr>
              <p:nvPr/>
            </p:nvSpPr>
            <p:spPr bwMode="auto">
              <a:xfrm>
                <a:off x="3012" y="1775"/>
                <a:ext cx="36" cy="132"/>
              </a:xfrm>
              <a:custGeom>
                <a:avLst/>
                <a:gdLst>
                  <a:gd name="T0" fmla="*/ 18 w 36"/>
                  <a:gd name="T1" fmla="*/ 132 h 132"/>
                  <a:gd name="T2" fmla="*/ 18 w 36"/>
                  <a:gd name="T3" fmla="*/ 66 h 132"/>
                  <a:gd name="T4" fmla="*/ 18 w 36"/>
                  <a:gd name="T5" fmla="*/ 0 h 132"/>
                  <a:gd name="T6" fmla="*/ 18 w 36"/>
                  <a:gd name="T7" fmla="*/ 132 h 132"/>
                  <a:gd name="T8" fmla="*/ 0 w 36"/>
                  <a:gd name="T9" fmla="*/ 132 h 132"/>
                  <a:gd name="T10" fmla="*/ 36 w 36"/>
                  <a:gd name="T11" fmla="*/ 132 h 132"/>
                  <a:gd name="T12" fmla="*/ 0 w 36"/>
                  <a:gd name="T13" fmla="*/ 132 h 132"/>
                  <a:gd name="T14" fmla="*/ 0 w 36"/>
                  <a:gd name="T15" fmla="*/ 0 h 132"/>
                  <a:gd name="T16" fmla="*/ 36 w 36"/>
                  <a:gd name="T17" fmla="*/ 0 h 132"/>
                  <a:gd name="T18" fmla="*/ 0 w 36"/>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132"/>
                  <a:gd name="T32" fmla="*/ 36 w 36"/>
                  <a:gd name="T33" fmla="*/ 132 h 1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132">
                    <a:moveTo>
                      <a:pt x="18" y="132"/>
                    </a:moveTo>
                    <a:lnTo>
                      <a:pt x="18" y="66"/>
                    </a:lnTo>
                    <a:lnTo>
                      <a:pt x="18" y="0"/>
                    </a:lnTo>
                    <a:lnTo>
                      <a:pt x="18" y="132"/>
                    </a:lnTo>
                    <a:close/>
                    <a:moveTo>
                      <a:pt x="0" y="132"/>
                    </a:moveTo>
                    <a:lnTo>
                      <a:pt x="36" y="132"/>
                    </a:lnTo>
                    <a:lnTo>
                      <a:pt x="0" y="132"/>
                    </a:lnTo>
                    <a:close/>
                    <a:moveTo>
                      <a:pt x="0" y="0"/>
                    </a:moveTo>
                    <a:lnTo>
                      <a:pt x="36" y="0"/>
                    </a:lnTo>
                    <a:lnTo>
                      <a:pt x="0" y="0"/>
                    </a:lnTo>
                    <a:close/>
                  </a:path>
                </a:pathLst>
              </a:custGeom>
              <a:solidFill>
                <a:srgbClr val="000000"/>
              </a:solidFill>
              <a:ln w="9525">
                <a:noFill/>
                <a:round/>
                <a:headEnd/>
                <a:tailEnd/>
              </a:ln>
            </p:spPr>
            <p:txBody>
              <a:bodyPr/>
              <a:lstStyle/>
              <a:p>
                <a:endParaRPr lang="ru-RU"/>
              </a:p>
            </p:txBody>
          </p:sp>
          <p:sp>
            <p:nvSpPr>
              <p:cNvPr id="10385" name="Freeform 28"/>
              <p:cNvSpPr>
                <a:spLocks noEditPoints="1"/>
              </p:cNvSpPr>
              <p:nvPr/>
            </p:nvSpPr>
            <p:spPr bwMode="auto">
              <a:xfrm>
                <a:off x="3012" y="1772"/>
                <a:ext cx="36" cy="138"/>
              </a:xfrm>
              <a:custGeom>
                <a:avLst/>
                <a:gdLst>
                  <a:gd name="T0" fmla="*/ 15 w 36"/>
                  <a:gd name="T1" fmla="*/ 135 h 138"/>
                  <a:gd name="T2" fmla="*/ 15 w 36"/>
                  <a:gd name="T3" fmla="*/ 69 h 138"/>
                  <a:gd name="T4" fmla="*/ 15 w 36"/>
                  <a:gd name="T5" fmla="*/ 3 h 138"/>
                  <a:gd name="T6" fmla="*/ 21 w 36"/>
                  <a:gd name="T7" fmla="*/ 3 h 138"/>
                  <a:gd name="T8" fmla="*/ 21 w 36"/>
                  <a:gd name="T9" fmla="*/ 69 h 138"/>
                  <a:gd name="T10" fmla="*/ 21 w 36"/>
                  <a:gd name="T11" fmla="*/ 135 h 138"/>
                  <a:gd name="T12" fmla="*/ 15 w 36"/>
                  <a:gd name="T13" fmla="*/ 135 h 138"/>
                  <a:gd name="T14" fmla="*/ 0 w 36"/>
                  <a:gd name="T15" fmla="*/ 132 h 138"/>
                  <a:gd name="T16" fmla="*/ 36 w 36"/>
                  <a:gd name="T17" fmla="*/ 132 h 138"/>
                  <a:gd name="T18" fmla="*/ 36 w 36"/>
                  <a:gd name="T19" fmla="*/ 138 h 138"/>
                  <a:gd name="T20" fmla="*/ 0 w 36"/>
                  <a:gd name="T21" fmla="*/ 138 h 138"/>
                  <a:gd name="T22" fmla="*/ 0 w 36"/>
                  <a:gd name="T23" fmla="*/ 132 h 138"/>
                  <a:gd name="T24" fmla="*/ 0 w 36"/>
                  <a:gd name="T25" fmla="*/ 0 h 138"/>
                  <a:gd name="T26" fmla="*/ 36 w 36"/>
                  <a:gd name="T27" fmla="*/ 0 h 138"/>
                  <a:gd name="T28" fmla="*/ 36 w 36"/>
                  <a:gd name="T29" fmla="*/ 6 h 138"/>
                  <a:gd name="T30" fmla="*/ 0 w 36"/>
                  <a:gd name="T31" fmla="*/ 6 h 138"/>
                  <a:gd name="T32" fmla="*/ 0 w 36"/>
                  <a:gd name="T33" fmla="*/ 0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138"/>
                  <a:gd name="T53" fmla="*/ 36 w 36"/>
                  <a:gd name="T54" fmla="*/ 138 h 1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138">
                    <a:moveTo>
                      <a:pt x="15" y="135"/>
                    </a:moveTo>
                    <a:lnTo>
                      <a:pt x="15" y="69"/>
                    </a:lnTo>
                    <a:lnTo>
                      <a:pt x="15" y="3"/>
                    </a:lnTo>
                    <a:lnTo>
                      <a:pt x="21" y="3"/>
                    </a:lnTo>
                    <a:lnTo>
                      <a:pt x="21" y="69"/>
                    </a:lnTo>
                    <a:lnTo>
                      <a:pt x="21" y="135"/>
                    </a:lnTo>
                    <a:lnTo>
                      <a:pt x="15" y="135"/>
                    </a:lnTo>
                    <a:close/>
                    <a:moveTo>
                      <a:pt x="0" y="132"/>
                    </a:moveTo>
                    <a:lnTo>
                      <a:pt x="36" y="132"/>
                    </a:lnTo>
                    <a:lnTo>
                      <a:pt x="36" y="138"/>
                    </a:lnTo>
                    <a:lnTo>
                      <a:pt x="0" y="138"/>
                    </a:lnTo>
                    <a:lnTo>
                      <a:pt x="0" y="132"/>
                    </a:lnTo>
                    <a:close/>
                    <a:moveTo>
                      <a:pt x="0" y="0"/>
                    </a:moveTo>
                    <a:lnTo>
                      <a:pt x="36" y="0"/>
                    </a:lnTo>
                    <a:lnTo>
                      <a:pt x="36" y="6"/>
                    </a:lnTo>
                    <a:lnTo>
                      <a:pt x="0" y="6"/>
                    </a:lnTo>
                    <a:lnTo>
                      <a:pt x="0" y="0"/>
                    </a:lnTo>
                    <a:close/>
                  </a:path>
                </a:pathLst>
              </a:custGeom>
              <a:solidFill>
                <a:srgbClr val="000000"/>
              </a:solidFill>
              <a:ln w="0">
                <a:solidFill>
                  <a:srgbClr val="000000"/>
                </a:solidFill>
                <a:round/>
                <a:headEnd/>
                <a:tailEnd/>
              </a:ln>
            </p:spPr>
            <p:txBody>
              <a:bodyPr/>
              <a:lstStyle/>
              <a:p>
                <a:endParaRPr lang="ru-RU"/>
              </a:p>
            </p:txBody>
          </p:sp>
          <p:sp>
            <p:nvSpPr>
              <p:cNvPr id="10386" name="Freeform 29"/>
              <p:cNvSpPr>
                <a:spLocks noEditPoints="1"/>
              </p:cNvSpPr>
              <p:nvPr/>
            </p:nvSpPr>
            <p:spPr bwMode="auto">
              <a:xfrm>
                <a:off x="3810" y="2435"/>
                <a:ext cx="36" cy="12"/>
              </a:xfrm>
              <a:custGeom>
                <a:avLst/>
                <a:gdLst>
                  <a:gd name="T0" fmla="*/ 18 w 36"/>
                  <a:gd name="T1" fmla="*/ 12 h 12"/>
                  <a:gd name="T2" fmla="*/ 18 w 36"/>
                  <a:gd name="T3" fmla="*/ 6 h 12"/>
                  <a:gd name="T4" fmla="*/ 18 w 36"/>
                  <a:gd name="T5" fmla="*/ 0 h 12"/>
                  <a:gd name="T6" fmla="*/ 18 w 36"/>
                  <a:gd name="T7" fmla="*/ 12 h 12"/>
                  <a:gd name="T8" fmla="*/ 0 w 36"/>
                  <a:gd name="T9" fmla="*/ 12 h 12"/>
                  <a:gd name="T10" fmla="*/ 36 w 36"/>
                  <a:gd name="T11" fmla="*/ 12 h 12"/>
                  <a:gd name="T12" fmla="*/ 0 w 36"/>
                  <a:gd name="T13" fmla="*/ 12 h 12"/>
                  <a:gd name="T14" fmla="*/ 0 w 36"/>
                  <a:gd name="T15" fmla="*/ 0 h 12"/>
                  <a:gd name="T16" fmla="*/ 36 w 36"/>
                  <a:gd name="T17" fmla="*/ 0 h 12"/>
                  <a:gd name="T18" fmla="*/ 0 w 36"/>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12"/>
                  <a:gd name="T32" fmla="*/ 36 w 36"/>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12">
                    <a:moveTo>
                      <a:pt x="18" y="12"/>
                    </a:moveTo>
                    <a:lnTo>
                      <a:pt x="18" y="6"/>
                    </a:lnTo>
                    <a:lnTo>
                      <a:pt x="18" y="0"/>
                    </a:lnTo>
                    <a:lnTo>
                      <a:pt x="18" y="12"/>
                    </a:lnTo>
                    <a:close/>
                    <a:moveTo>
                      <a:pt x="0" y="12"/>
                    </a:moveTo>
                    <a:lnTo>
                      <a:pt x="36" y="12"/>
                    </a:lnTo>
                    <a:lnTo>
                      <a:pt x="0" y="12"/>
                    </a:lnTo>
                    <a:close/>
                    <a:moveTo>
                      <a:pt x="0" y="0"/>
                    </a:moveTo>
                    <a:lnTo>
                      <a:pt x="36" y="0"/>
                    </a:lnTo>
                    <a:lnTo>
                      <a:pt x="0" y="0"/>
                    </a:lnTo>
                    <a:close/>
                  </a:path>
                </a:pathLst>
              </a:custGeom>
              <a:solidFill>
                <a:srgbClr val="000000"/>
              </a:solidFill>
              <a:ln w="9525">
                <a:noFill/>
                <a:round/>
                <a:headEnd/>
                <a:tailEnd/>
              </a:ln>
            </p:spPr>
            <p:txBody>
              <a:bodyPr/>
              <a:lstStyle/>
              <a:p>
                <a:endParaRPr lang="ru-RU"/>
              </a:p>
            </p:txBody>
          </p:sp>
          <p:sp>
            <p:nvSpPr>
              <p:cNvPr id="10387" name="Freeform 30"/>
              <p:cNvSpPr>
                <a:spLocks noEditPoints="1"/>
              </p:cNvSpPr>
              <p:nvPr/>
            </p:nvSpPr>
            <p:spPr bwMode="auto">
              <a:xfrm>
                <a:off x="3810" y="2432"/>
                <a:ext cx="36" cy="18"/>
              </a:xfrm>
              <a:custGeom>
                <a:avLst/>
                <a:gdLst>
                  <a:gd name="T0" fmla="*/ 15 w 36"/>
                  <a:gd name="T1" fmla="*/ 15 h 18"/>
                  <a:gd name="T2" fmla="*/ 15 w 36"/>
                  <a:gd name="T3" fmla="*/ 9 h 18"/>
                  <a:gd name="T4" fmla="*/ 15 w 36"/>
                  <a:gd name="T5" fmla="*/ 3 h 18"/>
                  <a:gd name="T6" fmla="*/ 21 w 36"/>
                  <a:gd name="T7" fmla="*/ 3 h 18"/>
                  <a:gd name="T8" fmla="*/ 21 w 36"/>
                  <a:gd name="T9" fmla="*/ 9 h 18"/>
                  <a:gd name="T10" fmla="*/ 21 w 36"/>
                  <a:gd name="T11" fmla="*/ 15 h 18"/>
                  <a:gd name="T12" fmla="*/ 15 w 36"/>
                  <a:gd name="T13" fmla="*/ 15 h 18"/>
                  <a:gd name="T14" fmla="*/ 0 w 36"/>
                  <a:gd name="T15" fmla="*/ 12 h 18"/>
                  <a:gd name="T16" fmla="*/ 36 w 36"/>
                  <a:gd name="T17" fmla="*/ 12 h 18"/>
                  <a:gd name="T18" fmla="*/ 36 w 36"/>
                  <a:gd name="T19" fmla="*/ 18 h 18"/>
                  <a:gd name="T20" fmla="*/ 0 w 36"/>
                  <a:gd name="T21" fmla="*/ 18 h 18"/>
                  <a:gd name="T22" fmla="*/ 0 w 36"/>
                  <a:gd name="T23" fmla="*/ 12 h 18"/>
                  <a:gd name="T24" fmla="*/ 0 w 36"/>
                  <a:gd name="T25" fmla="*/ 0 h 18"/>
                  <a:gd name="T26" fmla="*/ 36 w 36"/>
                  <a:gd name="T27" fmla="*/ 0 h 18"/>
                  <a:gd name="T28" fmla="*/ 36 w 36"/>
                  <a:gd name="T29" fmla="*/ 6 h 18"/>
                  <a:gd name="T30" fmla="*/ 0 w 36"/>
                  <a:gd name="T31" fmla="*/ 6 h 18"/>
                  <a:gd name="T32" fmla="*/ 0 w 36"/>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18"/>
                  <a:gd name="T53" fmla="*/ 36 w 36"/>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18">
                    <a:moveTo>
                      <a:pt x="15" y="15"/>
                    </a:moveTo>
                    <a:lnTo>
                      <a:pt x="15" y="9"/>
                    </a:lnTo>
                    <a:lnTo>
                      <a:pt x="15" y="3"/>
                    </a:lnTo>
                    <a:lnTo>
                      <a:pt x="21" y="3"/>
                    </a:lnTo>
                    <a:lnTo>
                      <a:pt x="21" y="9"/>
                    </a:lnTo>
                    <a:lnTo>
                      <a:pt x="21" y="15"/>
                    </a:lnTo>
                    <a:lnTo>
                      <a:pt x="15" y="15"/>
                    </a:lnTo>
                    <a:close/>
                    <a:moveTo>
                      <a:pt x="0" y="12"/>
                    </a:moveTo>
                    <a:lnTo>
                      <a:pt x="36" y="12"/>
                    </a:lnTo>
                    <a:lnTo>
                      <a:pt x="36" y="18"/>
                    </a:lnTo>
                    <a:lnTo>
                      <a:pt x="0" y="18"/>
                    </a:lnTo>
                    <a:lnTo>
                      <a:pt x="0" y="12"/>
                    </a:lnTo>
                    <a:close/>
                    <a:moveTo>
                      <a:pt x="0" y="0"/>
                    </a:moveTo>
                    <a:lnTo>
                      <a:pt x="36" y="0"/>
                    </a:lnTo>
                    <a:lnTo>
                      <a:pt x="36" y="6"/>
                    </a:lnTo>
                    <a:lnTo>
                      <a:pt x="0" y="6"/>
                    </a:lnTo>
                    <a:lnTo>
                      <a:pt x="0" y="0"/>
                    </a:lnTo>
                    <a:close/>
                  </a:path>
                </a:pathLst>
              </a:custGeom>
              <a:solidFill>
                <a:srgbClr val="000000"/>
              </a:solidFill>
              <a:ln w="0">
                <a:solidFill>
                  <a:srgbClr val="000000"/>
                </a:solidFill>
                <a:round/>
                <a:headEnd/>
                <a:tailEnd/>
              </a:ln>
            </p:spPr>
            <p:txBody>
              <a:bodyPr/>
              <a:lstStyle/>
              <a:p>
                <a:endParaRPr lang="ru-RU"/>
              </a:p>
            </p:txBody>
          </p:sp>
          <p:sp>
            <p:nvSpPr>
              <p:cNvPr id="10388" name="Rectangle 31"/>
              <p:cNvSpPr>
                <a:spLocks noChangeArrowheads="1"/>
              </p:cNvSpPr>
              <p:nvPr/>
            </p:nvSpPr>
            <p:spPr bwMode="auto">
              <a:xfrm>
                <a:off x="1815" y="1406"/>
                <a:ext cx="12" cy="1278"/>
              </a:xfrm>
              <a:prstGeom prst="rect">
                <a:avLst/>
              </a:prstGeom>
              <a:solidFill>
                <a:srgbClr val="000000"/>
              </a:solidFill>
              <a:ln w="6">
                <a:solidFill>
                  <a:srgbClr val="000000"/>
                </a:solidFill>
                <a:bevel/>
                <a:headEnd/>
                <a:tailEnd/>
              </a:ln>
            </p:spPr>
            <p:txBody>
              <a:bodyPr/>
              <a:lstStyle/>
              <a:p>
                <a:endParaRPr lang="ru-RU"/>
              </a:p>
            </p:txBody>
          </p:sp>
          <p:sp>
            <p:nvSpPr>
              <p:cNvPr id="10389" name="Freeform 32"/>
              <p:cNvSpPr>
                <a:spLocks noEditPoints="1"/>
              </p:cNvSpPr>
              <p:nvPr/>
            </p:nvSpPr>
            <p:spPr bwMode="auto">
              <a:xfrm>
                <a:off x="1785" y="1400"/>
                <a:ext cx="36" cy="1290"/>
              </a:xfrm>
              <a:custGeom>
                <a:avLst/>
                <a:gdLst>
                  <a:gd name="T0" fmla="*/ 0 w 36"/>
                  <a:gd name="T1" fmla="*/ 1278 h 1290"/>
                  <a:gd name="T2" fmla="*/ 36 w 36"/>
                  <a:gd name="T3" fmla="*/ 1278 h 1290"/>
                  <a:gd name="T4" fmla="*/ 36 w 36"/>
                  <a:gd name="T5" fmla="*/ 1290 h 1290"/>
                  <a:gd name="T6" fmla="*/ 0 w 36"/>
                  <a:gd name="T7" fmla="*/ 1290 h 1290"/>
                  <a:gd name="T8" fmla="*/ 0 w 36"/>
                  <a:gd name="T9" fmla="*/ 1278 h 1290"/>
                  <a:gd name="T10" fmla="*/ 0 w 36"/>
                  <a:gd name="T11" fmla="*/ 1098 h 1290"/>
                  <a:gd name="T12" fmla="*/ 36 w 36"/>
                  <a:gd name="T13" fmla="*/ 1098 h 1290"/>
                  <a:gd name="T14" fmla="*/ 36 w 36"/>
                  <a:gd name="T15" fmla="*/ 1110 h 1290"/>
                  <a:gd name="T16" fmla="*/ 0 w 36"/>
                  <a:gd name="T17" fmla="*/ 1110 h 1290"/>
                  <a:gd name="T18" fmla="*/ 0 w 36"/>
                  <a:gd name="T19" fmla="*/ 1098 h 1290"/>
                  <a:gd name="T20" fmla="*/ 0 w 36"/>
                  <a:gd name="T21" fmla="*/ 912 h 1290"/>
                  <a:gd name="T22" fmla="*/ 36 w 36"/>
                  <a:gd name="T23" fmla="*/ 912 h 1290"/>
                  <a:gd name="T24" fmla="*/ 36 w 36"/>
                  <a:gd name="T25" fmla="*/ 924 h 1290"/>
                  <a:gd name="T26" fmla="*/ 0 w 36"/>
                  <a:gd name="T27" fmla="*/ 924 h 1290"/>
                  <a:gd name="T28" fmla="*/ 0 w 36"/>
                  <a:gd name="T29" fmla="*/ 912 h 1290"/>
                  <a:gd name="T30" fmla="*/ 0 w 36"/>
                  <a:gd name="T31" fmla="*/ 732 h 1290"/>
                  <a:gd name="T32" fmla="*/ 36 w 36"/>
                  <a:gd name="T33" fmla="*/ 732 h 1290"/>
                  <a:gd name="T34" fmla="*/ 36 w 36"/>
                  <a:gd name="T35" fmla="*/ 744 h 1290"/>
                  <a:gd name="T36" fmla="*/ 0 w 36"/>
                  <a:gd name="T37" fmla="*/ 744 h 1290"/>
                  <a:gd name="T38" fmla="*/ 0 w 36"/>
                  <a:gd name="T39" fmla="*/ 732 h 1290"/>
                  <a:gd name="T40" fmla="*/ 0 w 36"/>
                  <a:gd name="T41" fmla="*/ 546 h 1290"/>
                  <a:gd name="T42" fmla="*/ 36 w 36"/>
                  <a:gd name="T43" fmla="*/ 546 h 1290"/>
                  <a:gd name="T44" fmla="*/ 36 w 36"/>
                  <a:gd name="T45" fmla="*/ 558 h 1290"/>
                  <a:gd name="T46" fmla="*/ 0 w 36"/>
                  <a:gd name="T47" fmla="*/ 558 h 1290"/>
                  <a:gd name="T48" fmla="*/ 0 w 36"/>
                  <a:gd name="T49" fmla="*/ 546 h 1290"/>
                  <a:gd name="T50" fmla="*/ 0 w 36"/>
                  <a:gd name="T51" fmla="*/ 366 h 1290"/>
                  <a:gd name="T52" fmla="*/ 36 w 36"/>
                  <a:gd name="T53" fmla="*/ 366 h 1290"/>
                  <a:gd name="T54" fmla="*/ 36 w 36"/>
                  <a:gd name="T55" fmla="*/ 378 h 1290"/>
                  <a:gd name="T56" fmla="*/ 0 w 36"/>
                  <a:gd name="T57" fmla="*/ 378 h 1290"/>
                  <a:gd name="T58" fmla="*/ 0 w 36"/>
                  <a:gd name="T59" fmla="*/ 366 h 1290"/>
                  <a:gd name="T60" fmla="*/ 0 w 36"/>
                  <a:gd name="T61" fmla="*/ 180 h 1290"/>
                  <a:gd name="T62" fmla="*/ 36 w 36"/>
                  <a:gd name="T63" fmla="*/ 180 h 1290"/>
                  <a:gd name="T64" fmla="*/ 36 w 36"/>
                  <a:gd name="T65" fmla="*/ 192 h 1290"/>
                  <a:gd name="T66" fmla="*/ 0 w 36"/>
                  <a:gd name="T67" fmla="*/ 192 h 1290"/>
                  <a:gd name="T68" fmla="*/ 0 w 36"/>
                  <a:gd name="T69" fmla="*/ 180 h 1290"/>
                  <a:gd name="T70" fmla="*/ 0 w 36"/>
                  <a:gd name="T71" fmla="*/ 0 h 1290"/>
                  <a:gd name="T72" fmla="*/ 36 w 36"/>
                  <a:gd name="T73" fmla="*/ 0 h 1290"/>
                  <a:gd name="T74" fmla="*/ 36 w 36"/>
                  <a:gd name="T75" fmla="*/ 12 h 1290"/>
                  <a:gd name="T76" fmla="*/ 0 w 36"/>
                  <a:gd name="T77" fmla="*/ 12 h 1290"/>
                  <a:gd name="T78" fmla="*/ 0 w 36"/>
                  <a:gd name="T79" fmla="*/ 0 h 12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
                  <a:gd name="T121" fmla="*/ 0 h 1290"/>
                  <a:gd name="T122" fmla="*/ 36 w 36"/>
                  <a:gd name="T123" fmla="*/ 1290 h 12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 h="1290">
                    <a:moveTo>
                      <a:pt x="0" y="1278"/>
                    </a:moveTo>
                    <a:lnTo>
                      <a:pt x="36" y="1278"/>
                    </a:lnTo>
                    <a:lnTo>
                      <a:pt x="36" y="1290"/>
                    </a:lnTo>
                    <a:lnTo>
                      <a:pt x="0" y="1290"/>
                    </a:lnTo>
                    <a:lnTo>
                      <a:pt x="0" y="1278"/>
                    </a:lnTo>
                    <a:close/>
                    <a:moveTo>
                      <a:pt x="0" y="1098"/>
                    </a:moveTo>
                    <a:lnTo>
                      <a:pt x="36" y="1098"/>
                    </a:lnTo>
                    <a:lnTo>
                      <a:pt x="36" y="1110"/>
                    </a:lnTo>
                    <a:lnTo>
                      <a:pt x="0" y="1110"/>
                    </a:lnTo>
                    <a:lnTo>
                      <a:pt x="0" y="1098"/>
                    </a:lnTo>
                    <a:close/>
                    <a:moveTo>
                      <a:pt x="0" y="912"/>
                    </a:moveTo>
                    <a:lnTo>
                      <a:pt x="36" y="912"/>
                    </a:lnTo>
                    <a:lnTo>
                      <a:pt x="36" y="924"/>
                    </a:lnTo>
                    <a:lnTo>
                      <a:pt x="0" y="924"/>
                    </a:lnTo>
                    <a:lnTo>
                      <a:pt x="0" y="912"/>
                    </a:lnTo>
                    <a:close/>
                    <a:moveTo>
                      <a:pt x="0" y="732"/>
                    </a:moveTo>
                    <a:lnTo>
                      <a:pt x="36" y="732"/>
                    </a:lnTo>
                    <a:lnTo>
                      <a:pt x="36" y="744"/>
                    </a:lnTo>
                    <a:lnTo>
                      <a:pt x="0" y="744"/>
                    </a:lnTo>
                    <a:lnTo>
                      <a:pt x="0" y="732"/>
                    </a:lnTo>
                    <a:close/>
                    <a:moveTo>
                      <a:pt x="0" y="546"/>
                    </a:moveTo>
                    <a:lnTo>
                      <a:pt x="36" y="546"/>
                    </a:lnTo>
                    <a:lnTo>
                      <a:pt x="36" y="558"/>
                    </a:lnTo>
                    <a:lnTo>
                      <a:pt x="0" y="558"/>
                    </a:lnTo>
                    <a:lnTo>
                      <a:pt x="0" y="546"/>
                    </a:lnTo>
                    <a:close/>
                    <a:moveTo>
                      <a:pt x="0" y="366"/>
                    </a:moveTo>
                    <a:lnTo>
                      <a:pt x="36" y="366"/>
                    </a:lnTo>
                    <a:lnTo>
                      <a:pt x="36" y="378"/>
                    </a:lnTo>
                    <a:lnTo>
                      <a:pt x="0" y="378"/>
                    </a:lnTo>
                    <a:lnTo>
                      <a:pt x="0" y="366"/>
                    </a:lnTo>
                    <a:close/>
                    <a:moveTo>
                      <a:pt x="0" y="180"/>
                    </a:moveTo>
                    <a:lnTo>
                      <a:pt x="36" y="180"/>
                    </a:lnTo>
                    <a:lnTo>
                      <a:pt x="36" y="192"/>
                    </a:lnTo>
                    <a:lnTo>
                      <a:pt x="0" y="192"/>
                    </a:lnTo>
                    <a:lnTo>
                      <a:pt x="0" y="180"/>
                    </a:lnTo>
                    <a:close/>
                    <a:moveTo>
                      <a:pt x="0" y="0"/>
                    </a:moveTo>
                    <a:lnTo>
                      <a:pt x="36" y="0"/>
                    </a:lnTo>
                    <a:lnTo>
                      <a:pt x="36" y="12"/>
                    </a:lnTo>
                    <a:lnTo>
                      <a:pt x="0" y="12"/>
                    </a:lnTo>
                    <a:lnTo>
                      <a:pt x="0" y="0"/>
                    </a:lnTo>
                    <a:close/>
                  </a:path>
                </a:pathLst>
              </a:custGeom>
              <a:solidFill>
                <a:srgbClr val="000000"/>
              </a:solidFill>
              <a:ln w="6">
                <a:solidFill>
                  <a:srgbClr val="000000"/>
                </a:solidFill>
                <a:bevel/>
                <a:headEnd/>
                <a:tailEnd/>
              </a:ln>
            </p:spPr>
            <p:txBody>
              <a:bodyPr/>
              <a:lstStyle/>
              <a:p>
                <a:endParaRPr lang="ru-RU"/>
              </a:p>
            </p:txBody>
          </p:sp>
          <p:sp>
            <p:nvSpPr>
              <p:cNvPr id="10390" name="Rectangle 33"/>
              <p:cNvSpPr>
                <a:spLocks noChangeArrowheads="1"/>
              </p:cNvSpPr>
              <p:nvPr/>
            </p:nvSpPr>
            <p:spPr bwMode="auto">
              <a:xfrm>
                <a:off x="1821" y="2678"/>
                <a:ext cx="2406" cy="12"/>
              </a:xfrm>
              <a:prstGeom prst="rect">
                <a:avLst/>
              </a:prstGeom>
              <a:solidFill>
                <a:srgbClr val="000000"/>
              </a:solidFill>
              <a:ln w="6">
                <a:solidFill>
                  <a:srgbClr val="000000"/>
                </a:solidFill>
                <a:bevel/>
                <a:headEnd/>
                <a:tailEnd/>
              </a:ln>
            </p:spPr>
            <p:txBody>
              <a:bodyPr/>
              <a:lstStyle/>
              <a:p>
                <a:endParaRPr lang="ru-RU"/>
              </a:p>
            </p:txBody>
          </p:sp>
          <p:sp>
            <p:nvSpPr>
              <p:cNvPr id="10391" name="Freeform 34"/>
              <p:cNvSpPr>
                <a:spLocks noEditPoints="1"/>
              </p:cNvSpPr>
              <p:nvPr/>
            </p:nvSpPr>
            <p:spPr bwMode="auto">
              <a:xfrm>
                <a:off x="1815" y="2684"/>
                <a:ext cx="2418" cy="36"/>
              </a:xfrm>
              <a:custGeom>
                <a:avLst/>
                <a:gdLst>
                  <a:gd name="T0" fmla="*/ 12 w 2418"/>
                  <a:gd name="T1" fmla="*/ 0 h 36"/>
                  <a:gd name="T2" fmla="*/ 12 w 2418"/>
                  <a:gd name="T3" fmla="*/ 36 h 36"/>
                  <a:gd name="T4" fmla="*/ 0 w 2418"/>
                  <a:gd name="T5" fmla="*/ 36 h 36"/>
                  <a:gd name="T6" fmla="*/ 0 w 2418"/>
                  <a:gd name="T7" fmla="*/ 0 h 36"/>
                  <a:gd name="T8" fmla="*/ 12 w 2418"/>
                  <a:gd name="T9" fmla="*/ 0 h 36"/>
                  <a:gd name="T10" fmla="*/ 816 w 2418"/>
                  <a:gd name="T11" fmla="*/ 0 h 36"/>
                  <a:gd name="T12" fmla="*/ 816 w 2418"/>
                  <a:gd name="T13" fmla="*/ 36 h 36"/>
                  <a:gd name="T14" fmla="*/ 804 w 2418"/>
                  <a:gd name="T15" fmla="*/ 36 h 36"/>
                  <a:gd name="T16" fmla="*/ 804 w 2418"/>
                  <a:gd name="T17" fmla="*/ 0 h 36"/>
                  <a:gd name="T18" fmla="*/ 816 w 2418"/>
                  <a:gd name="T19" fmla="*/ 0 h 36"/>
                  <a:gd name="T20" fmla="*/ 1614 w 2418"/>
                  <a:gd name="T21" fmla="*/ 0 h 36"/>
                  <a:gd name="T22" fmla="*/ 1614 w 2418"/>
                  <a:gd name="T23" fmla="*/ 36 h 36"/>
                  <a:gd name="T24" fmla="*/ 1602 w 2418"/>
                  <a:gd name="T25" fmla="*/ 36 h 36"/>
                  <a:gd name="T26" fmla="*/ 1602 w 2418"/>
                  <a:gd name="T27" fmla="*/ 0 h 36"/>
                  <a:gd name="T28" fmla="*/ 1614 w 2418"/>
                  <a:gd name="T29" fmla="*/ 0 h 36"/>
                  <a:gd name="T30" fmla="*/ 2418 w 2418"/>
                  <a:gd name="T31" fmla="*/ 0 h 36"/>
                  <a:gd name="T32" fmla="*/ 2418 w 2418"/>
                  <a:gd name="T33" fmla="*/ 36 h 36"/>
                  <a:gd name="T34" fmla="*/ 2406 w 2418"/>
                  <a:gd name="T35" fmla="*/ 36 h 36"/>
                  <a:gd name="T36" fmla="*/ 2406 w 2418"/>
                  <a:gd name="T37" fmla="*/ 0 h 36"/>
                  <a:gd name="T38" fmla="*/ 2418 w 2418"/>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8"/>
                  <a:gd name="T61" fmla="*/ 0 h 36"/>
                  <a:gd name="T62" fmla="*/ 2418 w 2418"/>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8" h="36">
                    <a:moveTo>
                      <a:pt x="12" y="0"/>
                    </a:moveTo>
                    <a:lnTo>
                      <a:pt x="12" y="36"/>
                    </a:lnTo>
                    <a:lnTo>
                      <a:pt x="0" y="36"/>
                    </a:lnTo>
                    <a:lnTo>
                      <a:pt x="0" y="0"/>
                    </a:lnTo>
                    <a:lnTo>
                      <a:pt x="12" y="0"/>
                    </a:lnTo>
                    <a:close/>
                    <a:moveTo>
                      <a:pt x="816" y="0"/>
                    </a:moveTo>
                    <a:lnTo>
                      <a:pt x="816" y="36"/>
                    </a:lnTo>
                    <a:lnTo>
                      <a:pt x="804" y="36"/>
                    </a:lnTo>
                    <a:lnTo>
                      <a:pt x="804" y="0"/>
                    </a:lnTo>
                    <a:lnTo>
                      <a:pt x="816" y="0"/>
                    </a:lnTo>
                    <a:close/>
                    <a:moveTo>
                      <a:pt x="1614" y="0"/>
                    </a:moveTo>
                    <a:lnTo>
                      <a:pt x="1614" y="36"/>
                    </a:lnTo>
                    <a:lnTo>
                      <a:pt x="1602" y="36"/>
                    </a:lnTo>
                    <a:lnTo>
                      <a:pt x="1602" y="0"/>
                    </a:lnTo>
                    <a:lnTo>
                      <a:pt x="1614" y="0"/>
                    </a:lnTo>
                    <a:close/>
                    <a:moveTo>
                      <a:pt x="2418" y="0"/>
                    </a:moveTo>
                    <a:lnTo>
                      <a:pt x="2418" y="36"/>
                    </a:lnTo>
                    <a:lnTo>
                      <a:pt x="2406" y="36"/>
                    </a:lnTo>
                    <a:lnTo>
                      <a:pt x="2406" y="0"/>
                    </a:lnTo>
                    <a:lnTo>
                      <a:pt x="2418" y="0"/>
                    </a:lnTo>
                    <a:close/>
                  </a:path>
                </a:pathLst>
              </a:custGeom>
              <a:solidFill>
                <a:srgbClr val="000000"/>
              </a:solidFill>
              <a:ln w="6">
                <a:solidFill>
                  <a:srgbClr val="000000"/>
                </a:solidFill>
                <a:bevel/>
                <a:headEnd/>
                <a:tailEnd/>
              </a:ln>
            </p:spPr>
            <p:txBody>
              <a:bodyPr/>
              <a:lstStyle/>
              <a:p>
                <a:endParaRPr lang="ru-RU"/>
              </a:p>
            </p:txBody>
          </p:sp>
          <p:sp>
            <p:nvSpPr>
              <p:cNvPr id="10392" name="Rectangle 35"/>
              <p:cNvSpPr>
                <a:spLocks noChangeArrowheads="1"/>
              </p:cNvSpPr>
              <p:nvPr/>
            </p:nvSpPr>
            <p:spPr bwMode="auto">
              <a:xfrm>
                <a:off x="1649" y="2613"/>
                <a:ext cx="65"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0</a:t>
                </a:r>
                <a:endParaRPr lang="ru-RU">
                  <a:solidFill>
                    <a:srgbClr val="002060"/>
                  </a:solidFill>
                </a:endParaRPr>
              </a:p>
            </p:txBody>
          </p:sp>
          <p:sp>
            <p:nvSpPr>
              <p:cNvPr id="10393" name="Rectangle 36"/>
              <p:cNvSpPr>
                <a:spLocks noChangeArrowheads="1"/>
              </p:cNvSpPr>
              <p:nvPr/>
            </p:nvSpPr>
            <p:spPr bwMode="auto">
              <a:xfrm>
                <a:off x="1519" y="2431"/>
                <a:ext cx="194"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100</a:t>
                </a:r>
                <a:endParaRPr lang="ru-RU">
                  <a:solidFill>
                    <a:srgbClr val="002060"/>
                  </a:solidFill>
                </a:endParaRPr>
              </a:p>
            </p:txBody>
          </p:sp>
          <p:sp>
            <p:nvSpPr>
              <p:cNvPr id="10394" name="Rectangle 37"/>
              <p:cNvSpPr>
                <a:spLocks noChangeArrowheads="1"/>
              </p:cNvSpPr>
              <p:nvPr/>
            </p:nvSpPr>
            <p:spPr bwMode="auto">
              <a:xfrm>
                <a:off x="1519" y="2249"/>
                <a:ext cx="194"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200</a:t>
                </a:r>
                <a:endParaRPr lang="ru-RU">
                  <a:solidFill>
                    <a:srgbClr val="002060"/>
                  </a:solidFill>
                </a:endParaRPr>
              </a:p>
            </p:txBody>
          </p:sp>
          <p:sp>
            <p:nvSpPr>
              <p:cNvPr id="10395" name="Rectangle 38"/>
              <p:cNvSpPr>
                <a:spLocks noChangeArrowheads="1"/>
              </p:cNvSpPr>
              <p:nvPr/>
            </p:nvSpPr>
            <p:spPr bwMode="auto">
              <a:xfrm>
                <a:off x="1519" y="2067"/>
                <a:ext cx="194"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300</a:t>
                </a:r>
                <a:endParaRPr lang="ru-RU">
                  <a:solidFill>
                    <a:srgbClr val="002060"/>
                  </a:solidFill>
                </a:endParaRPr>
              </a:p>
            </p:txBody>
          </p:sp>
          <p:sp>
            <p:nvSpPr>
              <p:cNvPr id="10396" name="Rectangle 39"/>
              <p:cNvSpPr>
                <a:spLocks noChangeArrowheads="1"/>
              </p:cNvSpPr>
              <p:nvPr/>
            </p:nvSpPr>
            <p:spPr bwMode="auto">
              <a:xfrm>
                <a:off x="1519" y="1885"/>
                <a:ext cx="194"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400</a:t>
                </a:r>
                <a:endParaRPr lang="ru-RU">
                  <a:solidFill>
                    <a:srgbClr val="002060"/>
                  </a:solidFill>
                </a:endParaRPr>
              </a:p>
            </p:txBody>
          </p:sp>
          <p:sp>
            <p:nvSpPr>
              <p:cNvPr id="10397" name="Rectangle 40"/>
              <p:cNvSpPr>
                <a:spLocks noChangeArrowheads="1"/>
              </p:cNvSpPr>
              <p:nvPr/>
            </p:nvSpPr>
            <p:spPr bwMode="auto">
              <a:xfrm>
                <a:off x="1519" y="1703"/>
                <a:ext cx="194"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500</a:t>
                </a:r>
                <a:endParaRPr lang="ru-RU">
                  <a:solidFill>
                    <a:srgbClr val="002060"/>
                  </a:solidFill>
                </a:endParaRPr>
              </a:p>
            </p:txBody>
          </p:sp>
          <p:sp>
            <p:nvSpPr>
              <p:cNvPr id="10398" name="Rectangle 41"/>
              <p:cNvSpPr>
                <a:spLocks noChangeArrowheads="1"/>
              </p:cNvSpPr>
              <p:nvPr/>
            </p:nvSpPr>
            <p:spPr bwMode="auto">
              <a:xfrm>
                <a:off x="1519" y="1521"/>
                <a:ext cx="194"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600</a:t>
                </a:r>
                <a:endParaRPr lang="ru-RU">
                  <a:solidFill>
                    <a:srgbClr val="002060"/>
                  </a:solidFill>
                </a:endParaRPr>
              </a:p>
            </p:txBody>
          </p:sp>
          <p:sp>
            <p:nvSpPr>
              <p:cNvPr id="10399" name="Rectangle 42"/>
              <p:cNvSpPr>
                <a:spLocks noChangeArrowheads="1"/>
              </p:cNvSpPr>
              <p:nvPr/>
            </p:nvSpPr>
            <p:spPr bwMode="auto">
              <a:xfrm>
                <a:off x="1519" y="1339"/>
                <a:ext cx="194"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700</a:t>
                </a:r>
                <a:endParaRPr lang="ru-RU">
                  <a:solidFill>
                    <a:srgbClr val="002060"/>
                  </a:solidFill>
                </a:endParaRPr>
              </a:p>
            </p:txBody>
          </p:sp>
          <p:sp>
            <p:nvSpPr>
              <p:cNvPr id="10400" name="Rectangle 43"/>
              <p:cNvSpPr>
                <a:spLocks noChangeArrowheads="1"/>
              </p:cNvSpPr>
              <p:nvPr/>
            </p:nvSpPr>
            <p:spPr bwMode="auto">
              <a:xfrm>
                <a:off x="2104" y="2799"/>
                <a:ext cx="162"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20 </a:t>
                </a:r>
                <a:endParaRPr lang="ru-RU">
                  <a:solidFill>
                    <a:srgbClr val="002060"/>
                  </a:solidFill>
                </a:endParaRPr>
              </a:p>
            </p:txBody>
          </p:sp>
          <p:sp>
            <p:nvSpPr>
              <p:cNvPr id="10401" name="Rectangle 44"/>
              <p:cNvSpPr>
                <a:spLocks noChangeArrowheads="1"/>
              </p:cNvSpPr>
              <p:nvPr/>
            </p:nvSpPr>
            <p:spPr bwMode="auto">
              <a:xfrm>
                <a:off x="2939" y="2799"/>
                <a:ext cx="43"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a:t>
                </a:r>
                <a:endParaRPr lang="ru-RU">
                  <a:solidFill>
                    <a:srgbClr val="002060"/>
                  </a:solidFill>
                </a:endParaRPr>
              </a:p>
            </p:txBody>
          </p:sp>
          <p:sp>
            <p:nvSpPr>
              <p:cNvPr id="10402" name="Rectangle 45"/>
              <p:cNvSpPr>
                <a:spLocks noChangeArrowheads="1"/>
              </p:cNvSpPr>
              <p:nvPr/>
            </p:nvSpPr>
            <p:spPr bwMode="auto">
              <a:xfrm>
                <a:off x="2981" y="2799"/>
                <a:ext cx="129"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16</a:t>
                </a:r>
                <a:endParaRPr lang="ru-RU">
                  <a:solidFill>
                    <a:srgbClr val="002060"/>
                  </a:solidFill>
                </a:endParaRPr>
              </a:p>
            </p:txBody>
          </p:sp>
          <p:sp>
            <p:nvSpPr>
              <p:cNvPr id="10403" name="Rectangle 46"/>
              <p:cNvSpPr>
                <a:spLocks noChangeArrowheads="1"/>
              </p:cNvSpPr>
              <p:nvPr/>
            </p:nvSpPr>
            <p:spPr bwMode="auto">
              <a:xfrm>
                <a:off x="3740" y="2799"/>
                <a:ext cx="43"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a:t>
                </a:r>
                <a:endParaRPr lang="ru-RU">
                  <a:solidFill>
                    <a:srgbClr val="002060"/>
                  </a:solidFill>
                </a:endParaRPr>
              </a:p>
            </p:txBody>
          </p:sp>
          <p:sp>
            <p:nvSpPr>
              <p:cNvPr id="10404" name="Rectangle 47"/>
              <p:cNvSpPr>
                <a:spLocks noChangeArrowheads="1"/>
              </p:cNvSpPr>
              <p:nvPr/>
            </p:nvSpPr>
            <p:spPr bwMode="auto">
              <a:xfrm>
                <a:off x="3782" y="2799"/>
                <a:ext cx="129" cy="155"/>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70</a:t>
                </a:r>
                <a:endParaRPr lang="ru-RU">
                  <a:solidFill>
                    <a:srgbClr val="002060"/>
                  </a:solidFill>
                </a:endParaRPr>
              </a:p>
            </p:txBody>
          </p:sp>
        </p:grpSp>
        <p:sp>
          <p:nvSpPr>
            <p:cNvPr id="10372" name="TextBox 48"/>
            <p:cNvSpPr txBox="1">
              <a:spLocks noChangeArrowheads="1"/>
            </p:cNvSpPr>
            <p:nvPr/>
          </p:nvSpPr>
          <p:spPr bwMode="auto">
            <a:xfrm>
              <a:off x="3214678" y="1000108"/>
              <a:ext cx="428628" cy="338554"/>
            </a:xfrm>
            <a:prstGeom prst="rect">
              <a:avLst/>
            </a:prstGeom>
            <a:noFill/>
            <a:ln w="9525">
              <a:noFill/>
              <a:miter lim="800000"/>
              <a:headEnd/>
              <a:tailEnd/>
            </a:ln>
          </p:spPr>
          <p:txBody>
            <a:bodyPr>
              <a:spAutoFit/>
            </a:bodyPr>
            <a:lstStyle/>
            <a:p>
              <a:pPr algn="ctr"/>
              <a:r>
                <a:rPr lang="en-US" sz="1600" b="1">
                  <a:latin typeface="Times New Roman" pitchFamily="18" charset="0"/>
                  <a:cs typeface="Times New Roman" pitchFamily="18" charset="0"/>
                </a:rPr>
                <a:t>a</a:t>
              </a:r>
              <a:endParaRPr lang="ru-RU" sz="1600" b="1">
                <a:latin typeface="Times New Roman" pitchFamily="18" charset="0"/>
                <a:cs typeface="Times New Roman" pitchFamily="18" charset="0"/>
              </a:endParaRPr>
            </a:p>
          </p:txBody>
        </p:sp>
        <p:sp>
          <p:nvSpPr>
            <p:cNvPr id="10373" name="TextBox 49"/>
            <p:cNvSpPr txBox="1">
              <a:spLocks noChangeArrowheads="1"/>
            </p:cNvSpPr>
            <p:nvPr/>
          </p:nvSpPr>
          <p:spPr bwMode="auto">
            <a:xfrm>
              <a:off x="4487180" y="1461886"/>
              <a:ext cx="428628" cy="338554"/>
            </a:xfrm>
            <a:prstGeom prst="rect">
              <a:avLst/>
            </a:prstGeom>
            <a:noFill/>
            <a:ln w="9525">
              <a:noFill/>
              <a:miter lim="800000"/>
              <a:headEnd/>
              <a:tailEnd/>
            </a:ln>
          </p:spPr>
          <p:txBody>
            <a:bodyPr>
              <a:spAutoFit/>
            </a:bodyPr>
            <a:lstStyle/>
            <a:p>
              <a:pPr algn="ctr"/>
              <a:r>
                <a:rPr lang="en-US" sz="1600" b="1">
                  <a:latin typeface="Times New Roman" pitchFamily="18" charset="0"/>
                  <a:cs typeface="Times New Roman" pitchFamily="18" charset="0"/>
                </a:rPr>
                <a:t>a</a:t>
              </a:r>
              <a:endParaRPr lang="ru-RU" sz="1600" b="1">
                <a:latin typeface="Times New Roman" pitchFamily="18" charset="0"/>
                <a:cs typeface="Times New Roman" pitchFamily="18" charset="0"/>
              </a:endParaRPr>
            </a:p>
          </p:txBody>
        </p:sp>
        <p:sp>
          <p:nvSpPr>
            <p:cNvPr id="10374" name="TextBox 50"/>
            <p:cNvSpPr txBox="1">
              <a:spLocks noChangeArrowheads="1"/>
            </p:cNvSpPr>
            <p:nvPr/>
          </p:nvSpPr>
          <p:spPr bwMode="auto">
            <a:xfrm>
              <a:off x="5746300" y="2463150"/>
              <a:ext cx="428628" cy="338554"/>
            </a:xfrm>
            <a:prstGeom prst="rect">
              <a:avLst/>
            </a:prstGeom>
            <a:noFill/>
            <a:ln w="9525">
              <a:noFill/>
              <a:miter lim="800000"/>
              <a:headEnd/>
              <a:tailEnd/>
            </a:ln>
          </p:spPr>
          <p:txBody>
            <a:bodyPr>
              <a:spAutoFit/>
            </a:bodyPr>
            <a:lstStyle/>
            <a:p>
              <a:pPr algn="ctr"/>
              <a:r>
                <a:rPr lang="en-US" sz="1600" b="1">
                  <a:latin typeface="Times New Roman" pitchFamily="18" charset="0"/>
                  <a:cs typeface="Times New Roman" pitchFamily="18" charset="0"/>
                </a:rPr>
                <a:t>b</a:t>
              </a:r>
              <a:endParaRPr lang="ru-RU" sz="1600" b="1">
                <a:latin typeface="Times New Roman" pitchFamily="18" charset="0"/>
                <a:cs typeface="Times New Roman" pitchFamily="18" charset="0"/>
              </a:endParaRPr>
            </a:p>
          </p:txBody>
        </p:sp>
        <p:sp>
          <p:nvSpPr>
            <p:cNvPr id="10375" name="Rectangle 141"/>
            <p:cNvSpPr>
              <a:spLocks noChangeArrowheads="1"/>
            </p:cNvSpPr>
            <p:nvPr/>
          </p:nvSpPr>
          <p:spPr bwMode="auto">
            <a:xfrm rot="5400000" flipH="1" flipV="1">
              <a:off x="594423" y="2045039"/>
              <a:ext cx="2786082" cy="267591"/>
            </a:xfrm>
            <a:prstGeom prst="rect">
              <a:avLst/>
            </a:prstGeom>
            <a:noFill/>
            <a:ln w="9525">
              <a:noFill/>
              <a:miter lim="800000"/>
              <a:headEnd/>
              <a:tailEnd/>
            </a:ln>
          </p:spPr>
          <p:txBody>
            <a:bodyPr lIns="0" tIns="0" rIns="0" bIns="0">
              <a:spAutoFit/>
            </a:bodyPr>
            <a:lstStyle/>
            <a:p>
              <a:pPr algn="ctr"/>
              <a:r>
                <a:rPr lang="en-US" sz="1600" b="1" dirty="0" smtClean="0">
                  <a:solidFill>
                    <a:srgbClr val="002060"/>
                  </a:solidFill>
                  <a:latin typeface="Times New Roman" pitchFamily="18" charset="0"/>
                </a:rPr>
                <a:t>Rd, </a:t>
              </a:r>
              <a:r>
                <a:rPr lang="en-US" sz="1600" b="1" dirty="0" err="1" smtClean="0">
                  <a:solidFill>
                    <a:srgbClr val="002060"/>
                  </a:solidFill>
                  <a:latin typeface="Times New Roman" pitchFamily="18" charset="0"/>
                </a:rPr>
                <a:t>nmol</a:t>
              </a:r>
              <a:r>
                <a:rPr lang="ru-RU" sz="1600" b="1" dirty="0" smtClean="0">
                  <a:solidFill>
                    <a:srgbClr val="002060"/>
                  </a:solidFill>
                  <a:latin typeface="Times New Roman" pitchFamily="18" charset="0"/>
                </a:rPr>
                <a:t> </a:t>
              </a:r>
              <a:r>
                <a:rPr lang="ru-RU" sz="1600" b="1" dirty="0">
                  <a:solidFill>
                    <a:srgbClr val="002060"/>
                  </a:solidFill>
                  <a:latin typeface="Times New Roman" pitchFamily="18" charset="0"/>
                </a:rPr>
                <a:t>О</a:t>
              </a:r>
              <a:r>
                <a:rPr lang="ru-RU" sz="1600" b="1" baseline="-25000" dirty="0">
                  <a:solidFill>
                    <a:srgbClr val="002060"/>
                  </a:solidFill>
                  <a:latin typeface="Times New Roman" pitchFamily="18" charset="0"/>
                </a:rPr>
                <a:t>2</a:t>
              </a:r>
              <a:r>
                <a:rPr lang="ru-RU" sz="1600" b="1" dirty="0">
                  <a:solidFill>
                    <a:srgbClr val="002060"/>
                  </a:solidFill>
                  <a:latin typeface="Times New Roman" pitchFamily="18" charset="0"/>
                </a:rPr>
                <a:t>  / </a:t>
              </a:r>
              <a:r>
                <a:rPr lang="en-US" sz="1600" b="1" dirty="0" smtClean="0">
                  <a:solidFill>
                    <a:srgbClr val="002060"/>
                  </a:solidFill>
                  <a:latin typeface="Times New Roman" pitchFamily="18" charset="0"/>
                </a:rPr>
                <a:t>g DW min</a:t>
              </a:r>
              <a:endParaRPr lang="ru-RU" sz="1600" b="1" dirty="0">
                <a:solidFill>
                  <a:srgbClr val="002060"/>
                </a:solidFill>
              </a:endParaRPr>
            </a:p>
          </p:txBody>
        </p:sp>
      </p:grpSp>
      <p:grpSp>
        <p:nvGrpSpPr>
          <p:cNvPr id="4" name="Группа 180"/>
          <p:cNvGrpSpPr>
            <a:grpSpLocks/>
          </p:cNvGrpSpPr>
          <p:nvPr/>
        </p:nvGrpSpPr>
        <p:grpSpPr bwMode="auto">
          <a:xfrm>
            <a:off x="4391025" y="3676650"/>
            <a:ext cx="4610100" cy="3252788"/>
            <a:chOff x="4429128" y="3357563"/>
            <a:chExt cx="4610132" cy="3329689"/>
          </a:xfrm>
        </p:grpSpPr>
        <p:grpSp>
          <p:nvGrpSpPr>
            <p:cNvPr id="5" name="Group 113"/>
            <p:cNvGrpSpPr>
              <a:grpSpLocks noChangeAspect="1"/>
            </p:cNvGrpSpPr>
            <p:nvPr/>
          </p:nvGrpSpPr>
          <p:grpSpPr bwMode="auto">
            <a:xfrm>
              <a:off x="4429128" y="3571876"/>
              <a:ext cx="4429164" cy="3115376"/>
              <a:chOff x="1434" y="1289"/>
              <a:chExt cx="2892" cy="1746"/>
            </a:xfrm>
          </p:grpSpPr>
          <p:sp>
            <p:nvSpPr>
              <p:cNvPr id="10343" name="AutoShape 112"/>
              <p:cNvSpPr>
                <a:spLocks noChangeAspect="1" noChangeArrowheads="1" noTextEdit="1"/>
              </p:cNvSpPr>
              <p:nvPr/>
            </p:nvSpPr>
            <p:spPr bwMode="auto">
              <a:xfrm>
                <a:off x="1434" y="1289"/>
                <a:ext cx="2892" cy="1746"/>
              </a:xfrm>
              <a:prstGeom prst="rect">
                <a:avLst/>
              </a:prstGeom>
              <a:noFill/>
              <a:ln w="9525">
                <a:noFill/>
                <a:miter lim="800000"/>
                <a:headEnd/>
                <a:tailEnd/>
              </a:ln>
            </p:spPr>
            <p:txBody>
              <a:bodyPr/>
              <a:lstStyle/>
              <a:p>
                <a:endParaRPr lang="ru-RU"/>
              </a:p>
            </p:txBody>
          </p:sp>
          <p:sp>
            <p:nvSpPr>
              <p:cNvPr id="10344" name="Rectangle 116"/>
              <p:cNvSpPr>
                <a:spLocks noChangeArrowheads="1"/>
              </p:cNvSpPr>
              <p:nvPr/>
            </p:nvSpPr>
            <p:spPr bwMode="auto">
              <a:xfrm>
                <a:off x="2181" y="1928"/>
                <a:ext cx="300" cy="606"/>
              </a:xfrm>
              <a:prstGeom prst="rect">
                <a:avLst/>
              </a:prstGeom>
              <a:solidFill>
                <a:srgbClr val="002060"/>
              </a:solidFill>
              <a:ln w="9525">
                <a:noFill/>
                <a:miter lim="800000"/>
                <a:headEnd/>
                <a:tailEnd/>
              </a:ln>
            </p:spPr>
            <p:txBody>
              <a:bodyPr/>
              <a:lstStyle/>
              <a:p>
                <a:endParaRPr lang="ru-RU"/>
              </a:p>
            </p:txBody>
          </p:sp>
          <p:sp>
            <p:nvSpPr>
              <p:cNvPr id="10345" name="Freeform 117"/>
              <p:cNvSpPr>
                <a:spLocks noEditPoints="1"/>
              </p:cNvSpPr>
              <p:nvPr/>
            </p:nvSpPr>
            <p:spPr bwMode="auto">
              <a:xfrm>
                <a:off x="2175" y="1922"/>
                <a:ext cx="312" cy="618"/>
              </a:xfrm>
              <a:custGeom>
                <a:avLst/>
                <a:gdLst>
                  <a:gd name="T0" fmla="*/ 0 w 832"/>
                  <a:gd name="T1" fmla="*/ 0 h 1648"/>
                  <a:gd name="T2" fmla="*/ 0 w 832"/>
                  <a:gd name="T3" fmla="*/ 0 h 1648"/>
                  <a:gd name="T4" fmla="*/ 0 w 832"/>
                  <a:gd name="T5" fmla="*/ 0 h 1648"/>
                  <a:gd name="T6" fmla="*/ 0 w 832"/>
                  <a:gd name="T7" fmla="*/ 0 h 1648"/>
                  <a:gd name="T8" fmla="*/ 0 w 832"/>
                  <a:gd name="T9" fmla="*/ 0 h 1648"/>
                  <a:gd name="T10" fmla="*/ 0 w 832"/>
                  <a:gd name="T11" fmla="*/ 0 h 1648"/>
                  <a:gd name="T12" fmla="*/ 0 w 832"/>
                  <a:gd name="T13" fmla="*/ 0 h 1648"/>
                  <a:gd name="T14" fmla="*/ 0 w 832"/>
                  <a:gd name="T15" fmla="*/ 0 h 1648"/>
                  <a:gd name="T16" fmla="*/ 0 w 832"/>
                  <a:gd name="T17" fmla="*/ 0 h 1648"/>
                  <a:gd name="T18" fmla="*/ 0 w 832"/>
                  <a:gd name="T19" fmla="*/ 0 h 1648"/>
                  <a:gd name="T20" fmla="*/ 0 w 832"/>
                  <a:gd name="T21" fmla="*/ 0 h 1648"/>
                  <a:gd name="T22" fmla="*/ 0 w 832"/>
                  <a:gd name="T23" fmla="*/ 0 h 1648"/>
                  <a:gd name="T24" fmla="*/ 0 w 832"/>
                  <a:gd name="T25" fmla="*/ 0 h 1648"/>
                  <a:gd name="T26" fmla="*/ 0 w 832"/>
                  <a:gd name="T27" fmla="*/ 0 h 1648"/>
                  <a:gd name="T28" fmla="*/ 0 w 832"/>
                  <a:gd name="T29" fmla="*/ 0 h 1648"/>
                  <a:gd name="T30" fmla="*/ 0 w 832"/>
                  <a:gd name="T31" fmla="*/ 0 h 1648"/>
                  <a:gd name="T32" fmla="*/ 0 w 832"/>
                  <a:gd name="T33" fmla="*/ 0 h 1648"/>
                  <a:gd name="T34" fmla="*/ 0 w 832"/>
                  <a:gd name="T35" fmla="*/ 0 h 16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32"/>
                  <a:gd name="T55" fmla="*/ 0 h 1648"/>
                  <a:gd name="T56" fmla="*/ 832 w 832"/>
                  <a:gd name="T57" fmla="*/ 1648 h 16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32" h="1648">
                    <a:moveTo>
                      <a:pt x="0" y="16"/>
                    </a:moveTo>
                    <a:cubicBezTo>
                      <a:pt x="0" y="8"/>
                      <a:pt x="8" y="0"/>
                      <a:pt x="16" y="0"/>
                    </a:cubicBezTo>
                    <a:lnTo>
                      <a:pt x="816" y="0"/>
                    </a:lnTo>
                    <a:cubicBezTo>
                      <a:pt x="825" y="0"/>
                      <a:pt x="832" y="8"/>
                      <a:pt x="832" y="16"/>
                    </a:cubicBezTo>
                    <a:lnTo>
                      <a:pt x="832" y="1632"/>
                    </a:lnTo>
                    <a:cubicBezTo>
                      <a:pt x="832" y="1641"/>
                      <a:pt x="825" y="1648"/>
                      <a:pt x="816" y="1648"/>
                    </a:cubicBezTo>
                    <a:lnTo>
                      <a:pt x="16" y="1648"/>
                    </a:lnTo>
                    <a:cubicBezTo>
                      <a:pt x="8" y="1648"/>
                      <a:pt x="0" y="1641"/>
                      <a:pt x="0" y="1632"/>
                    </a:cubicBezTo>
                    <a:lnTo>
                      <a:pt x="0" y="16"/>
                    </a:lnTo>
                    <a:close/>
                    <a:moveTo>
                      <a:pt x="32" y="1632"/>
                    </a:moveTo>
                    <a:lnTo>
                      <a:pt x="16" y="1616"/>
                    </a:lnTo>
                    <a:lnTo>
                      <a:pt x="816" y="1616"/>
                    </a:lnTo>
                    <a:lnTo>
                      <a:pt x="800" y="1632"/>
                    </a:lnTo>
                    <a:lnTo>
                      <a:pt x="800" y="16"/>
                    </a:lnTo>
                    <a:lnTo>
                      <a:pt x="816" y="32"/>
                    </a:lnTo>
                    <a:lnTo>
                      <a:pt x="16" y="32"/>
                    </a:lnTo>
                    <a:lnTo>
                      <a:pt x="32" y="16"/>
                    </a:lnTo>
                    <a:lnTo>
                      <a:pt x="32" y="1632"/>
                    </a:lnTo>
                    <a:close/>
                  </a:path>
                </a:pathLst>
              </a:custGeom>
              <a:solidFill>
                <a:srgbClr val="000000"/>
              </a:solidFill>
              <a:ln w="6">
                <a:solidFill>
                  <a:srgbClr val="000000"/>
                </a:solidFill>
                <a:bevel/>
                <a:headEnd/>
                <a:tailEnd/>
              </a:ln>
            </p:spPr>
            <p:txBody>
              <a:bodyPr/>
              <a:lstStyle/>
              <a:p>
                <a:endParaRPr lang="ru-RU"/>
              </a:p>
            </p:txBody>
          </p:sp>
          <p:sp>
            <p:nvSpPr>
              <p:cNvPr id="10346" name="Rectangle 118"/>
              <p:cNvSpPr>
                <a:spLocks noChangeArrowheads="1"/>
              </p:cNvSpPr>
              <p:nvPr/>
            </p:nvSpPr>
            <p:spPr bwMode="auto">
              <a:xfrm>
                <a:off x="2937" y="2138"/>
                <a:ext cx="306" cy="396"/>
              </a:xfrm>
              <a:prstGeom prst="rect">
                <a:avLst/>
              </a:prstGeom>
              <a:solidFill>
                <a:srgbClr val="002060"/>
              </a:solidFill>
              <a:ln w="9525">
                <a:noFill/>
                <a:miter lim="800000"/>
                <a:headEnd/>
                <a:tailEnd/>
              </a:ln>
            </p:spPr>
            <p:txBody>
              <a:bodyPr/>
              <a:lstStyle/>
              <a:p>
                <a:endParaRPr lang="ru-RU"/>
              </a:p>
            </p:txBody>
          </p:sp>
          <p:sp>
            <p:nvSpPr>
              <p:cNvPr id="10347" name="Freeform 119"/>
              <p:cNvSpPr>
                <a:spLocks noEditPoints="1"/>
              </p:cNvSpPr>
              <p:nvPr/>
            </p:nvSpPr>
            <p:spPr bwMode="auto">
              <a:xfrm>
                <a:off x="2931" y="2132"/>
                <a:ext cx="318" cy="408"/>
              </a:xfrm>
              <a:custGeom>
                <a:avLst/>
                <a:gdLst>
                  <a:gd name="T0" fmla="*/ 0 w 848"/>
                  <a:gd name="T1" fmla="*/ 0 h 1088"/>
                  <a:gd name="T2" fmla="*/ 0 w 848"/>
                  <a:gd name="T3" fmla="*/ 0 h 1088"/>
                  <a:gd name="T4" fmla="*/ 0 w 848"/>
                  <a:gd name="T5" fmla="*/ 0 h 1088"/>
                  <a:gd name="T6" fmla="*/ 0 w 848"/>
                  <a:gd name="T7" fmla="*/ 0 h 1088"/>
                  <a:gd name="T8" fmla="*/ 0 w 848"/>
                  <a:gd name="T9" fmla="*/ 0 h 1088"/>
                  <a:gd name="T10" fmla="*/ 0 w 848"/>
                  <a:gd name="T11" fmla="*/ 0 h 1088"/>
                  <a:gd name="T12" fmla="*/ 0 w 848"/>
                  <a:gd name="T13" fmla="*/ 0 h 1088"/>
                  <a:gd name="T14" fmla="*/ 0 w 848"/>
                  <a:gd name="T15" fmla="*/ 0 h 1088"/>
                  <a:gd name="T16" fmla="*/ 0 w 848"/>
                  <a:gd name="T17" fmla="*/ 0 h 1088"/>
                  <a:gd name="T18" fmla="*/ 0 w 848"/>
                  <a:gd name="T19" fmla="*/ 0 h 1088"/>
                  <a:gd name="T20" fmla="*/ 0 w 848"/>
                  <a:gd name="T21" fmla="*/ 0 h 1088"/>
                  <a:gd name="T22" fmla="*/ 0 w 848"/>
                  <a:gd name="T23" fmla="*/ 0 h 1088"/>
                  <a:gd name="T24" fmla="*/ 0 w 848"/>
                  <a:gd name="T25" fmla="*/ 0 h 1088"/>
                  <a:gd name="T26" fmla="*/ 0 w 848"/>
                  <a:gd name="T27" fmla="*/ 0 h 1088"/>
                  <a:gd name="T28" fmla="*/ 0 w 848"/>
                  <a:gd name="T29" fmla="*/ 0 h 1088"/>
                  <a:gd name="T30" fmla="*/ 0 w 848"/>
                  <a:gd name="T31" fmla="*/ 0 h 1088"/>
                  <a:gd name="T32" fmla="*/ 0 w 848"/>
                  <a:gd name="T33" fmla="*/ 0 h 1088"/>
                  <a:gd name="T34" fmla="*/ 0 w 848"/>
                  <a:gd name="T35" fmla="*/ 0 h 10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48"/>
                  <a:gd name="T55" fmla="*/ 0 h 1088"/>
                  <a:gd name="T56" fmla="*/ 848 w 848"/>
                  <a:gd name="T57" fmla="*/ 1088 h 108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48" h="1088">
                    <a:moveTo>
                      <a:pt x="0" y="16"/>
                    </a:moveTo>
                    <a:cubicBezTo>
                      <a:pt x="0" y="8"/>
                      <a:pt x="8" y="0"/>
                      <a:pt x="16" y="0"/>
                    </a:cubicBezTo>
                    <a:lnTo>
                      <a:pt x="832" y="0"/>
                    </a:lnTo>
                    <a:cubicBezTo>
                      <a:pt x="841" y="0"/>
                      <a:pt x="848" y="8"/>
                      <a:pt x="848" y="16"/>
                    </a:cubicBezTo>
                    <a:lnTo>
                      <a:pt x="848" y="1072"/>
                    </a:lnTo>
                    <a:cubicBezTo>
                      <a:pt x="848" y="1081"/>
                      <a:pt x="841" y="1088"/>
                      <a:pt x="832" y="1088"/>
                    </a:cubicBezTo>
                    <a:lnTo>
                      <a:pt x="16" y="1088"/>
                    </a:lnTo>
                    <a:cubicBezTo>
                      <a:pt x="8" y="1088"/>
                      <a:pt x="0" y="1081"/>
                      <a:pt x="0" y="1072"/>
                    </a:cubicBezTo>
                    <a:lnTo>
                      <a:pt x="0" y="16"/>
                    </a:lnTo>
                    <a:close/>
                    <a:moveTo>
                      <a:pt x="32" y="1072"/>
                    </a:moveTo>
                    <a:lnTo>
                      <a:pt x="16" y="1056"/>
                    </a:lnTo>
                    <a:lnTo>
                      <a:pt x="832" y="1056"/>
                    </a:lnTo>
                    <a:lnTo>
                      <a:pt x="816" y="1072"/>
                    </a:lnTo>
                    <a:lnTo>
                      <a:pt x="816" y="16"/>
                    </a:lnTo>
                    <a:lnTo>
                      <a:pt x="832" y="32"/>
                    </a:lnTo>
                    <a:lnTo>
                      <a:pt x="16" y="32"/>
                    </a:lnTo>
                    <a:lnTo>
                      <a:pt x="32" y="16"/>
                    </a:lnTo>
                    <a:lnTo>
                      <a:pt x="32" y="1072"/>
                    </a:lnTo>
                    <a:close/>
                  </a:path>
                </a:pathLst>
              </a:custGeom>
              <a:solidFill>
                <a:srgbClr val="000000"/>
              </a:solidFill>
              <a:ln w="6">
                <a:solidFill>
                  <a:srgbClr val="000000"/>
                </a:solidFill>
                <a:bevel/>
                <a:headEnd/>
                <a:tailEnd/>
              </a:ln>
            </p:spPr>
            <p:txBody>
              <a:bodyPr/>
              <a:lstStyle/>
              <a:p>
                <a:endParaRPr lang="ru-RU"/>
              </a:p>
            </p:txBody>
          </p:sp>
          <p:sp>
            <p:nvSpPr>
              <p:cNvPr id="10348" name="Rectangle 120"/>
              <p:cNvSpPr>
                <a:spLocks noChangeArrowheads="1"/>
              </p:cNvSpPr>
              <p:nvPr/>
            </p:nvSpPr>
            <p:spPr bwMode="auto">
              <a:xfrm>
                <a:off x="3699" y="2246"/>
                <a:ext cx="300" cy="288"/>
              </a:xfrm>
              <a:prstGeom prst="rect">
                <a:avLst/>
              </a:prstGeom>
              <a:solidFill>
                <a:srgbClr val="002060"/>
              </a:solidFill>
              <a:ln w="9525">
                <a:noFill/>
                <a:miter lim="800000"/>
                <a:headEnd/>
                <a:tailEnd/>
              </a:ln>
            </p:spPr>
            <p:txBody>
              <a:bodyPr/>
              <a:lstStyle/>
              <a:p>
                <a:endParaRPr lang="ru-RU"/>
              </a:p>
            </p:txBody>
          </p:sp>
          <p:sp>
            <p:nvSpPr>
              <p:cNvPr id="10349" name="Freeform 121"/>
              <p:cNvSpPr>
                <a:spLocks noEditPoints="1"/>
              </p:cNvSpPr>
              <p:nvPr/>
            </p:nvSpPr>
            <p:spPr bwMode="auto">
              <a:xfrm>
                <a:off x="3693" y="2240"/>
                <a:ext cx="312" cy="300"/>
              </a:xfrm>
              <a:custGeom>
                <a:avLst/>
                <a:gdLst>
                  <a:gd name="T0" fmla="*/ 0 w 832"/>
                  <a:gd name="T1" fmla="*/ 0 h 800"/>
                  <a:gd name="T2" fmla="*/ 0 w 832"/>
                  <a:gd name="T3" fmla="*/ 0 h 800"/>
                  <a:gd name="T4" fmla="*/ 0 w 832"/>
                  <a:gd name="T5" fmla="*/ 0 h 800"/>
                  <a:gd name="T6" fmla="*/ 0 w 832"/>
                  <a:gd name="T7" fmla="*/ 0 h 800"/>
                  <a:gd name="T8" fmla="*/ 0 w 832"/>
                  <a:gd name="T9" fmla="*/ 0 h 800"/>
                  <a:gd name="T10" fmla="*/ 0 w 832"/>
                  <a:gd name="T11" fmla="*/ 0 h 800"/>
                  <a:gd name="T12" fmla="*/ 0 w 832"/>
                  <a:gd name="T13" fmla="*/ 0 h 800"/>
                  <a:gd name="T14" fmla="*/ 0 w 832"/>
                  <a:gd name="T15" fmla="*/ 0 h 800"/>
                  <a:gd name="T16" fmla="*/ 0 w 832"/>
                  <a:gd name="T17" fmla="*/ 0 h 800"/>
                  <a:gd name="T18" fmla="*/ 0 w 832"/>
                  <a:gd name="T19" fmla="*/ 0 h 800"/>
                  <a:gd name="T20" fmla="*/ 0 w 832"/>
                  <a:gd name="T21" fmla="*/ 0 h 800"/>
                  <a:gd name="T22" fmla="*/ 0 w 832"/>
                  <a:gd name="T23" fmla="*/ 0 h 800"/>
                  <a:gd name="T24" fmla="*/ 0 w 832"/>
                  <a:gd name="T25" fmla="*/ 0 h 800"/>
                  <a:gd name="T26" fmla="*/ 0 w 832"/>
                  <a:gd name="T27" fmla="*/ 0 h 800"/>
                  <a:gd name="T28" fmla="*/ 0 w 832"/>
                  <a:gd name="T29" fmla="*/ 0 h 800"/>
                  <a:gd name="T30" fmla="*/ 0 w 832"/>
                  <a:gd name="T31" fmla="*/ 0 h 800"/>
                  <a:gd name="T32" fmla="*/ 0 w 832"/>
                  <a:gd name="T33" fmla="*/ 0 h 800"/>
                  <a:gd name="T34" fmla="*/ 0 w 832"/>
                  <a:gd name="T35" fmla="*/ 0 h 8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32"/>
                  <a:gd name="T55" fmla="*/ 0 h 800"/>
                  <a:gd name="T56" fmla="*/ 832 w 832"/>
                  <a:gd name="T57" fmla="*/ 800 h 8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32" h="800">
                    <a:moveTo>
                      <a:pt x="0" y="16"/>
                    </a:moveTo>
                    <a:cubicBezTo>
                      <a:pt x="0" y="8"/>
                      <a:pt x="8" y="0"/>
                      <a:pt x="16" y="0"/>
                    </a:cubicBezTo>
                    <a:lnTo>
                      <a:pt x="816" y="0"/>
                    </a:lnTo>
                    <a:cubicBezTo>
                      <a:pt x="825" y="0"/>
                      <a:pt x="832" y="8"/>
                      <a:pt x="832" y="16"/>
                    </a:cubicBezTo>
                    <a:lnTo>
                      <a:pt x="832" y="784"/>
                    </a:lnTo>
                    <a:cubicBezTo>
                      <a:pt x="832" y="793"/>
                      <a:pt x="825" y="800"/>
                      <a:pt x="816" y="800"/>
                    </a:cubicBezTo>
                    <a:lnTo>
                      <a:pt x="16" y="800"/>
                    </a:lnTo>
                    <a:cubicBezTo>
                      <a:pt x="8" y="800"/>
                      <a:pt x="0" y="793"/>
                      <a:pt x="0" y="784"/>
                    </a:cubicBezTo>
                    <a:lnTo>
                      <a:pt x="0" y="16"/>
                    </a:lnTo>
                    <a:close/>
                    <a:moveTo>
                      <a:pt x="32" y="784"/>
                    </a:moveTo>
                    <a:lnTo>
                      <a:pt x="16" y="768"/>
                    </a:lnTo>
                    <a:lnTo>
                      <a:pt x="816" y="768"/>
                    </a:lnTo>
                    <a:lnTo>
                      <a:pt x="800" y="784"/>
                    </a:lnTo>
                    <a:lnTo>
                      <a:pt x="800" y="16"/>
                    </a:lnTo>
                    <a:lnTo>
                      <a:pt x="816" y="32"/>
                    </a:lnTo>
                    <a:lnTo>
                      <a:pt x="16" y="32"/>
                    </a:lnTo>
                    <a:lnTo>
                      <a:pt x="32" y="16"/>
                    </a:lnTo>
                    <a:lnTo>
                      <a:pt x="32" y="784"/>
                    </a:lnTo>
                    <a:close/>
                  </a:path>
                </a:pathLst>
              </a:custGeom>
              <a:solidFill>
                <a:srgbClr val="000000"/>
              </a:solidFill>
              <a:ln w="6">
                <a:solidFill>
                  <a:srgbClr val="000000"/>
                </a:solidFill>
                <a:bevel/>
                <a:headEnd/>
                <a:tailEnd/>
              </a:ln>
            </p:spPr>
            <p:txBody>
              <a:bodyPr/>
              <a:lstStyle/>
              <a:p>
                <a:endParaRPr lang="ru-RU"/>
              </a:p>
            </p:txBody>
          </p:sp>
          <p:sp>
            <p:nvSpPr>
              <p:cNvPr id="10350" name="Rectangle 122"/>
              <p:cNvSpPr>
                <a:spLocks noChangeArrowheads="1"/>
              </p:cNvSpPr>
              <p:nvPr/>
            </p:nvSpPr>
            <p:spPr bwMode="auto">
              <a:xfrm>
                <a:off x="2181" y="1778"/>
                <a:ext cx="300" cy="150"/>
              </a:xfrm>
              <a:prstGeom prst="rect">
                <a:avLst/>
              </a:prstGeom>
              <a:solidFill>
                <a:srgbClr val="64FD27"/>
              </a:solidFill>
              <a:ln w="9525">
                <a:noFill/>
                <a:miter lim="800000"/>
                <a:headEnd/>
                <a:tailEnd/>
              </a:ln>
            </p:spPr>
            <p:txBody>
              <a:bodyPr/>
              <a:lstStyle/>
              <a:p>
                <a:endParaRPr lang="ru-RU"/>
              </a:p>
            </p:txBody>
          </p:sp>
          <p:sp>
            <p:nvSpPr>
              <p:cNvPr id="10351" name="Freeform 123"/>
              <p:cNvSpPr>
                <a:spLocks noEditPoints="1"/>
              </p:cNvSpPr>
              <p:nvPr/>
            </p:nvSpPr>
            <p:spPr bwMode="auto">
              <a:xfrm>
                <a:off x="2175" y="1772"/>
                <a:ext cx="312" cy="162"/>
              </a:xfrm>
              <a:custGeom>
                <a:avLst/>
                <a:gdLst>
                  <a:gd name="T0" fmla="*/ 0 w 832"/>
                  <a:gd name="T1" fmla="*/ 0 h 432"/>
                  <a:gd name="T2" fmla="*/ 0 w 832"/>
                  <a:gd name="T3" fmla="*/ 0 h 432"/>
                  <a:gd name="T4" fmla="*/ 0 w 832"/>
                  <a:gd name="T5" fmla="*/ 0 h 432"/>
                  <a:gd name="T6" fmla="*/ 0 w 832"/>
                  <a:gd name="T7" fmla="*/ 0 h 432"/>
                  <a:gd name="T8" fmla="*/ 0 w 832"/>
                  <a:gd name="T9" fmla="*/ 0 h 432"/>
                  <a:gd name="T10" fmla="*/ 0 w 832"/>
                  <a:gd name="T11" fmla="*/ 0 h 432"/>
                  <a:gd name="T12" fmla="*/ 0 w 832"/>
                  <a:gd name="T13" fmla="*/ 0 h 432"/>
                  <a:gd name="T14" fmla="*/ 0 w 832"/>
                  <a:gd name="T15" fmla="*/ 0 h 432"/>
                  <a:gd name="T16" fmla="*/ 0 w 832"/>
                  <a:gd name="T17" fmla="*/ 0 h 432"/>
                  <a:gd name="T18" fmla="*/ 0 w 832"/>
                  <a:gd name="T19" fmla="*/ 0 h 432"/>
                  <a:gd name="T20" fmla="*/ 0 w 832"/>
                  <a:gd name="T21" fmla="*/ 0 h 432"/>
                  <a:gd name="T22" fmla="*/ 0 w 832"/>
                  <a:gd name="T23" fmla="*/ 0 h 432"/>
                  <a:gd name="T24" fmla="*/ 0 w 832"/>
                  <a:gd name="T25" fmla="*/ 0 h 432"/>
                  <a:gd name="T26" fmla="*/ 0 w 832"/>
                  <a:gd name="T27" fmla="*/ 0 h 432"/>
                  <a:gd name="T28" fmla="*/ 0 w 832"/>
                  <a:gd name="T29" fmla="*/ 0 h 432"/>
                  <a:gd name="T30" fmla="*/ 0 w 832"/>
                  <a:gd name="T31" fmla="*/ 0 h 432"/>
                  <a:gd name="T32" fmla="*/ 0 w 832"/>
                  <a:gd name="T33" fmla="*/ 0 h 432"/>
                  <a:gd name="T34" fmla="*/ 0 w 832"/>
                  <a:gd name="T35" fmla="*/ 0 h 4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32"/>
                  <a:gd name="T55" fmla="*/ 0 h 432"/>
                  <a:gd name="T56" fmla="*/ 832 w 832"/>
                  <a:gd name="T57" fmla="*/ 432 h 4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32" h="432">
                    <a:moveTo>
                      <a:pt x="0" y="16"/>
                    </a:moveTo>
                    <a:cubicBezTo>
                      <a:pt x="0" y="8"/>
                      <a:pt x="8" y="0"/>
                      <a:pt x="16" y="0"/>
                    </a:cubicBezTo>
                    <a:lnTo>
                      <a:pt x="816" y="0"/>
                    </a:lnTo>
                    <a:cubicBezTo>
                      <a:pt x="825" y="0"/>
                      <a:pt x="832" y="8"/>
                      <a:pt x="832" y="16"/>
                    </a:cubicBezTo>
                    <a:lnTo>
                      <a:pt x="832" y="416"/>
                    </a:lnTo>
                    <a:cubicBezTo>
                      <a:pt x="832" y="425"/>
                      <a:pt x="825" y="432"/>
                      <a:pt x="816" y="432"/>
                    </a:cubicBezTo>
                    <a:lnTo>
                      <a:pt x="16" y="432"/>
                    </a:lnTo>
                    <a:cubicBezTo>
                      <a:pt x="8" y="432"/>
                      <a:pt x="0" y="425"/>
                      <a:pt x="0" y="416"/>
                    </a:cubicBezTo>
                    <a:lnTo>
                      <a:pt x="0" y="16"/>
                    </a:lnTo>
                    <a:close/>
                    <a:moveTo>
                      <a:pt x="32" y="416"/>
                    </a:moveTo>
                    <a:lnTo>
                      <a:pt x="16" y="400"/>
                    </a:lnTo>
                    <a:lnTo>
                      <a:pt x="816" y="400"/>
                    </a:lnTo>
                    <a:lnTo>
                      <a:pt x="800" y="416"/>
                    </a:lnTo>
                    <a:lnTo>
                      <a:pt x="800" y="16"/>
                    </a:lnTo>
                    <a:lnTo>
                      <a:pt x="816" y="32"/>
                    </a:lnTo>
                    <a:lnTo>
                      <a:pt x="16" y="32"/>
                    </a:lnTo>
                    <a:lnTo>
                      <a:pt x="32" y="16"/>
                    </a:lnTo>
                    <a:lnTo>
                      <a:pt x="32" y="416"/>
                    </a:lnTo>
                    <a:close/>
                  </a:path>
                </a:pathLst>
              </a:custGeom>
              <a:solidFill>
                <a:srgbClr val="000000"/>
              </a:solidFill>
              <a:ln w="6">
                <a:solidFill>
                  <a:srgbClr val="000000"/>
                </a:solidFill>
                <a:bevel/>
                <a:headEnd/>
                <a:tailEnd/>
              </a:ln>
            </p:spPr>
            <p:txBody>
              <a:bodyPr/>
              <a:lstStyle/>
              <a:p>
                <a:endParaRPr lang="ru-RU"/>
              </a:p>
            </p:txBody>
          </p:sp>
          <p:sp>
            <p:nvSpPr>
              <p:cNvPr id="10352" name="Rectangle 124"/>
              <p:cNvSpPr>
                <a:spLocks noChangeArrowheads="1"/>
              </p:cNvSpPr>
              <p:nvPr/>
            </p:nvSpPr>
            <p:spPr bwMode="auto">
              <a:xfrm>
                <a:off x="2937" y="2006"/>
                <a:ext cx="306" cy="132"/>
              </a:xfrm>
              <a:prstGeom prst="rect">
                <a:avLst/>
              </a:prstGeom>
              <a:solidFill>
                <a:srgbClr val="64FD27"/>
              </a:solidFill>
              <a:ln w="9525">
                <a:noFill/>
                <a:miter lim="800000"/>
                <a:headEnd/>
                <a:tailEnd/>
              </a:ln>
            </p:spPr>
            <p:txBody>
              <a:bodyPr/>
              <a:lstStyle/>
              <a:p>
                <a:endParaRPr lang="ru-RU"/>
              </a:p>
            </p:txBody>
          </p:sp>
          <p:sp>
            <p:nvSpPr>
              <p:cNvPr id="10353" name="Freeform 125"/>
              <p:cNvSpPr>
                <a:spLocks noEditPoints="1"/>
              </p:cNvSpPr>
              <p:nvPr/>
            </p:nvSpPr>
            <p:spPr bwMode="auto">
              <a:xfrm>
                <a:off x="2931" y="2000"/>
                <a:ext cx="318" cy="144"/>
              </a:xfrm>
              <a:custGeom>
                <a:avLst/>
                <a:gdLst>
                  <a:gd name="T0" fmla="*/ 0 w 848"/>
                  <a:gd name="T1" fmla="*/ 0 h 384"/>
                  <a:gd name="T2" fmla="*/ 0 w 848"/>
                  <a:gd name="T3" fmla="*/ 0 h 384"/>
                  <a:gd name="T4" fmla="*/ 0 w 848"/>
                  <a:gd name="T5" fmla="*/ 0 h 384"/>
                  <a:gd name="T6" fmla="*/ 0 w 848"/>
                  <a:gd name="T7" fmla="*/ 0 h 384"/>
                  <a:gd name="T8" fmla="*/ 0 w 848"/>
                  <a:gd name="T9" fmla="*/ 0 h 384"/>
                  <a:gd name="T10" fmla="*/ 0 w 848"/>
                  <a:gd name="T11" fmla="*/ 0 h 384"/>
                  <a:gd name="T12" fmla="*/ 0 w 848"/>
                  <a:gd name="T13" fmla="*/ 0 h 384"/>
                  <a:gd name="T14" fmla="*/ 0 w 848"/>
                  <a:gd name="T15" fmla="*/ 0 h 384"/>
                  <a:gd name="T16" fmla="*/ 0 w 848"/>
                  <a:gd name="T17" fmla="*/ 0 h 384"/>
                  <a:gd name="T18" fmla="*/ 0 w 848"/>
                  <a:gd name="T19" fmla="*/ 0 h 384"/>
                  <a:gd name="T20" fmla="*/ 0 w 848"/>
                  <a:gd name="T21" fmla="*/ 0 h 384"/>
                  <a:gd name="T22" fmla="*/ 0 w 848"/>
                  <a:gd name="T23" fmla="*/ 0 h 384"/>
                  <a:gd name="T24" fmla="*/ 0 w 848"/>
                  <a:gd name="T25" fmla="*/ 0 h 384"/>
                  <a:gd name="T26" fmla="*/ 0 w 848"/>
                  <a:gd name="T27" fmla="*/ 0 h 384"/>
                  <a:gd name="T28" fmla="*/ 0 w 848"/>
                  <a:gd name="T29" fmla="*/ 0 h 384"/>
                  <a:gd name="T30" fmla="*/ 0 w 848"/>
                  <a:gd name="T31" fmla="*/ 0 h 384"/>
                  <a:gd name="T32" fmla="*/ 0 w 848"/>
                  <a:gd name="T33" fmla="*/ 0 h 384"/>
                  <a:gd name="T34" fmla="*/ 0 w 848"/>
                  <a:gd name="T35" fmla="*/ 0 h 3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48"/>
                  <a:gd name="T55" fmla="*/ 0 h 384"/>
                  <a:gd name="T56" fmla="*/ 848 w 848"/>
                  <a:gd name="T57" fmla="*/ 384 h 3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48" h="384">
                    <a:moveTo>
                      <a:pt x="0" y="16"/>
                    </a:moveTo>
                    <a:cubicBezTo>
                      <a:pt x="0" y="8"/>
                      <a:pt x="8" y="0"/>
                      <a:pt x="16" y="0"/>
                    </a:cubicBezTo>
                    <a:lnTo>
                      <a:pt x="832" y="0"/>
                    </a:lnTo>
                    <a:cubicBezTo>
                      <a:pt x="841" y="0"/>
                      <a:pt x="848" y="8"/>
                      <a:pt x="848" y="16"/>
                    </a:cubicBezTo>
                    <a:lnTo>
                      <a:pt x="848" y="368"/>
                    </a:lnTo>
                    <a:cubicBezTo>
                      <a:pt x="848" y="377"/>
                      <a:pt x="841" y="384"/>
                      <a:pt x="832" y="384"/>
                    </a:cubicBezTo>
                    <a:lnTo>
                      <a:pt x="16" y="384"/>
                    </a:lnTo>
                    <a:cubicBezTo>
                      <a:pt x="8" y="384"/>
                      <a:pt x="0" y="377"/>
                      <a:pt x="0" y="368"/>
                    </a:cubicBezTo>
                    <a:lnTo>
                      <a:pt x="0" y="16"/>
                    </a:lnTo>
                    <a:close/>
                    <a:moveTo>
                      <a:pt x="32" y="368"/>
                    </a:moveTo>
                    <a:lnTo>
                      <a:pt x="16" y="352"/>
                    </a:lnTo>
                    <a:lnTo>
                      <a:pt x="832" y="352"/>
                    </a:lnTo>
                    <a:lnTo>
                      <a:pt x="816" y="368"/>
                    </a:lnTo>
                    <a:lnTo>
                      <a:pt x="816" y="16"/>
                    </a:lnTo>
                    <a:lnTo>
                      <a:pt x="832" y="32"/>
                    </a:lnTo>
                    <a:lnTo>
                      <a:pt x="16" y="32"/>
                    </a:lnTo>
                    <a:lnTo>
                      <a:pt x="32" y="16"/>
                    </a:lnTo>
                    <a:lnTo>
                      <a:pt x="32" y="368"/>
                    </a:lnTo>
                    <a:close/>
                  </a:path>
                </a:pathLst>
              </a:custGeom>
              <a:solidFill>
                <a:srgbClr val="000000"/>
              </a:solidFill>
              <a:ln w="6">
                <a:solidFill>
                  <a:srgbClr val="000000"/>
                </a:solidFill>
                <a:bevel/>
                <a:headEnd/>
                <a:tailEnd/>
              </a:ln>
            </p:spPr>
            <p:txBody>
              <a:bodyPr/>
              <a:lstStyle/>
              <a:p>
                <a:endParaRPr lang="ru-RU"/>
              </a:p>
            </p:txBody>
          </p:sp>
          <p:sp>
            <p:nvSpPr>
              <p:cNvPr id="10354" name="Rectangle 126"/>
              <p:cNvSpPr>
                <a:spLocks noChangeArrowheads="1"/>
              </p:cNvSpPr>
              <p:nvPr/>
            </p:nvSpPr>
            <p:spPr bwMode="auto">
              <a:xfrm>
                <a:off x="3699" y="1760"/>
                <a:ext cx="300" cy="486"/>
              </a:xfrm>
              <a:prstGeom prst="rect">
                <a:avLst/>
              </a:prstGeom>
              <a:solidFill>
                <a:srgbClr val="64FD27"/>
              </a:solidFill>
              <a:ln w="9525">
                <a:noFill/>
                <a:miter lim="800000"/>
                <a:headEnd/>
                <a:tailEnd/>
              </a:ln>
            </p:spPr>
            <p:txBody>
              <a:bodyPr/>
              <a:lstStyle/>
              <a:p>
                <a:endParaRPr lang="ru-RU"/>
              </a:p>
            </p:txBody>
          </p:sp>
          <p:sp>
            <p:nvSpPr>
              <p:cNvPr id="10355" name="Freeform 127"/>
              <p:cNvSpPr>
                <a:spLocks noEditPoints="1"/>
              </p:cNvSpPr>
              <p:nvPr/>
            </p:nvSpPr>
            <p:spPr bwMode="auto">
              <a:xfrm>
                <a:off x="3693" y="1754"/>
                <a:ext cx="312" cy="498"/>
              </a:xfrm>
              <a:custGeom>
                <a:avLst/>
                <a:gdLst>
                  <a:gd name="T0" fmla="*/ 0 w 832"/>
                  <a:gd name="T1" fmla="*/ 0 h 1328"/>
                  <a:gd name="T2" fmla="*/ 0 w 832"/>
                  <a:gd name="T3" fmla="*/ 0 h 1328"/>
                  <a:gd name="T4" fmla="*/ 0 w 832"/>
                  <a:gd name="T5" fmla="*/ 0 h 1328"/>
                  <a:gd name="T6" fmla="*/ 0 w 832"/>
                  <a:gd name="T7" fmla="*/ 0 h 1328"/>
                  <a:gd name="T8" fmla="*/ 0 w 832"/>
                  <a:gd name="T9" fmla="*/ 0 h 1328"/>
                  <a:gd name="T10" fmla="*/ 0 w 832"/>
                  <a:gd name="T11" fmla="*/ 0 h 1328"/>
                  <a:gd name="T12" fmla="*/ 0 w 832"/>
                  <a:gd name="T13" fmla="*/ 0 h 1328"/>
                  <a:gd name="T14" fmla="*/ 0 w 832"/>
                  <a:gd name="T15" fmla="*/ 0 h 1328"/>
                  <a:gd name="T16" fmla="*/ 0 w 832"/>
                  <a:gd name="T17" fmla="*/ 0 h 1328"/>
                  <a:gd name="T18" fmla="*/ 0 w 832"/>
                  <a:gd name="T19" fmla="*/ 0 h 1328"/>
                  <a:gd name="T20" fmla="*/ 0 w 832"/>
                  <a:gd name="T21" fmla="*/ 0 h 1328"/>
                  <a:gd name="T22" fmla="*/ 0 w 832"/>
                  <a:gd name="T23" fmla="*/ 0 h 1328"/>
                  <a:gd name="T24" fmla="*/ 0 w 832"/>
                  <a:gd name="T25" fmla="*/ 0 h 1328"/>
                  <a:gd name="T26" fmla="*/ 0 w 832"/>
                  <a:gd name="T27" fmla="*/ 0 h 1328"/>
                  <a:gd name="T28" fmla="*/ 0 w 832"/>
                  <a:gd name="T29" fmla="*/ 0 h 1328"/>
                  <a:gd name="T30" fmla="*/ 0 w 832"/>
                  <a:gd name="T31" fmla="*/ 0 h 1328"/>
                  <a:gd name="T32" fmla="*/ 0 w 832"/>
                  <a:gd name="T33" fmla="*/ 0 h 1328"/>
                  <a:gd name="T34" fmla="*/ 0 w 832"/>
                  <a:gd name="T35" fmla="*/ 0 h 13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32"/>
                  <a:gd name="T55" fmla="*/ 0 h 1328"/>
                  <a:gd name="T56" fmla="*/ 832 w 832"/>
                  <a:gd name="T57" fmla="*/ 1328 h 13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32" h="1328">
                    <a:moveTo>
                      <a:pt x="0" y="16"/>
                    </a:moveTo>
                    <a:cubicBezTo>
                      <a:pt x="0" y="8"/>
                      <a:pt x="8" y="0"/>
                      <a:pt x="16" y="0"/>
                    </a:cubicBezTo>
                    <a:lnTo>
                      <a:pt x="816" y="0"/>
                    </a:lnTo>
                    <a:cubicBezTo>
                      <a:pt x="825" y="0"/>
                      <a:pt x="832" y="8"/>
                      <a:pt x="832" y="16"/>
                    </a:cubicBezTo>
                    <a:lnTo>
                      <a:pt x="832" y="1312"/>
                    </a:lnTo>
                    <a:cubicBezTo>
                      <a:pt x="832" y="1321"/>
                      <a:pt x="825" y="1328"/>
                      <a:pt x="816" y="1328"/>
                    </a:cubicBezTo>
                    <a:lnTo>
                      <a:pt x="16" y="1328"/>
                    </a:lnTo>
                    <a:cubicBezTo>
                      <a:pt x="8" y="1328"/>
                      <a:pt x="0" y="1321"/>
                      <a:pt x="0" y="1312"/>
                    </a:cubicBezTo>
                    <a:lnTo>
                      <a:pt x="0" y="16"/>
                    </a:lnTo>
                    <a:close/>
                    <a:moveTo>
                      <a:pt x="32" y="1312"/>
                    </a:moveTo>
                    <a:lnTo>
                      <a:pt x="16" y="1296"/>
                    </a:lnTo>
                    <a:lnTo>
                      <a:pt x="816" y="1296"/>
                    </a:lnTo>
                    <a:lnTo>
                      <a:pt x="800" y="1312"/>
                    </a:lnTo>
                    <a:lnTo>
                      <a:pt x="800" y="16"/>
                    </a:lnTo>
                    <a:lnTo>
                      <a:pt x="816" y="32"/>
                    </a:lnTo>
                    <a:lnTo>
                      <a:pt x="16" y="32"/>
                    </a:lnTo>
                    <a:lnTo>
                      <a:pt x="32" y="16"/>
                    </a:lnTo>
                    <a:lnTo>
                      <a:pt x="32" y="1312"/>
                    </a:lnTo>
                    <a:close/>
                  </a:path>
                </a:pathLst>
              </a:custGeom>
              <a:solidFill>
                <a:srgbClr val="000000"/>
              </a:solidFill>
              <a:ln w="6">
                <a:solidFill>
                  <a:srgbClr val="000000"/>
                </a:solidFill>
                <a:bevel/>
                <a:headEnd/>
                <a:tailEnd/>
              </a:ln>
            </p:spPr>
            <p:txBody>
              <a:bodyPr/>
              <a:lstStyle/>
              <a:p>
                <a:endParaRPr lang="ru-RU"/>
              </a:p>
            </p:txBody>
          </p:sp>
          <p:sp>
            <p:nvSpPr>
              <p:cNvPr id="10356" name="Rectangle 128"/>
              <p:cNvSpPr>
                <a:spLocks noChangeArrowheads="1"/>
              </p:cNvSpPr>
              <p:nvPr/>
            </p:nvSpPr>
            <p:spPr bwMode="auto">
              <a:xfrm>
                <a:off x="2181" y="1406"/>
                <a:ext cx="300" cy="372"/>
              </a:xfrm>
              <a:prstGeom prst="rect">
                <a:avLst/>
              </a:prstGeom>
              <a:solidFill>
                <a:srgbClr val="FF0000"/>
              </a:solidFill>
              <a:ln w="9525">
                <a:noFill/>
                <a:miter lim="800000"/>
                <a:headEnd/>
                <a:tailEnd/>
              </a:ln>
            </p:spPr>
            <p:txBody>
              <a:bodyPr/>
              <a:lstStyle/>
              <a:p>
                <a:endParaRPr lang="ru-RU"/>
              </a:p>
            </p:txBody>
          </p:sp>
          <p:sp>
            <p:nvSpPr>
              <p:cNvPr id="10357" name="Freeform 129"/>
              <p:cNvSpPr>
                <a:spLocks noEditPoints="1"/>
              </p:cNvSpPr>
              <p:nvPr/>
            </p:nvSpPr>
            <p:spPr bwMode="auto">
              <a:xfrm>
                <a:off x="2175" y="1400"/>
                <a:ext cx="312" cy="384"/>
              </a:xfrm>
              <a:custGeom>
                <a:avLst/>
                <a:gdLst>
                  <a:gd name="T0" fmla="*/ 0 w 832"/>
                  <a:gd name="T1" fmla="*/ 0 h 1024"/>
                  <a:gd name="T2" fmla="*/ 0 w 832"/>
                  <a:gd name="T3" fmla="*/ 0 h 1024"/>
                  <a:gd name="T4" fmla="*/ 0 w 832"/>
                  <a:gd name="T5" fmla="*/ 0 h 1024"/>
                  <a:gd name="T6" fmla="*/ 0 w 832"/>
                  <a:gd name="T7" fmla="*/ 0 h 1024"/>
                  <a:gd name="T8" fmla="*/ 0 w 832"/>
                  <a:gd name="T9" fmla="*/ 0 h 1024"/>
                  <a:gd name="T10" fmla="*/ 0 w 832"/>
                  <a:gd name="T11" fmla="*/ 0 h 1024"/>
                  <a:gd name="T12" fmla="*/ 0 w 832"/>
                  <a:gd name="T13" fmla="*/ 0 h 1024"/>
                  <a:gd name="T14" fmla="*/ 0 w 832"/>
                  <a:gd name="T15" fmla="*/ 0 h 1024"/>
                  <a:gd name="T16" fmla="*/ 0 w 832"/>
                  <a:gd name="T17" fmla="*/ 0 h 1024"/>
                  <a:gd name="T18" fmla="*/ 0 w 832"/>
                  <a:gd name="T19" fmla="*/ 0 h 1024"/>
                  <a:gd name="T20" fmla="*/ 0 w 832"/>
                  <a:gd name="T21" fmla="*/ 0 h 1024"/>
                  <a:gd name="T22" fmla="*/ 0 w 832"/>
                  <a:gd name="T23" fmla="*/ 0 h 1024"/>
                  <a:gd name="T24" fmla="*/ 0 w 832"/>
                  <a:gd name="T25" fmla="*/ 0 h 1024"/>
                  <a:gd name="T26" fmla="*/ 0 w 832"/>
                  <a:gd name="T27" fmla="*/ 0 h 1024"/>
                  <a:gd name="T28" fmla="*/ 0 w 832"/>
                  <a:gd name="T29" fmla="*/ 0 h 1024"/>
                  <a:gd name="T30" fmla="*/ 0 w 832"/>
                  <a:gd name="T31" fmla="*/ 0 h 1024"/>
                  <a:gd name="T32" fmla="*/ 0 w 832"/>
                  <a:gd name="T33" fmla="*/ 0 h 1024"/>
                  <a:gd name="T34" fmla="*/ 0 w 832"/>
                  <a:gd name="T35" fmla="*/ 0 h 10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32"/>
                  <a:gd name="T55" fmla="*/ 0 h 1024"/>
                  <a:gd name="T56" fmla="*/ 832 w 832"/>
                  <a:gd name="T57" fmla="*/ 1024 h 10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32" h="1024">
                    <a:moveTo>
                      <a:pt x="0" y="16"/>
                    </a:moveTo>
                    <a:cubicBezTo>
                      <a:pt x="0" y="8"/>
                      <a:pt x="8" y="0"/>
                      <a:pt x="16" y="0"/>
                    </a:cubicBezTo>
                    <a:lnTo>
                      <a:pt x="816" y="0"/>
                    </a:lnTo>
                    <a:cubicBezTo>
                      <a:pt x="825" y="0"/>
                      <a:pt x="832" y="8"/>
                      <a:pt x="832" y="16"/>
                    </a:cubicBezTo>
                    <a:lnTo>
                      <a:pt x="832" y="1008"/>
                    </a:lnTo>
                    <a:cubicBezTo>
                      <a:pt x="832" y="1017"/>
                      <a:pt x="825" y="1024"/>
                      <a:pt x="816" y="1024"/>
                    </a:cubicBezTo>
                    <a:lnTo>
                      <a:pt x="16" y="1024"/>
                    </a:lnTo>
                    <a:cubicBezTo>
                      <a:pt x="8" y="1024"/>
                      <a:pt x="0" y="1017"/>
                      <a:pt x="0" y="1008"/>
                    </a:cubicBezTo>
                    <a:lnTo>
                      <a:pt x="0" y="16"/>
                    </a:lnTo>
                    <a:close/>
                    <a:moveTo>
                      <a:pt x="32" y="1008"/>
                    </a:moveTo>
                    <a:lnTo>
                      <a:pt x="16" y="992"/>
                    </a:lnTo>
                    <a:lnTo>
                      <a:pt x="816" y="992"/>
                    </a:lnTo>
                    <a:lnTo>
                      <a:pt x="800" y="1008"/>
                    </a:lnTo>
                    <a:lnTo>
                      <a:pt x="800" y="16"/>
                    </a:lnTo>
                    <a:lnTo>
                      <a:pt x="816" y="32"/>
                    </a:lnTo>
                    <a:lnTo>
                      <a:pt x="16" y="32"/>
                    </a:lnTo>
                    <a:lnTo>
                      <a:pt x="32" y="16"/>
                    </a:lnTo>
                    <a:lnTo>
                      <a:pt x="32" y="1008"/>
                    </a:lnTo>
                    <a:close/>
                  </a:path>
                </a:pathLst>
              </a:custGeom>
              <a:solidFill>
                <a:srgbClr val="000000"/>
              </a:solidFill>
              <a:ln w="6">
                <a:solidFill>
                  <a:srgbClr val="000000"/>
                </a:solidFill>
                <a:bevel/>
                <a:headEnd/>
                <a:tailEnd/>
              </a:ln>
            </p:spPr>
            <p:txBody>
              <a:bodyPr/>
              <a:lstStyle/>
              <a:p>
                <a:endParaRPr lang="ru-RU"/>
              </a:p>
            </p:txBody>
          </p:sp>
          <p:sp>
            <p:nvSpPr>
              <p:cNvPr id="10358" name="Rectangle 130"/>
              <p:cNvSpPr>
                <a:spLocks noChangeArrowheads="1"/>
              </p:cNvSpPr>
              <p:nvPr/>
            </p:nvSpPr>
            <p:spPr bwMode="auto">
              <a:xfrm>
                <a:off x="2937" y="1406"/>
                <a:ext cx="306" cy="600"/>
              </a:xfrm>
              <a:prstGeom prst="rect">
                <a:avLst/>
              </a:prstGeom>
              <a:solidFill>
                <a:srgbClr val="FF0000"/>
              </a:solidFill>
              <a:ln w="9525">
                <a:noFill/>
                <a:miter lim="800000"/>
                <a:headEnd/>
                <a:tailEnd/>
              </a:ln>
            </p:spPr>
            <p:txBody>
              <a:bodyPr/>
              <a:lstStyle/>
              <a:p>
                <a:endParaRPr lang="ru-RU"/>
              </a:p>
            </p:txBody>
          </p:sp>
          <p:sp>
            <p:nvSpPr>
              <p:cNvPr id="10359" name="Freeform 131"/>
              <p:cNvSpPr>
                <a:spLocks noEditPoints="1"/>
              </p:cNvSpPr>
              <p:nvPr/>
            </p:nvSpPr>
            <p:spPr bwMode="auto">
              <a:xfrm>
                <a:off x="2931" y="1400"/>
                <a:ext cx="318" cy="612"/>
              </a:xfrm>
              <a:custGeom>
                <a:avLst/>
                <a:gdLst>
                  <a:gd name="T0" fmla="*/ 0 w 848"/>
                  <a:gd name="T1" fmla="*/ 0 h 1632"/>
                  <a:gd name="T2" fmla="*/ 0 w 848"/>
                  <a:gd name="T3" fmla="*/ 0 h 1632"/>
                  <a:gd name="T4" fmla="*/ 0 w 848"/>
                  <a:gd name="T5" fmla="*/ 0 h 1632"/>
                  <a:gd name="T6" fmla="*/ 0 w 848"/>
                  <a:gd name="T7" fmla="*/ 0 h 1632"/>
                  <a:gd name="T8" fmla="*/ 0 w 848"/>
                  <a:gd name="T9" fmla="*/ 0 h 1632"/>
                  <a:gd name="T10" fmla="*/ 0 w 848"/>
                  <a:gd name="T11" fmla="*/ 0 h 1632"/>
                  <a:gd name="T12" fmla="*/ 0 w 848"/>
                  <a:gd name="T13" fmla="*/ 0 h 1632"/>
                  <a:gd name="T14" fmla="*/ 0 w 848"/>
                  <a:gd name="T15" fmla="*/ 0 h 1632"/>
                  <a:gd name="T16" fmla="*/ 0 w 848"/>
                  <a:gd name="T17" fmla="*/ 0 h 1632"/>
                  <a:gd name="T18" fmla="*/ 0 w 848"/>
                  <a:gd name="T19" fmla="*/ 0 h 1632"/>
                  <a:gd name="T20" fmla="*/ 0 w 848"/>
                  <a:gd name="T21" fmla="*/ 0 h 1632"/>
                  <a:gd name="T22" fmla="*/ 0 w 848"/>
                  <a:gd name="T23" fmla="*/ 0 h 1632"/>
                  <a:gd name="T24" fmla="*/ 0 w 848"/>
                  <a:gd name="T25" fmla="*/ 0 h 1632"/>
                  <a:gd name="T26" fmla="*/ 0 w 848"/>
                  <a:gd name="T27" fmla="*/ 0 h 1632"/>
                  <a:gd name="T28" fmla="*/ 0 w 848"/>
                  <a:gd name="T29" fmla="*/ 0 h 1632"/>
                  <a:gd name="T30" fmla="*/ 0 w 848"/>
                  <a:gd name="T31" fmla="*/ 0 h 1632"/>
                  <a:gd name="T32" fmla="*/ 0 w 848"/>
                  <a:gd name="T33" fmla="*/ 0 h 1632"/>
                  <a:gd name="T34" fmla="*/ 0 w 848"/>
                  <a:gd name="T35" fmla="*/ 0 h 16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48"/>
                  <a:gd name="T55" fmla="*/ 0 h 1632"/>
                  <a:gd name="T56" fmla="*/ 848 w 848"/>
                  <a:gd name="T57" fmla="*/ 1632 h 16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48" h="1632">
                    <a:moveTo>
                      <a:pt x="0" y="16"/>
                    </a:moveTo>
                    <a:cubicBezTo>
                      <a:pt x="0" y="8"/>
                      <a:pt x="8" y="0"/>
                      <a:pt x="16" y="0"/>
                    </a:cubicBezTo>
                    <a:lnTo>
                      <a:pt x="832" y="0"/>
                    </a:lnTo>
                    <a:cubicBezTo>
                      <a:pt x="841" y="0"/>
                      <a:pt x="848" y="8"/>
                      <a:pt x="848" y="16"/>
                    </a:cubicBezTo>
                    <a:lnTo>
                      <a:pt x="848" y="1616"/>
                    </a:lnTo>
                    <a:cubicBezTo>
                      <a:pt x="848" y="1625"/>
                      <a:pt x="841" y="1632"/>
                      <a:pt x="832" y="1632"/>
                    </a:cubicBezTo>
                    <a:lnTo>
                      <a:pt x="16" y="1632"/>
                    </a:lnTo>
                    <a:cubicBezTo>
                      <a:pt x="8" y="1632"/>
                      <a:pt x="0" y="1625"/>
                      <a:pt x="0" y="1616"/>
                    </a:cubicBezTo>
                    <a:lnTo>
                      <a:pt x="0" y="16"/>
                    </a:lnTo>
                    <a:close/>
                    <a:moveTo>
                      <a:pt x="32" y="1616"/>
                    </a:moveTo>
                    <a:lnTo>
                      <a:pt x="16" y="1600"/>
                    </a:lnTo>
                    <a:lnTo>
                      <a:pt x="832" y="1600"/>
                    </a:lnTo>
                    <a:lnTo>
                      <a:pt x="816" y="1616"/>
                    </a:lnTo>
                    <a:lnTo>
                      <a:pt x="816" y="16"/>
                    </a:lnTo>
                    <a:lnTo>
                      <a:pt x="832" y="32"/>
                    </a:lnTo>
                    <a:lnTo>
                      <a:pt x="16" y="32"/>
                    </a:lnTo>
                    <a:lnTo>
                      <a:pt x="32" y="16"/>
                    </a:lnTo>
                    <a:lnTo>
                      <a:pt x="32" y="1616"/>
                    </a:lnTo>
                    <a:close/>
                  </a:path>
                </a:pathLst>
              </a:custGeom>
              <a:solidFill>
                <a:srgbClr val="000000"/>
              </a:solidFill>
              <a:ln w="6">
                <a:solidFill>
                  <a:srgbClr val="000000"/>
                </a:solidFill>
                <a:bevel/>
                <a:headEnd/>
                <a:tailEnd/>
              </a:ln>
            </p:spPr>
            <p:txBody>
              <a:bodyPr/>
              <a:lstStyle/>
              <a:p>
                <a:endParaRPr lang="ru-RU"/>
              </a:p>
            </p:txBody>
          </p:sp>
          <p:sp>
            <p:nvSpPr>
              <p:cNvPr id="10360" name="Rectangle 132"/>
              <p:cNvSpPr>
                <a:spLocks noChangeArrowheads="1"/>
              </p:cNvSpPr>
              <p:nvPr/>
            </p:nvSpPr>
            <p:spPr bwMode="auto">
              <a:xfrm>
                <a:off x="3699" y="1406"/>
                <a:ext cx="300" cy="354"/>
              </a:xfrm>
              <a:prstGeom prst="rect">
                <a:avLst/>
              </a:prstGeom>
              <a:solidFill>
                <a:srgbClr val="FF0000"/>
              </a:solidFill>
              <a:ln w="9525">
                <a:noFill/>
                <a:miter lim="800000"/>
                <a:headEnd/>
                <a:tailEnd/>
              </a:ln>
            </p:spPr>
            <p:txBody>
              <a:bodyPr/>
              <a:lstStyle/>
              <a:p>
                <a:endParaRPr lang="ru-RU"/>
              </a:p>
            </p:txBody>
          </p:sp>
          <p:sp>
            <p:nvSpPr>
              <p:cNvPr id="10361" name="Freeform 133"/>
              <p:cNvSpPr>
                <a:spLocks noEditPoints="1"/>
              </p:cNvSpPr>
              <p:nvPr/>
            </p:nvSpPr>
            <p:spPr bwMode="auto">
              <a:xfrm>
                <a:off x="3693" y="1400"/>
                <a:ext cx="312" cy="366"/>
              </a:xfrm>
              <a:custGeom>
                <a:avLst/>
                <a:gdLst>
                  <a:gd name="T0" fmla="*/ 0 w 832"/>
                  <a:gd name="T1" fmla="*/ 0 h 976"/>
                  <a:gd name="T2" fmla="*/ 0 w 832"/>
                  <a:gd name="T3" fmla="*/ 0 h 976"/>
                  <a:gd name="T4" fmla="*/ 0 w 832"/>
                  <a:gd name="T5" fmla="*/ 0 h 976"/>
                  <a:gd name="T6" fmla="*/ 0 w 832"/>
                  <a:gd name="T7" fmla="*/ 0 h 976"/>
                  <a:gd name="T8" fmla="*/ 0 w 832"/>
                  <a:gd name="T9" fmla="*/ 0 h 976"/>
                  <a:gd name="T10" fmla="*/ 0 w 832"/>
                  <a:gd name="T11" fmla="*/ 0 h 976"/>
                  <a:gd name="T12" fmla="*/ 0 w 832"/>
                  <a:gd name="T13" fmla="*/ 0 h 976"/>
                  <a:gd name="T14" fmla="*/ 0 w 832"/>
                  <a:gd name="T15" fmla="*/ 0 h 976"/>
                  <a:gd name="T16" fmla="*/ 0 w 832"/>
                  <a:gd name="T17" fmla="*/ 0 h 976"/>
                  <a:gd name="T18" fmla="*/ 0 w 832"/>
                  <a:gd name="T19" fmla="*/ 0 h 976"/>
                  <a:gd name="T20" fmla="*/ 0 w 832"/>
                  <a:gd name="T21" fmla="*/ 0 h 976"/>
                  <a:gd name="T22" fmla="*/ 0 w 832"/>
                  <a:gd name="T23" fmla="*/ 0 h 976"/>
                  <a:gd name="T24" fmla="*/ 0 w 832"/>
                  <a:gd name="T25" fmla="*/ 0 h 976"/>
                  <a:gd name="T26" fmla="*/ 0 w 832"/>
                  <a:gd name="T27" fmla="*/ 0 h 976"/>
                  <a:gd name="T28" fmla="*/ 0 w 832"/>
                  <a:gd name="T29" fmla="*/ 0 h 976"/>
                  <a:gd name="T30" fmla="*/ 0 w 832"/>
                  <a:gd name="T31" fmla="*/ 0 h 976"/>
                  <a:gd name="T32" fmla="*/ 0 w 832"/>
                  <a:gd name="T33" fmla="*/ 0 h 976"/>
                  <a:gd name="T34" fmla="*/ 0 w 832"/>
                  <a:gd name="T35" fmla="*/ 0 h 9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32"/>
                  <a:gd name="T55" fmla="*/ 0 h 976"/>
                  <a:gd name="T56" fmla="*/ 832 w 832"/>
                  <a:gd name="T57" fmla="*/ 976 h 9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32" h="976">
                    <a:moveTo>
                      <a:pt x="0" y="16"/>
                    </a:moveTo>
                    <a:cubicBezTo>
                      <a:pt x="0" y="8"/>
                      <a:pt x="8" y="0"/>
                      <a:pt x="16" y="0"/>
                    </a:cubicBezTo>
                    <a:lnTo>
                      <a:pt x="816" y="0"/>
                    </a:lnTo>
                    <a:cubicBezTo>
                      <a:pt x="825" y="0"/>
                      <a:pt x="832" y="8"/>
                      <a:pt x="832" y="16"/>
                    </a:cubicBezTo>
                    <a:lnTo>
                      <a:pt x="832" y="960"/>
                    </a:lnTo>
                    <a:cubicBezTo>
                      <a:pt x="832" y="969"/>
                      <a:pt x="825" y="976"/>
                      <a:pt x="816" y="976"/>
                    </a:cubicBezTo>
                    <a:lnTo>
                      <a:pt x="16" y="976"/>
                    </a:lnTo>
                    <a:cubicBezTo>
                      <a:pt x="8" y="976"/>
                      <a:pt x="0" y="969"/>
                      <a:pt x="0" y="960"/>
                    </a:cubicBezTo>
                    <a:lnTo>
                      <a:pt x="0" y="16"/>
                    </a:lnTo>
                    <a:close/>
                    <a:moveTo>
                      <a:pt x="32" y="960"/>
                    </a:moveTo>
                    <a:lnTo>
                      <a:pt x="16" y="944"/>
                    </a:lnTo>
                    <a:lnTo>
                      <a:pt x="816" y="944"/>
                    </a:lnTo>
                    <a:lnTo>
                      <a:pt x="800" y="960"/>
                    </a:lnTo>
                    <a:lnTo>
                      <a:pt x="800" y="16"/>
                    </a:lnTo>
                    <a:lnTo>
                      <a:pt x="816" y="32"/>
                    </a:lnTo>
                    <a:lnTo>
                      <a:pt x="16" y="32"/>
                    </a:lnTo>
                    <a:lnTo>
                      <a:pt x="32" y="16"/>
                    </a:lnTo>
                    <a:lnTo>
                      <a:pt x="32" y="960"/>
                    </a:lnTo>
                    <a:close/>
                  </a:path>
                </a:pathLst>
              </a:custGeom>
              <a:solidFill>
                <a:srgbClr val="000000"/>
              </a:solidFill>
              <a:ln w="6">
                <a:solidFill>
                  <a:srgbClr val="000000"/>
                </a:solidFill>
                <a:bevel/>
                <a:headEnd/>
                <a:tailEnd/>
              </a:ln>
            </p:spPr>
            <p:txBody>
              <a:bodyPr/>
              <a:lstStyle/>
              <a:p>
                <a:endParaRPr lang="ru-RU"/>
              </a:p>
            </p:txBody>
          </p:sp>
          <p:sp>
            <p:nvSpPr>
              <p:cNvPr id="10362" name="Rectangle 134"/>
              <p:cNvSpPr>
                <a:spLocks noChangeArrowheads="1"/>
              </p:cNvSpPr>
              <p:nvPr/>
            </p:nvSpPr>
            <p:spPr bwMode="auto">
              <a:xfrm>
                <a:off x="1947" y="1406"/>
                <a:ext cx="12" cy="1128"/>
              </a:xfrm>
              <a:prstGeom prst="rect">
                <a:avLst/>
              </a:prstGeom>
              <a:solidFill>
                <a:srgbClr val="000000"/>
              </a:solidFill>
              <a:ln w="6">
                <a:solidFill>
                  <a:srgbClr val="000000"/>
                </a:solidFill>
                <a:bevel/>
                <a:headEnd/>
                <a:tailEnd/>
              </a:ln>
            </p:spPr>
            <p:txBody>
              <a:bodyPr/>
              <a:lstStyle/>
              <a:p>
                <a:endParaRPr lang="ru-RU"/>
              </a:p>
            </p:txBody>
          </p:sp>
          <p:sp>
            <p:nvSpPr>
              <p:cNvPr id="10363" name="Freeform 135"/>
              <p:cNvSpPr>
                <a:spLocks noEditPoints="1"/>
              </p:cNvSpPr>
              <p:nvPr/>
            </p:nvSpPr>
            <p:spPr bwMode="auto">
              <a:xfrm>
                <a:off x="1917" y="1400"/>
                <a:ext cx="36" cy="1140"/>
              </a:xfrm>
              <a:custGeom>
                <a:avLst/>
                <a:gdLst>
                  <a:gd name="T0" fmla="*/ 0 w 36"/>
                  <a:gd name="T1" fmla="*/ 1128 h 1140"/>
                  <a:gd name="T2" fmla="*/ 36 w 36"/>
                  <a:gd name="T3" fmla="*/ 1128 h 1140"/>
                  <a:gd name="T4" fmla="*/ 36 w 36"/>
                  <a:gd name="T5" fmla="*/ 1140 h 1140"/>
                  <a:gd name="T6" fmla="*/ 0 w 36"/>
                  <a:gd name="T7" fmla="*/ 1140 h 1140"/>
                  <a:gd name="T8" fmla="*/ 0 w 36"/>
                  <a:gd name="T9" fmla="*/ 1128 h 1140"/>
                  <a:gd name="T10" fmla="*/ 0 w 36"/>
                  <a:gd name="T11" fmla="*/ 900 h 1140"/>
                  <a:gd name="T12" fmla="*/ 36 w 36"/>
                  <a:gd name="T13" fmla="*/ 900 h 1140"/>
                  <a:gd name="T14" fmla="*/ 36 w 36"/>
                  <a:gd name="T15" fmla="*/ 912 h 1140"/>
                  <a:gd name="T16" fmla="*/ 0 w 36"/>
                  <a:gd name="T17" fmla="*/ 912 h 1140"/>
                  <a:gd name="T18" fmla="*/ 0 w 36"/>
                  <a:gd name="T19" fmla="*/ 900 h 1140"/>
                  <a:gd name="T20" fmla="*/ 0 w 36"/>
                  <a:gd name="T21" fmla="*/ 678 h 1140"/>
                  <a:gd name="T22" fmla="*/ 36 w 36"/>
                  <a:gd name="T23" fmla="*/ 678 h 1140"/>
                  <a:gd name="T24" fmla="*/ 36 w 36"/>
                  <a:gd name="T25" fmla="*/ 690 h 1140"/>
                  <a:gd name="T26" fmla="*/ 0 w 36"/>
                  <a:gd name="T27" fmla="*/ 690 h 1140"/>
                  <a:gd name="T28" fmla="*/ 0 w 36"/>
                  <a:gd name="T29" fmla="*/ 678 h 1140"/>
                  <a:gd name="T30" fmla="*/ 0 w 36"/>
                  <a:gd name="T31" fmla="*/ 450 h 1140"/>
                  <a:gd name="T32" fmla="*/ 36 w 36"/>
                  <a:gd name="T33" fmla="*/ 450 h 1140"/>
                  <a:gd name="T34" fmla="*/ 36 w 36"/>
                  <a:gd name="T35" fmla="*/ 462 h 1140"/>
                  <a:gd name="T36" fmla="*/ 0 w 36"/>
                  <a:gd name="T37" fmla="*/ 462 h 1140"/>
                  <a:gd name="T38" fmla="*/ 0 w 36"/>
                  <a:gd name="T39" fmla="*/ 450 h 1140"/>
                  <a:gd name="T40" fmla="*/ 0 w 36"/>
                  <a:gd name="T41" fmla="*/ 228 h 1140"/>
                  <a:gd name="T42" fmla="*/ 36 w 36"/>
                  <a:gd name="T43" fmla="*/ 228 h 1140"/>
                  <a:gd name="T44" fmla="*/ 36 w 36"/>
                  <a:gd name="T45" fmla="*/ 240 h 1140"/>
                  <a:gd name="T46" fmla="*/ 0 w 36"/>
                  <a:gd name="T47" fmla="*/ 240 h 1140"/>
                  <a:gd name="T48" fmla="*/ 0 w 36"/>
                  <a:gd name="T49" fmla="*/ 228 h 1140"/>
                  <a:gd name="T50" fmla="*/ 0 w 36"/>
                  <a:gd name="T51" fmla="*/ 0 h 1140"/>
                  <a:gd name="T52" fmla="*/ 36 w 36"/>
                  <a:gd name="T53" fmla="*/ 0 h 1140"/>
                  <a:gd name="T54" fmla="*/ 36 w 36"/>
                  <a:gd name="T55" fmla="*/ 12 h 1140"/>
                  <a:gd name="T56" fmla="*/ 0 w 36"/>
                  <a:gd name="T57" fmla="*/ 12 h 1140"/>
                  <a:gd name="T58" fmla="*/ 0 w 36"/>
                  <a:gd name="T59" fmla="*/ 0 h 11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
                  <a:gd name="T91" fmla="*/ 0 h 1140"/>
                  <a:gd name="T92" fmla="*/ 36 w 36"/>
                  <a:gd name="T93" fmla="*/ 1140 h 11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 h="1140">
                    <a:moveTo>
                      <a:pt x="0" y="1128"/>
                    </a:moveTo>
                    <a:lnTo>
                      <a:pt x="36" y="1128"/>
                    </a:lnTo>
                    <a:lnTo>
                      <a:pt x="36" y="1140"/>
                    </a:lnTo>
                    <a:lnTo>
                      <a:pt x="0" y="1140"/>
                    </a:lnTo>
                    <a:lnTo>
                      <a:pt x="0" y="1128"/>
                    </a:lnTo>
                    <a:close/>
                    <a:moveTo>
                      <a:pt x="0" y="900"/>
                    </a:moveTo>
                    <a:lnTo>
                      <a:pt x="36" y="900"/>
                    </a:lnTo>
                    <a:lnTo>
                      <a:pt x="36" y="912"/>
                    </a:lnTo>
                    <a:lnTo>
                      <a:pt x="0" y="912"/>
                    </a:lnTo>
                    <a:lnTo>
                      <a:pt x="0" y="900"/>
                    </a:lnTo>
                    <a:close/>
                    <a:moveTo>
                      <a:pt x="0" y="678"/>
                    </a:moveTo>
                    <a:lnTo>
                      <a:pt x="36" y="678"/>
                    </a:lnTo>
                    <a:lnTo>
                      <a:pt x="36" y="690"/>
                    </a:lnTo>
                    <a:lnTo>
                      <a:pt x="0" y="690"/>
                    </a:lnTo>
                    <a:lnTo>
                      <a:pt x="0" y="678"/>
                    </a:lnTo>
                    <a:close/>
                    <a:moveTo>
                      <a:pt x="0" y="450"/>
                    </a:moveTo>
                    <a:lnTo>
                      <a:pt x="36" y="450"/>
                    </a:lnTo>
                    <a:lnTo>
                      <a:pt x="36" y="462"/>
                    </a:lnTo>
                    <a:lnTo>
                      <a:pt x="0" y="462"/>
                    </a:lnTo>
                    <a:lnTo>
                      <a:pt x="0" y="450"/>
                    </a:lnTo>
                    <a:close/>
                    <a:moveTo>
                      <a:pt x="0" y="228"/>
                    </a:moveTo>
                    <a:lnTo>
                      <a:pt x="36" y="228"/>
                    </a:lnTo>
                    <a:lnTo>
                      <a:pt x="36" y="240"/>
                    </a:lnTo>
                    <a:lnTo>
                      <a:pt x="0" y="240"/>
                    </a:lnTo>
                    <a:lnTo>
                      <a:pt x="0" y="228"/>
                    </a:lnTo>
                    <a:close/>
                    <a:moveTo>
                      <a:pt x="0" y="0"/>
                    </a:moveTo>
                    <a:lnTo>
                      <a:pt x="36" y="0"/>
                    </a:lnTo>
                    <a:lnTo>
                      <a:pt x="36" y="12"/>
                    </a:lnTo>
                    <a:lnTo>
                      <a:pt x="0" y="12"/>
                    </a:lnTo>
                    <a:lnTo>
                      <a:pt x="0" y="0"/>
                    </a:lnTo>
                    <a:close/>
                  </a:path>
                </a:pathLst>
              </a:custGeom>
              <a:solidFill>
                <a:srgbClr val="000000"/>
              </a:solidFill>
              <a:ln w="6">
                <a:solidFill>
                  <a:srgbClr val="000000"/>
                </a:solidFill>
                <a:bevel/>
                <a:headEnd/>
                <a:tailEnd/>
              </a:ln>
            </p:spPr>
            <p:txBody>
              <a:bodyPr/>
              <a:lstStyle/>
              <a:p>
                <a:endParaRPr lang="ru-RU"/>
              </a:p>
            </p:txBody>
          </p:sp>
          <p:sp>
            <p:nvSpPr>
              <p:cNvPr id="10364" name="Rectangle 136"/>
              <p:cNvSpPr>
                <a:spLocks noChangeArrowheads="1"/>
              </p:cNvSpPr>
              <p:nvPr/>
            </p:nvSpPr>
            <p:spPr bwMode="auto">
              <a:xfrm>
                <a:off x="1953" y="2528"/>
                <a:ext cx="2274" cy="12"/>
              </a:xfrm>
              <a:prstGeom prst="rect">
                <a:avLst/>
              </a:prstGeom>
              <a:solidFill>
                <a:srgbClr val="000000"/>
              </a:solidFill>
              <a:ln w="6">
                <a:solidFill>
                  <a:srgbClr val="000000"/>
                </a:solidFill>
                <a:bevel/>
                <a:headEnd/>
                <a:tailEnd/>
              </a:ln>
            </p:spPr>
            <p:txBody>
              <a:bodyPr/>
              <a:lstStyle/>
              <a:p>
                <a:endParaRPr lang="ru-RU"/>
              </a:p>
            </p:txBody>
          </p:sp>
          <p:sp>
            <p:nvSpPr>
              <p:cNvPr id="10365" name="Freeform 137"/>
              <p:cNvSpPr>
                <a:spLocks noEditPoints="1"/>
              </p:cNvSpPr>
              <p:nvPr/>
            </p:nvSpPr>
            <p:spPr bwMode="auto">
              <a:xfrm>
                <a:off x="1947" y="2534"/>
                <a:ext cx="2286" cy="36"/>
              </a:xfrm>
              <a:custGeom>
                <a:avLst/>
                <a:gdLst>
                  <a:gd name="T0" fmla="*/ 12 w 2286"/>
                  <a:gd name="T1" fmla="*/ 0 h 36"/>
                  <a:gd name="T2" fmla="*/ 12 w 2286"/>
                  <a:gd name="T3" fmla="*/ 36 h 36"/>
                  <a:gd name="T4" fmla="*/ 0 w 2286"/>
                  <a:gd name="T5" fmla="*/ 36 h 36"/>
                  <a:gd name="T6" fmla="*/ 0 w 2286"/>
                  <a:gd name="T7" fmla="*/ 0 h 36"/>
                  <a:gd name="T8" fmla="*/ 12 w 2286"/>
                  <a:gd name="T9" fmla="*/ 0 h 36"/>
                  <a:gd name="T10" fmla="*/ 768 w 2286"/>
                  <a:gd name="T11" fmla="*/ 0 h 36"/>
                  <a:gd name="T12" fmla="*/ 768 w 2286"/>
                  <a:gd name="T13" fmla="*/ 36 h 36"/>
                  <a:gd name="T14" fmla="*/ 756 w 2286"/>
                  <a:gd name="T15" fmla="*/ 36 h 36"/>
                  <a:gd name="T16" fmla="*/ 756 w 2286"/>
                  <a:gd name="T17" fmla="*/ 0 h 36"/>
                  <a:gd name="T18" fmla="*/ 768 w 2286"/>
                  <a:gd name="T19" fmla="*/ 0 h 36"/>
                  <a:gd name="T20" fmla="*/ 1530 w 2286"/>
                  <a:gd name="T21" fmla="*/ 0 h 36"/>
                  <a:gd name="T22" fmla="*/ 1530 w 2286"/>
                  <a:gd name="T23" fmla="*/ 36 h 36"/>
                  <a:gd name="T24" fmla="*/ 1518 w 2286"/>
                  <a:gd name="T25" fmla="*/ 36 h 36"/>
                  <a:gd name="T26" fmla="*/ 1518 w 2286"/>
                  <a:gd name="T27" fmla="*/ 0 h 36"/>
                  <a:gd name="T28" fmla="*/ 1530 w 2286"/>
                  <a:gd name="T29" fmla="*/ 0 h 36"/>
                  <a:gd name="T30" fmla="*/ 2286 w 2286"/>
                  <a:gd name="T31" fmla="*/ 0 h 36"/>
                  <a:gd name="T32" fmla="*/ 2286 w 2286"/>
                  <a:gd name="T33" fmla="*/ 36 h 36"/>
                  <a:gd name="T34" fmla="*/ 2274 w 2286"/>
                  <a:gd name="T35" fmla="*/ 36 h 36"/>
                  <a:gd name="T36" fmla="*/ 2274 w 2286"/>
                  <a:gd name="T37" fmla="*/ 0 h 36"/>
                  <a:gd name="T38" fmla="*/ 2286 w 2286"/>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86"/>
                  <a:gd name="T61" fmla="*/ 0 h 36"/>
                  <a:gd name="T62" fmla="*/ 2286 w 2286"/>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86" h="36">
                    <a:moveTo>
                      <a:pt x="12" y="0"/>
                    </a:moveTo>
                    <a:lnTo>
                      <a:pt x="12" y="36"/>
                    </a:lnTo>
                    <a:lnTo>
                      <a:pt x="0" y="36"/>
                    </a:lnTo>
                    <a:lnTo>
                      <a:pt x="0" y="0"/>
                    </a:lnTo>
                    <a:lnTo>
                      <a:pt x="12" y="0"/>
                    </a:lnTo>
                    <a:close/>
                    <a:moveTo>
                      <a:pt x="768" y="0"/>
                    </a:moveTo>
                    <a:lnTo>
                      <a:pt x="768" y="36"/>
                    </a:lnTo>
                    <a:lnTo>
                      <a:pt x="756" y="36"/>
                    </a:lnTo>
                    <a:lnTo>
                      <a:pt x="756" y="0"/>
                    </a:lnTo>
                    <a:lnTo>
                      <a:pt x="768" y="0"/>
                    </a:lnTo>
                    <a:close/>
                    <a:moveTo>
                      <a:pt x="1530" y="0"/>
                    </a:moveTo>
                    <a:lnTo>
                      <a:pt x="1530" y="36"/>
                    </a:lnTo>
                    <a:lnTo>
                      <a:pt x="1518" y="36"/>
                    </a:lnTo>
                    <a:lnTo>
                      <a:pt x="1518" y="0"/>
                    </a:lnTo>
                    <a:lnTo>
                      <a:pt x="1530" y="0"/>
                    </a:lnTo>
                    <a:close/>
                    <a:moveTo>
                      <a:pt x="2286" y="0"/>
                    </a:moveTo>
                    <a:lnTo>
                      <a:pt x="2286" y="36"/>
                    </a:lnTo>
                    <a:lnTo>
                      <a:pt x="2274" y="36"/>
                    </a:lnTo>
                    <a:lnTo>
                      <a:pt x="2274" y="0"/>
                    </a:lnTo>
                    <a:lnTo>
                      <a:pt x="2286" y="0"/>
                    </a:lnTo>
                    <a:close/>
                  </a:path>
                </a:pathLst>
              </a:custGeom>
              <a:solidFill>
                <a:srgbClr val="000000"/>
              </a:solidFill>
              <a:ln w="6">
                <a:solidFill>
                  <a:srgbClr val="000000"/>
                </a:solidFill>
                <a:bevel/>
                <a:headEnd/>
                <a:tailEnd/>
              </a:ln>
            </p:spPr>
            <p:txBody>
              <a:bodyPr/>
              <a:lstStyle/>
              <a:p>
                <a:endParaRPr lang="ru-RU"/>
              </a:p>
            </p:txBody>
          </p:sp>
          <p:sp>
            <p:nvSpPr>
              <p:cNvPr id="10366" name="Rectangle 144"/>
              <p:cNvSpPr>
                <a:spLocks noChangeArrowheads="1"/>
              </p:cNvSpPr>
              <p:nvPr/>
            </p:nvSpPr>
            <p:spPr bwMode="auto">
              <a:xfrm>
                <a:off x="2267" y="2653"/>
                <a:ext cx="167" cy="138"/>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20 </a:t>
                </a:r>
                <a:endParaRPr lang="ru-RU">
                  <a:solidFill>
                    <a:srgbClr val="002060"/>
                  </a:solidFill>
                </a:endParaRPr>
              </a:p>
            </p:txBody>
          </p:sp>
          <p:sp>
            <p:nvSpPr>
              <p:cNvPr id="10367" name="Rectangle 146"/>
              <p:cNvSpPr>
                <a:spLocks noChangeArrowheads="1"/>
              </p:cNvSpPr>
              <p:nvPr/>
            </p:nvSpPr>
            <p:spPr bwMode="auto">
              <a:xfrm>
                <a:off x="3002" y="2653"/>
                <a:ext cx="96" cy="174"/>
              </a:xfrm>
              <a:prstGeom prst="rect">
                <a:avLst/>
              </a:prstGeom>
              <a:noFill/>
              <a:ln w="9525">
                <a:noFill/>
                <a:miter lim="800000"/>
                <a:headEnd/>
                <a:tailEnd/>
              </a:ln>
            </p:spPr>
            <p:txBody>
              <a:bodyPr wrap="none" lIns="0" tIns="0" rIns="0" bIns="0">
                <a:spAutoFit/>
              </a:bodyPr>
              <a:lstStyle/>
              <a:p>
                <a:r>
                  <a:rPr lang="ru-RU" sz="1600" b="1">
                    <a:solidFill>
                      <a:srgbClr val="000000"/>
                    </a:solidFill>
                    <a:latin typeface="Times New Roman" pitchFamily="18" charset="0"/>
                  </a:rPr>
                  <a:t>-</a:t>
                </a:r>
                <a:endParaRPr lang="ru-RU"/>
              </a:p>
            </p:txBody>
          </p:sp>
          <p:sp>
            <p:nvSpPr>
              <p:cNvPr id="10368" name="Rectangle 147"/>
              <p:cNvSpPr>
                <a:spLocks noChangeArrowheads="1"/>
              </p:cNvSpPr>
              <p:nvPr/>
            </p:nvSpPr>
            <p:spPr bwMode="auto">
              <a:xfrm>
                <a:off x="3044" y="2653"/>
                <a:ext cx="134" cy="138"/>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16</a:t>
                </a:r>
                <a:endParaRPr lang="ru-RU">
                  <a:solidFill>
                    <a:srgbClr val="002060"/>
                  </a:solidFill>
                </a:endParaRPr>
              </a:p>
            </p:txBody>
          </p:sp>
          <p:sp>
            <p:nvSpPr>
              <p:cNvPr id="10369" name="Rectangle 148"/>
              <p:cNvSpPr>
                <a:spLocks noChangeArrowheads="1"/>
              </p:cNvSpPr>
              <p:nvPr/>
            </p:nvSpPr>
            <p:spPr bwMode="auto">
              <a:xfrm>
                <a:off x="3760" y="2653"/>
                <a:ext cx="96" cy="174"/>
              </a:xfrm>
              <a:prstGeom prst="rect">
                <a:avLst/>
              </a:prstGeom>
              <a:noFill/>
              <a:ln w="9525">
                <a:noFill/>
                <a:miter lim="800000"/>
                <a:headEnd/>
                <a:tailEnd/>
              </a:ln>
            </p:spPr>
            <p:txBody>
              <a:bodyPr wrap="none" lIns="0" tIns="0" rIns="0" bIns="0">
                <a:spAutoFit/>
              </a:bodyPr>
              <a:lstStyle/>
              <a:p>
                <a:r>
                  <a:rPr lang="ru-RU" sz="1600" b="1">
                    <a:solidFill>
                      <a:srgbClr val="000000"/>
                    </a:solidFill>
                    <a:latin typeface="Times New Roman" pitchFamily="18" charset="0"/>
                  </a:rPr>
                  <a:t>-</a:t>
                </a:r>
                <a:endParaRPr lang="ru-RU"/>
              </a:p>
            </p:txBody>
          </p:sp>
          <p:sp>
            <p:nvSpPr>
              <p:cNvPr id="10370" name="Rectangle 149"/>
              <p:cNvSpPr>
                <a:spLocks noChangeArrowheads="1"/>
              </p:cNvSpPr>
              <p:nvPr/>
            </p:nvSpPr>
            <p:spPr bwMode="auto">
              <a:xfrm>
                <a:off x="3802" y="2653"/>
                <a:ext cx="134" cy="138"/>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70</a:t>
                </a:r>
                <a:endParaRPr lang="ru-RU">
                  <a:solidFill>
                    <a:srgbClr val="002060"/>
                  </a:solidFill>
                </a:endParaRPr>
              </a:p>
            </p:txBody>
          </p:sp>
        </p:grpSp>
        <p:sp>
          <p:nvSpPr>
            <p:cNvPr id="10330" name="Rectangle 180"/>
            <p:cNvSpPr>
              <a:spLocks noChangeArrowheads="1"/>
            </p:cNvSpPr>
            <p:nvPr/>
          </p:nvSpPr>
          <p:spPr bwMode="auto">
            <a:xfrm>
              <a:off x="8444166" y="4693390"/>
              <a:ext cx="186314" cy="162972"/>
            </a:xfrm>
            <a:prstGeom prst="rect">
              <a:avLst/>
            </a:prstGeom>
            <a:solidFill>
              <a:srgbClr val="002060"/>
            </a:solidFill>
            <a:ln w="9525">
              <a:noFill/>
              <a:miter lim="800000"/>
              <a:headEnd/>
              <a:tailEnd/>
            </a:ln>
          </p:spPr>
          <p:txBody>
            <a:bodyPr/>
            <a:lstStyle/>
            <a:p>
              <a:endParaRPr lang="ru-RU"/>
            </a:p>
          </p:txBody>
        </p:sp>
        <p:sp>
          <p:nvSpPr>
            <p:cNvPr id="10331" name="Rectangle 182"/>
            <p:cNvSpPr>
              <a:spLocks noChangeArrowheads="1"/>
            </p:cNvSpPr>
            <p:nvPr/>
          </p:nvSpPr>
          <p:spPr bwMode="auto">
            <a:xfrm>
              <a:off x="8690702" y="4657961"/>
              <a:ext cx="348558" cy="246221"/>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Vcyt</a:t>
              </a:r>
              <a:endParaRPr lang="ru-RU">
                <a:solidFill>
                  <a:srgbClr val="002060"/>
                </a:solidFill>
              </a:endParaRPr>
            </a:p>
          </p:txBody>
        </p:sp>
        <p:sp>
          <p:nvSpPr>
            <p:cNvPr id="10332" name="Rectangle 183"/>
            <p:cNvSpPr>
              <a:spLocks noChangeArrowheads="1"/>
            </p:cNvSpPr>
            <p:nvPr/>
          </p:nvSpPr>
          <p:spPr bwMode="auto">
            <a:xfrm>
              <a:off x="8444166" y="4399989"/>
              <a:ext cx="186314" cy="178561"/>
            </a:xfrm>
            <a:prstGeom prst="rect">
              <a:avLst/>
            </a:prstGeom>
            <a:solidFill>
              <a:srgbClr val="31F810"/>
            </a:solidFill>
            <a:ln w="9525">
              <a:noFill/>
              <a:miter lim="800000"/>
              <a:headEnd/>
              <a:tailEnd/>
            </a:ln>
          </p:spPr>
          <p:txBody>
            <a:bodyPr/>
            <a:lstStyle/>
            <a:p>
              <a:endParaRPr lang="ru-RU"/>
            </a:p>
          </p:txBody>
        </p:sp>
        <p:sp>
          <p:nvSpPr>
            <p:cNvPr id="10333" name="Rectangle 185"/>
            <p:cNvSpPr>
              <a:spLocks noChangeArrowheads="1"/>
            </p:cNvSpPr>
            <p:nvPr/>
          </p:nvSpPr>
          <p:spPr bwMode="auto">
            <a:xfrm>
              <a:off x="8690702" y="4367395"/>
              <a:ext cx="332436" cy="246221"/>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Vres</a:t>
              </a:r>
              <a:endParaRPr lang="ru-RU">
                <a:solidFill>
                  <a:srgbClr val="002060"/>
                </a:solidFill>
              </a:endParaRPr>
            </a:p>
          </p:txBody>
        </p:sp>
        <p:sp>
          <p:nvSpPr>
            <p:cNvPr id="10334" name="Rectangle 186"/>
            <p:cNvSpPr>
              <a:spLocks noChangeArrowheads="1"/>
            </p:cNvSpPr>
            <p:nvPr/>
          </p:nvSpPr>
          <p:spPr bwMode="auto">
            <a:xfrm>
              <a:off x="8444166" y="4139234"/>
              <a:ext cx="186314" cy="162972"/>
            </a:xfrm>
            <a:prstGeom prst="rect">
              <a:avLst/>
            </a:prstGeom>
            <a:solidFill>
              <a:srgbClr val="FF0000"/>
            </a:solidFill>
            <a:ln w="9525">
              <a:noFill/>
              <a:miter lim="800000"/>
              <a:headEnd/>
              <a:tailEnd/>
            </a:ln>
          </p:spPr>
          <p:txBody>
            <a:bodyPr/>
            <a:lstStyle/>
            <a:p>
              <a:endParaRPr lang="ru-RU"/>
            </a:p>
          </p:txBody>
        </p:sp>
        <p:sp>
          <p:nvSpPr>
            <p:cNvPr id="10335" name="Rectangle 188"/>
            <p:cNvSpPr>
              <a:spLocks noChangeArrowheads="1"/>
            </p:cNvSpPr>
            <p:nvPr/>
          </p:nvSpPr>
          <p:spPr bwMode="auto">
            <a:xfrm>
              <a:off x="8690702" y="4100971"/>
              <a:ext cx="303953" cy="246221"/>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Valt</a:t>
              </a:r>
              <a:endParaRPr lang="ru-RU">
                <a:solidFill>
                  <a:srgbClr val="002060"/>
                </a:solidFill>
              </a:endParaRPr>
            </a:p>
          </p:txBody>
        </p:sp>
        <p:sp>
          <p:nvSpPr>
            <p:cNvPr id="10336" name="Rectangle 242"/>
            <p:cNvSpPr>
              <a:spLocks noChangeArrowheads="1"/>
            </p:cNvSpPr>
            <p:nvPr/>
          </p:nvSpPr>
          <p:spPr bwMode="auto">
            <a:xfrm>
              <a:off x="5007727" y="5662586"/>
              <a:ext cx="102592" cy="246221"/>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0</a:t>
              </a:r>
              <a:endParaRPr lang="ru-RU">
                <a:solidFill>
                  <a:srgbClr val="002060"/>
                </a:solidFill>
              </a:endParaRPr>
            </a:p>
          </p:txBody>
        </p:sp>
        <p:sp>
          <p:nvSpPr>
            <p:cNvPr id="10337" name="Rectangle 243"/>
            <p:cNvSpPr>
              <a:spLocks noChangeArrowheads="1"/>
            </p:cNvSpPr>
            <p:nvPr/>
          </p:nvSpPr>
          <p:spPr bwMode="auto">
            <a:xfrm>
              <a:off x="4905258" y="5228509"/>
              <a:ext cx="174278" cy="246221"/>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20</a:t>
              </a:r>
              <a:endParaRPr lang="ru-RU">
                <a:solidFill>
                  <a:srgbClr val="002060"/>
                </a:solidFill>
              </a:endParaRPr>
            </a:p>
          </p:txBody>
        </p:sp>
        <p:sp>
          <p:nvSpPr>
            <p:cNvPr id="10338" name="Rectangle 244"/>
            <p:cNvSpPr>
              <a:spLocks noChangeArrowheads="1"/>
            </p:cNvSpPr>
            <p:nvPr/>
          </p:nvSpPr>
          <p:spPr bwMode="auto">
            <a:xfrm>
              <a:off x="4905258" y="4836535"/>
              <a:ext cx="174278" cy="246221"/>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40</a:t>
              </a:r>
              <a:endParaRPr lang="ru-RU">
                <a:solidFill>
                  <a:srgbClr val="002060"/>
                </a:solidFill>
              </a:endParaRPr>
            </a:p>
          </p:txBody>
        </p:sp>
        <p:sp>
          <p:nvSpPr>
            <p:cNvPr id="10339" name="Rectangle 245"/>
            <p:cNvSpPr>
              <a:spLocks noChangeArrowheads="1"/>
            </p:cNvSpPr>
            <p:nvPr/>
          </p:nvSpPr>
          <p:spPr bwMode="auto">
            <a:xfrm>
              <a:off x="4905258" y="4445999"/>
              <a:ext cx="174278" cy="246221"/>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60</a:t>
              </a:r>
              <a:endParaRPr lang="ru-RU">
                <a:solidFill>
                  <a:srgbClr val="002060"/>
                </a:solidFill>
              </a:endParaRPr>
            </a:p>
          </p:txBody>
        </p:sp>
        <p:sp>
          <p:nvSpPr>
            <p:cNvPr id="10340" name="Rectangle 246"/>
            <p:cNvSpPr>
              <a:spLocks noChangeArrowheads="1"/>
            </p:cNvSpPr>
            <p:nvPr/>
          </p:nvSpPr>
          <p:spPr bwMode="auto">
            <a:xfrm>
              <a:off x="4905258" y="4026435"/>
              <a:ext cx="174278" cy="246221"/>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80</a:t>
              </a:r>
              <a:endParaRPr lang="ru-RU">
                <a:solidFill>
                  <a:srgbClr val="002060"/>
                </a:solidFill>
              </a:endParaRPr>
            </a:p>
          </p:txBody>
        </p:sp>
        <p:sp>
          <p:nvSpPr>
            <p:cNvPr id="10341" name="Rectangle 247"/>
            <p:cNvSpPr>
              <a:spLocks noChangeArrowheads="1"/>
            </p:cNvSpPr>
            <p:nvPr/>
          </p:nvSpPr>
          <p:spPr bwMode="auto">
            <a:xfrm>
              <a:off x="4829856" y="3648975"/>
              <a:ext cx="261418" cy="246221"/>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100</a:t>
              </a:r>
              <a:endParaRPr lang="ru-RU">
                <a:solidFill>
                  <a:srgbClr val="002060"/>
                </a:solidFill>
              </a:endParaRPr>
            </a:p>
          </p:txBody>
        </p:sp>
        <p:sp>
          <p:nvSpPr>
            <p:cNvPr id="10342" name="Rectangle 141"/>
            <p:cNvSpPr>
              <a:spLocks noChangeArrowheads="1"/>
            </p:cNvSpPr>
            <p:nvPr/>
          </p:nvSpPr>
          <p:spPr bwMode="auto">
            <a:xfrm rot="5400000" flipH="1" flipV="1">
              <a:off x="3316584" y="4627492"/>
              <a:ext cx="2786082" cy="246223"/>
            </a:xfrm>
            <a:prstGeom prst="rect">
              <a:avLst/>
            </a:prstGeom>
            <a:noFill/>
            <a:ln w="9525">
              <a:noFill/>
              <a:miter lim="800000"/>
              <a:headEnd/>
              <a:tailEnd/>
            </a:ln>
          </p:spPr>
          <p:txBody>
            <a:bodyPr lIns="0" tIns="0" rIns="0" bIns="0">
              <a:spAutoFit/>
            </a:bodyPr>
            <a:lstStyle/>
            <a:p>
              <a:pPr algn="ctr"/>
              <a:r>
                <a:rPr lang="ru-RU" sz="1600" b="1" dirty="0">
                  <a:solidFill>
                    <a:srgbClr val="002060"/>
                  </a:solidFill>
                  <a:latin typeface="Times New Roman" pitchFamily="18" charset="0"/>
                </a:rPr>
                <a:t>% </a:t>
              </a:r>
              <a:r>
                <a:rPr lang="en-US" sz="1600" b="1" dirty="0" smtClean="0">
                  <a:solidFill>
                    <a:srgbClr val="002060"/>
                  </a:solidFill>
                  <a:latin typeface="Times New Roman" pitchFamily="18" charset="0"/>
                </a:rPr>
                <a:t>total respiration</a:t>
              </a:r>
              <a:r>
                <a:rPr lang="ru-RU" sz="1600" b="1" dirty="0" smtClean="0">
                  <a:solidFill>
                    <a:srgbClr val="002060"/>
                  </a:solidFill>
                  <a:latin typeface="Times New Roman" pitchFamily="18" charset="0"/>
                </a:rPr>
                <a:t> </a:t>
              </a:r>
              <a:endParaRPr lang="ru-RU" sz="1600" b="1" dirty="0">
                <a:solidFill>
                  <a:srgbClr val="002060"/>
                </a:solidFill>
              </a:endParaRPr>
            </a:p>
          </p:txBody>
        </p:sp>
      </p:grpSp>
      <p:sp>
        <p:nvSpPr>
          <p:cNvPr id="10245" name="Rectangle 141"/>
          <p:cNvSpPr>
            <a:spLocks noChangeArrowheads="1"/>
          </p:cNvSpPr>
          <p:nvPr/>
        </p:nvSpPr>
        <p:spPr bwMode="auto">
          <a:xfrm rot="10800000" flipH="1" flipV="1">
            <a:off x="3298825" y="6450728"/>
            <a:ext cx="2786063" cy="246221"/>
          </a:xfrm>
          <a:prstGeom prst="rect">
            <a:avLst/>
          </a:prstGeom>
          <a:noFill/>
          <a:ln w="9525">
            <a:noFill/>
            <a:miter lim="800000"/>
            <a:headEnd/>
            <a:tailEnd/>
          </a:ln>
        </p:spPr>
        <p:txBody>
          <a:bodyPr lIns="0" tIns="0" rIns="0" bIns="0">
            <a:spAutoFit/>
          </a:bodyPr>
          <a:lstStyle/>
          <a:p>
            <a:pPr algn="ctr"/>
            <a:r>
              <a:rPr lang="en-US" sz="1600" b="1" dirty="0" smtClean="0">
                <a:solidFill>
                  <a:srgbClr val="002060"/>
                </a:solidFill>
                <a:latin typeface="Times New Roman" pitchFamily="18" charset="0"/>
              </a:rPr>
              <a:t>Temperature</a:t>
            </a:r>
            <a:r>
              <a:rPr lang="ru-RU" sz="1600" b="1" dirty="0" smtClean="0">
                <a:solidFill>
                  <a:srgbClr val="002060"/>
                </a:solidFill>
                <a:latin typeface="Times New Roman" pitchFamily="18" charset="0"/>
              </a:rPr>
              <a:t>, </a:t>
            </a:r>
            <a:r>
              <a:rPr lang="ru-RU" sz="1600" b="1" dirty="0">
                <a:solidFill>
                  <a:srgbClr val="002060"/>
                </a:solidFill>
                <a:latin typeface="Times New Roman" pitchFamily="18" charset="0"/>
              </a:rPr>
              <a:t>°С</a:t>
            </a:r>
            <a:endParaRPr lang="ru-RU" sz="1600" b="1" dirty="0">
              <a:solidFill>
                <a:srgbClr val="002060"/>
              </a:solidFill>
            </a:endParaRPr>
          </a:p>
        </p:txBody>
      </p:sp>
      <p:sp>
        <p:nvSpPr>
          <p:cNvPr id="10246" name="TextBox 182"/>
          <p:cNvSpPr txBox="1">
            <a:spLocks noChangeArrowheads="1"/>
          </p:cNvSpPr>
          <p:nvPr/>
        </p:nvSpPr>
        <p:spPr bwMode="auto">
          <a:xfrm>
            <a:off x="5292080" y="1133475"/>
            <a:ext cx="504056" cy="369332"/>
          </a:xfrm>
          <a:prstGeom prst="rect">
            <a:avLst/>
          </a:prstGeom>
          <a:noFill/>
          <a:ln w="9525">
            <a:noFill/>
            <a:miter lim="800000"/>
            <a:headEnd/>
            <a:tailEnd/>
          </a:ln>
        </p:spPr>
        <p:txBody>
          <a:bodyPr wrap="square">
            <a:spAutoFit/>
          </a:bodyPr>
          <a:lstStyle/>
          <a:p>
            <a:pPr algn="ctr"/>
            <a:r>
              <a:rPr lang="en-US" b="1" dirty="0" smtClean="0">
                <a:solidFill>
                  <a:srgbClr val="002060"/>
                </a:solidFill>
                <a:latin typeface="Times New Roman" pitchFamily="18" charset="0"/>
                <a:cs typeface="Times New Roman" pitchFamily="18" charset="0"/>
              </a:rPr>
              <a:t>(</a:t>
            </a:r>
            <a:r>
              <a:rPr lang="ru-RU" b="1" dirty="0" smtClean="0">
                <a:solidFill>
                  <a:srgbClr val="002060"/>
                </a:solidFill>
                <a:latin typeface="Times New Roman" pitchFamily="18" charset="0"/>
                <a:cs typeface="Times New Roman" pitchFamily="18" charset="0"/>
              </a:rPr>
              <a:t>А</a:t>
            </a:r>
            <a:r>
              <a:rPr lang="en-US" b="1" dirty="0" smtClean="0">
                <a:solidFill>
                  <a:srgbClr val="002060"/>
                </a:solidFill>
                <a:latin typeface="Times New Roman" pitchFamily="18" charset="0"/>
                <a:cs typeface="Times New Roman" pitchFamily="18" charset="0"/>
              </a:rPr>
              <a:t>)</a:t>
            </a:r>
            <a:endParaRPr lang="ru-RU" b="1" dirty="0">
              <a:solidFill>
                <a:srgbClr val="002060"/>
              </a:solidFill>
              <a:latin typeface="Times New Roman" pitchFamily="18" charset="0"/>
              <a:cs typeface="Times New Roman" pitchFamily="18" charset="0"/>
            </a:endParaRPr>
          </a:p>
        </p:txBody>
      </p:sp>
      <p:sp>
        <p:nvSpPr>
          <p:cNvPr id="10247" name="TextBox 183"/>
          <p:cNvSpPr txBox="1">
            <a:spLocks noChangeArrowheads="1"/>
          </p:cNvSpPr>
          <p:nvPr/>
        </p:nvSpPr>
        <p:spPr bwMode="auto">
          <a:xfrm>
            <a:off x="3347864" y="3933056"/>
            <a:ext cx="936104" cy="369332"/>
          </a:xfrm>
          <a:prstGeom prst="rect">
            <a:avLst/>
          </a:prstGeom>
          <a:noFill/>
          <a:ln w="9525">
            <a:noFill/>
            <a:miter lim="800000"/>
            <a:headEnd/>
            <a:tailEnd/>
          </a:ln>
        </p:spPr>
        <p:txBody>
          <a:bodyPr wrap="square">
            <a:spAutoFit/>
          </a:bodyPr>
          <a:lstStyle/>
          <a:p>
            <a:pPr algn="ctr"/>
            <a:r>
              <a:rPr lang="en-US" b="1" dirty="0" smtClean="0">
                <a:solidFill>
                  <a:srgbClr val="002060"/>
                </a:solidFill>
                <a:latin typeface="Times New Roman" pitchFamily="18" charset="0"/>
                <a:cs typeface="Times New Roman" pitchFamily="18" charset="0"/>
              </a:rPr>
              <a:t>(B)</a:t>
            </a:r>
            <a:endParaRPr lang="ru-RU" b="1" dirty="0">
              <a:solidFill>
                <a:srgbClr val="002060"/>
              </a:solidFill>
              <a:latin typeface="Times New Roman" pitchFamily="18" charset="0"/>
              <a:cs typeface="Times New Roman" pitchFamily="18" charset="0"/>
            </a:endParaRPr>
          </a:p>
        </p:txBody>
      </p:sp>
      <p:sp>
        <p:nvSpPr>
          <p:cNvPr id="10248" name="TextBox 184"/>
          <p:cNvSpPr txBox="1">
            <a:spLocks noChangeArrowheads="1"/>
          </p:cNvSpPr>
          <p:nvPr/>
        </p:nvSpPr>
        <p:spPr bwMode="auto">
          <a:xfrm>
            <a:off x="7524328" y="3649663"/>
            <a:ext cx="936103" cy="369332"/>
          </a:xfrm>
          <a:prstGeom prst="rect">
            <a:avLst/>
          </a:prstGeom>
          <a:noFill/>
          <a:ln w="9525">
            <a:noFill/>
            <a:miter lim="800000"/>
            <a:headEnd/>
            <a:tailEnd/>
          </a:ln>
        </p:spPr>
        <p:txBody>
          <a:bodyPr wrap="square">
            <a:spAutoFit/>
          </a:bodyPr>
          <a:lstStyle/>
          <a:p>
            <a:pPr algn="ctr"/>
            <a:r>
              <a:rPr lang="en-US" b="1" dirty="0" smtClean="0">
                <a:solidFill>
                  <a:srgbClr val="002060"/>
                </a:solidFill>
                <a:latin typeface="Times New Roman" pitchFamily="18" charset="0"/>
                <a:cs typeface="Times New Roman" pitchFamily="18" charset="0"/>
              </a:rPr>
              <a:t>(C)</a:t>
            </a:r>
            <a:endParaRPr lang="ru-RU" b="1" dirty="0">
              <a:solidFill>
                <a:srgbClr val="002060"/>
              </a:solidFill>
              <a:latin typeface="Times New Roman" pitchFamily="18" charset="0"/>
              <a:cs typeface="Times New Roman" pitchFamily="18" charset="0"/>
            </a:endParaRPr>
          </a:p>
        </p:txBody>
      </p:sp>
      <p:grpSp>
        <p:nvGrpSpPr>
          <p:cNvPr id="6" name="Группа 327"/>
          <p:cNvGrpSpPr>
            <a:grpSpLocks/>
          </p:cNvGrpSpPr>
          <p:nvPr/>
        </p:nvGrpSpPr>
        <p:grpSpPr bwMode="auto">
          <a:xfrm>
            <a:off x="1438833" y="981075"/>
            <a:ext cx="4645225" cy="2982287"/>
            <a:chOff x="2174547" y="1052736"/>
            <a:chExt cx="3840255" cy="2982962"/>
          </a:xfrm>
        </p:grpSpPr>
        <p:grpSp>
          <p:nvGrpSpPr>
            <p:cNvPr id="7" name="Group 292"/>
            <p:cNvGrpSpPr>
              <a:grpSpLocks noChangeAspect="1"/>
            </p:cNvGrpSpPr>
            <p:nvPr/>
          </p:nvGrpSpPr>
          <p:grpSpPr bwMode="auto">
            <a:xfrm>
              <a:off x="2555776" y="1052736"/>
              <a:ext cx="3459026" cy="2982962"/>
              <a:chOff x="1772" y="1106"/>
              <a:chExt cx="2401" cy="2387"/>
            </a:xfrm>
          </p:grpSpPr>
          <p:sp>
            <p:nvSpPr>
              <p:cNvPr id="10257" name="Freeform 295"/>
              <p:cNvSpPr>
                <a:spLocks noEditPoints="1"/>
              </p:cNvSpPr>
              <p:nvPr/>
            </p:nvSpPr>
            <p:spPr bwMode="auto">
              <a:xfrm>
                <a:off x="2292" y="1572"/>
                <a:ext cx="1469" cy="1396"/>
              </a:xfrm>
              <a:custGeom>
                <a:avLst/>
                <a:gdLst>
                  <a:gd name="T0" fmla="*/ 0 w 1469"/>
                  <a:gd name="T1" fmla="*/ 0 h 1396"/>
                  <a:gd name="T2" fmla="*/ 245 w 1469"/>
                  <a:gd name="T3" fmla="*/ 0 h 1396"/>
                  <a:gd name="T4" fmla="*/ 245 w 1469"/>
                  <a:gd name="T5" fmla="*/ 1396 h 1396"/>
                  <a:gd name="T6" fmla="*/ 0 w 1469"/>
                  <a:gd name="T7" fmla="*/ 1396 h 1396"/>
                  <a:gd name="T8" fmla="*/ 0 w 1469"/>
                  <a:gd name="T9" fmla="*/ 0 h 1396"/>
                  <a:gd name="T10" fmla="*/ 610 w 1469"/>
                  <a:gd name="T11" fmla="*/ 120 h 1396"/>
                  <a:gd name="T12" fmla="*/ 854 w 1469"/>
                  <a:gd name="T13" fmla="*/ 120 h 1396"/>
                  <a:gd name="T14" fmla="*/ 854 w 1469"/>
                  <a:gd name="T15" fmla="*/ 1396 h 1396"/>
                  <a:gd name="T16" fmla="*/ 610 w 1469"/>
                  <a:gd name="T17" fmla="*/ 1396 h 1396"/>
                  <a:gd name="T18" fmla="*/ 610 w 1469"/>
                  <a:gd name="T19" fmla="*/ 120 h 1396"/>
                  <a:gd name="T20" fmla="*/ 1224 w 1469"/>
                  <a:gd name="T21" fmla="*/ 273 h 1396"/>
                  <a:gd name="T22" fmla="*/ 1469 w 1469"/>
                  <a:gd name="T23" fmla="*/ 273 h 1396"/>
                  <a:gd name="T24" fmla="*/ 1469 w 1469"/>
                  <a:gd name="T25" fmla="*/ 1396 h 1396"/>
                  <a:gd name="T26" fmla="*/ 1224 w 1469"/>
                  <a:gd name="T27" fmla="*/ 1396 h 1396"/>
                  <a:gd name="T28" fmla="*/ 1224 w 1469"/>
                  <a:gd name="T29" fmla="*/ 273 h 13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69"/>
                  <a:gd name="T46" fmla="*/ 0 h 1396"/>
                  <a:gd name="T47" fmla="*/ 1469 w 1469"/>
                  <a:gd name="T48" fmla="*/ 1396 h 139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69" h="1396">
                    <a:moveTo>
                      <a:pt x="0" y="0"/>
                    </a:moveTo>
                    <a:lnTo>
                      <a:pt x="245" y="0"/>
                    </a:lnTo>
                    <a:lnTo>
                      <a:pt x="245" y="1396"/>
                    </a:lnTo>
                    <a:lnTo>
                      <a:pt x="0" y="1396"/>
                    </a:lnTo>
                    <a:lnTo>
                      <a:pt x="0" y="0"/>
                    </a:lnTo>
                    <a:close/>
                    <a:moveTo>
                      <a:pt x="610" y="120"/>
                    </a:moveTo>
                    <a:lnTo>
                      <a:pt x="854" y="120"/>
                    </a:lnTo>
                    <a:lnTo>
                      <a:pt x="854" y="1396"/>
                    </a:lnTo>
                    <a:lnTo>
                      <a:pt x="610" y="1396"/>
                    </a:lnTo>
                    <a:lnTo>
                      <a:pt x="610" y="120"/>
                    </a:lnTo>
                    <a:close/>
                    <a:moveTo>
                      <a:pt x="1224" y="273"/>
                    </a:moveTo>
                    <a:lnTo>
                      <a:pt x="1469" y="273"/>
                    </a:lnTo>
                    <a:lnTo>
                      <a:pt x="1469" y="1396"/>
                    </a:lnTo>
                    <a:lnTo>
                      <a:pt x="1224" y="1396"/>
                    </a:lnTo>
                    <a:lnTo>
                      <a:pt x="1224" y="273"/>
                    </a:lnTo>
                    <a:close/>
                  </a:path>
                </a:pathLst>
              </a:custGeom>
              <a:solidFill>
                <a:srgbClr val="3CAB05"/>
              </a:solidFill>
              <a:ln w="19050">
                <a:solidFill>
                  <a:schemeClr val="tx1"/>
                </a:solidFill>
                <a:round/>
                <a:headEnd/>
                <a:tailEnd/>
              </a:ln>
            </p:spPr>
            <p:txBody>
              <a:bodyPr/>
              <a:lstStyle/>
              <a:p>
                <a:endParaRPr lang="ru-RU"/>
              </a:p>
            </p:txBody>
          </p:sp>
          <p:sp>
            <p:nvSpPr>
              <p:cNvPr id="10258" name="Freeform 296"/>
              <p:cNvSpPr>
                <a:spLocks noEditPoints="1"/>
              </p:cNvSpPr>
              <p:nvPr/>
            </p:nvSpPr>
            <p:spPr bwMode="auto">
              <a:xfrm>
                <a:off x="2400" y="1540"/>
                <a:ext cx="38" cy="68"/>
              </a:xfrm>
              <a:custGeom>
                <a:avLst/>
                <a:gdLst>
                  <a:gd name="T0" fmla="*/ 19 w 38"/>
                  <a:gd name="T1" fmla="*/ 68 h 68"/>
                  <a:gd name="T2" fmla="*/ 19 w 38"/>
                  <a:gd name="T3" fmla="*/ 34 h 68"/>
                  <a:gd name="T4" fmla="*/ 19 w 38"/>
                  <a:gd name="T5" fmla="*/ 0 h 68"/>
                  <a:gd name="T6" fmla="*/ 19 w 38"/>
                  <a:gd name="T7" fmla="*/ 68 h 68"/>
                  <a:gd name="T8" fmla="*/ 0 w 38"/>
                  <a:gd name="T9" fmla="*/ 68 h 68"/>
                  <a:gd name="T10" fmla="*/ 38 w 38"/>
                  <a:gd name="T11" fmla="*/ 68 h 68"/>
                  <a:gd name="T12" fmla="*/ 0 w 38"/>
                  <a:gd name="T13" fmla="*/ 68 h 68"/>
                  <a:gd name="T14" fmla="*/ 0 w 38"/>
                  <a:gd name="T15" fmla="*/ 0 h 68"/>
                  <a:gd name="T16" fmla="*/ 38 w 38"/>
                  <a:gd name="T17" fmla="*/ 0 h 68"/>
                  <a:gd name="T18" fmla="*/ 0 w 38"/>
                  <a:gd name="T19" fmla="*/ 0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68"/>
                  <a:gd name="T32" fmla="*/ 38 w 38"/>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68">
                    <a:moveTo>
                      <a:pt x="19" y="68"/>
                    </a:moveTo>
                    <a:lnTo>
                      <a:pt x="19" y="34"/>
                    </a:lnTo>
                    <a:lnTo>
                      <a:pt x="19" y="0"/>
                    </a:lnTo>
                    <a:lnTo>
                      <a:pt x="19" y="68"/>
                    </a:lnTo>
                    <a:close/>
                    <a:moveTo>
                      <a:pt x="0" y="68"/>
                    </a:moveTo>
                    <a:lnTo>
                      <a:pt x="38" y="68"/>
                    </a:lnTo>
                    <a:lnTo>
                      <a:pt x="0" y="68"/>
                    </a:lnTo>
                    <a:close/>
                    <a:moveTo>
                      <a:pt x="0" y="0"/>
                    </a:moveTo>
                    <a:lnTo>
                      <a:pt x="38" y="0"/>
                    </a:lnTo>
                    <a:lnTo>
                      <a:pt x="0" y="0"/>
                    </a:lnTo>
                    <a:close/>
                  </a:path>
                </a:pathLst>
              </a:custGeom>
              <a:solidFill>
                <a:srgbClr val="000000"/>
              </a:solidFill>
              <a:ln w="9525">
                <a:noFill/>
                <a:round/>
                <a:headEnd/>
                <a:tailEnd/>
              </a:ln>
            </p:spPr>
            <p:txBody>
              <a:bodyPr/>
              <a:lstStyle/>
              <a:p>
                <a:endParaRPr lang="ru-RU"/>
              </a:p>
            </p:txBody>
          </p:sp>
          <p:sp>
            <p:nvSpPr>
              <p:cNvPr id="10259" name="Freeform 297"/>
              <p:cNvSpPr>
                <a:spLocks noEditPoints="1"/>
              </p:cNvSpPr>
              <p:nvPr/>
            </p:nvSpPr>
            <p:spPr bwMode="auto">
              <a:xfrm>
                <a:off x="2400" y="1538"/>
                <a:ext cx="38" cy="72"/>
              </a:xfrm>
              <a:custGeom>
                <a:avLst/>
                <a:gdLst>
                  <a:gd name="T0" fmla="*/ 17 w 38"/>
                  <a:gd name="T1" fmla="*/ 70 h 72"/>
                  <a:gd name="T2" fmla="*/ 17 w 38"/>
                  <a:gd name="T3" fmla="*/ 36 h 72"/>
                  <a:gd name="T4" fmla="*/ 17 w 38"/>
                  <a:gd name="T5" fmla="*/ 2 h 72"/>
                  <a:gd name="T6" fmla="*/ 22 w 38"/>
                  <a:gd name="T7" fmla="*/ 2 h 72"/>
                  <a:gd name="T8" fmla="*/ 22 w 38"/>
                  <a:gd name="T9" fmla="*/ 36 h 72"/>
                  <a:gd name="T10" fmla="*/ 22 w 38"/>
                  <a:gd name="T11" fmla="*/ 70 h 72"/>
                  <a:gd name="T12" fmla="*/ 17 w 38"/>
                  <a:gd name="T13" fmla="*/ 70 h 72"/>
                  <a:gd name="T14" fmla="*/ 0 w 38"/>
                  <a:gd name="T15" fmla="*/ 67 h 72"/>
                  <a:gd name="T16" fmla="*/ 38 w 38"/>
                  <a:gd name="T17" fmla="*/ 67 h 72"/>
                  <a:gd name="T18" fmla="*/ 38 w 38"/>
                  <a:gd name="T19" fmla="*/ 72 h 72"/>
                  <a:gd name="T20" fmla="*/ 0 w 38"/>
                  <a:gd name="T21" fmla="*/ 72 h 72"/>
                  <a:gd name="T22" fmla="*/ 0 w 38"/>
                  <a:gd name="T23" fmla="*/ 67 h 72"/>
                  <a:gd name="T24" fmla="*/ 0 w 38"/>
                  <a:gd name="T25" fmla="*/ 0 h 72"/>
                  <a:gd name="T26" fmla="*/ 38 w 38"/>
                  <a:gd name="T27" fmla="*/ 0 h 72"/>
                  <a:gd name="T28" fmla="*/ 38 w 38"/>
                  <a:gd name="T29" fmla="*/ 5 h 72"/>
                  <a:gd name="T30" fmla="*/ 0 w 38"/>
                  <a:gd name="T31" fmla="*/ 5 h 72"/>
                  <a:gd name="T32" fmla="*/ 0 w 38"/>
                  <a:gd name="T33" fmla="*/ 0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72"/>
                  <a:gd name="T53" fmla="*/ 38 w 38"/>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72">
                    <a:moveTo>
                      <a:pt x="17" y="70"/>
                    </a:moveTo>
                    <a:lnTo>
                      <a:pt x="17" y="36"/>
                    </a:lnTo>
                    <a:lnTo>
                      <a:pt x="17" y="2"/>
                    </a:lnTo>
                    <a:lnTo>
                      <a:pt x="22" y="2"/>
                    </a:lnTo>
                    <a:lnTo>
                      <a:pt x="22" y="36"/>
                    </a:lnTo>
                    <a:lnTo>
                      <a:pt x="22" y="70"/>
                    </a:lnTo>
                    <a:lnTo>
                      <a:pt x="17" y="70"/>
                    </a:lnTo>
                    <a:close/>
                    <a:moveTo>
                      <a:pt x="0" y="67"/>
                    </a:moveTo>
                    <a:lnTo>
                      <a:pt x="38" y="67"/>
                    </a:lnTo>
                    <a:lnTo>
                      <a:pt x="38" y="72"/>
                    </a:lnTo>
                    <a:lnTo>
                      <a:pt x="0" y="72"/>
                    </a:lnTo>
                    <a:lnTo>
                      <a:pt x="0" y="67"/>
                    </a:lnTo>
                    <a:close/>
                    <a:moveTo>
                      <a:pt x="0" y="0"/>
                    </a:moveTo>
                    <a:lnTo>
                      <a:pt x="38" y="0"/>
                    </a:lnTo>
                    <a:lnTo>
                      <a:pt x="38" y="5"/>
                    </a:lnTo>
                    <a:lnTo>
                      <a:pt x="0" y="5"/>
                    </a:lnTo>
                    <a:lnTo>
                      <a:pt x="0" y="0"/>
                    </a:lnTo>
                    <a:close/>
                  </a:path>
                </a:pathLst>
              </a:custGeom>
              <a:solidFill>
                <a:srgbClr val="000000"/>
              </a:solidFill>
              <a:ln w="0">
                <a:solidFill>
                  <a:srgbClr val="000000"/>
                </a:solidFill>
                <a:round/>
                <a:headEnd/>
                <a:tailEnd/>
              </a:ln>
            </p:spPr>
            <p:txBody>
              <a:bodyPr/>
              <a:lstStyle/>
              <a:p>
                <a:endParaRPr lang="ru-RU"/>
              </a:p>
            </p:txBody>
          </p:sp>
          <p:sp>
            <p:nvSpPr>
              <p:cNvPr id="10260" name="Freeform 298"/>
              <p:cNvSpPr>
                <a:spLocks noEditPoints="1"/>
              </p:cNvSpPr>
              <p:nvPr/>
            </p:nvSpPr>
            <p:spPr bwMode="auto">
              <a:xfrm>
                <a:off x="3010" y="1670"/>
                <a:ext cx="38" cy="53"/>
              </a:xfrm>
              <a:custGeom>
                <a:avLst/>
                <a:gdLst>
                  <a:gd name="T0" fmla="*/ 19 w 38"/>
                  <a:gd name="T1" fmla="*/ 53 h 53"/>
                  <a:gd name="T2" fmla="*/ 19 w 38"/>
                  <a:gd name="T3" fmla="*/ 26 h 53"/>
                  <a:gd name="T4" fmla="*/ 19 w 38"/>
                  <a:gd name="T5" fmla="*/ 0 h 53"/>
                  <a:gd name="T6" fmla="*/ 19 w 38"/>
                  <a:gd name="T7" fmla="*/ 53 h 53"/>
                  <a:gd name="T8" fmla="*/ 0 w 38"/>
                  <a:gd name="T9" fmla="*/ 53 h 53"/>
                  <a:gd name="T10" fmla="*/ 38 w 38"/>
                  <a:gd name="T11" fmla="*/ 53 h 53"/>
                  <a:gd name="T12" fmla="*/ 0 w 38"/>
                  <a:gd name="T13" fmla="*/ 53 h 53"/>
                  <a:gd name="T14" fmla="*/ 0 w 38"/>
                  <a:gd name="T15" fmla="*/ 0 h 53"/>
                  <a:gd name="T16" fmla="*/ 38 w 38"/>
                  <a:gd name="T17" fmla="*/ 0 h 53"/>
                  <a:gd name="T18" fmla="*/ 0 w 38"/>
                  <a:gd name="T19" fmla="*/ 0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53"/>
                  <a:gd name="T32" fmla="*/ 38 w 38"/>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53">
                    <a:moveTo>
                      <a:pt x="19" y="53"/>
                    </a:moveTo>
                    <a:lnTo>
                      <a:pt x="19" y="26"/>
                    </a:lnTo>
                    <a:lnTo>
                      <a:pt x="19" y="0"/>
                    </a:lnTo>
                    <a:lnTo>
                      <a:pt x="19" y="53"/>
                    </a:lnTo>
                    <a:close/>
                    <a:moveTo>
                      <a:pt x="0" y="53"/>
                    </a:moveTo>
                    <a:lnTo>
                      <a:pt x="38" y="53"/>
                    </a:lnTo>
                    <a:lnTo>
                      <a:pt x="0" y="53"/>
                    </a:lnTo>
                    <a:close/>
                    <a:moveTo>
                      <a:pt x="0" y="0"/>
                    </a:moveTo>
                    <a:lnTo>
                      <a:pt x="38" y="0"/>
                    </a:lnTo>
                    <a:lnTo>
                      <a:pt x="0" y="0"/>
                    </a:lnTo>
                    <a:close/>
                  </a:path>
                </a:pathLst>
              </a:custGeom>
              <a:solidFill>
                <a:srgbClr val="000000"/>
              </a:solidFill>
              <a:ln w="9525">
                <a:noFill/>
                <a:round/>
                <a:headEnd/>
                <a:tailEnd/>
              </a:ln>
            </p:spPr>
            <p:txBody>
              <a:bodyPr/>
              <a:lstStyle/>
              <a:p>
                <a:endParaRPr lang="ru-RU"/>
              </a:p>
            </p:txBody>
          </p:sp>
          <p:sp>
            <p:nvSpPr>
              <p:cNvPr id="10261" name="Freeform 299"/>
              <p:cNvSpPr>
                <a:spLocks noEditPoints="1"/>
              </p:cNvSpPr>
              <p:nvPr/>
            </p:nvSpPr>
            <p:spPr bwMode="auto">
              <a:xfrm>
                <a:off x="3010" y="1668"/>
                <a:ext cx="38" cy="57"/>
              </a:xfrm>
              <a:custGeom>
                <a:avLst/>
                <a:gdLst>
                  <a:gd name="T0" fmla="*/ 16 w 38"/>
                  <a:gd name="T1" fmla="*/ 55 h 57"/>
                  <a:gd name="T2" fmla="*/ 16 w 38"/>
                  <a:gd name="T3" fmla="*/ 28 h 57"/>
                  <a:gd name="T4" fmla="*/ 16 w 38"/>
                  <a:gd name="T5" fmla="*/ 2 h 57"/>
                  <a:gd name="T6" fmla="*/ 21 w 38"/>
                  <a:gd name="T7" fmla="*/ 2 h 57"/>
                  <a:gd name="T8" fmla="*/ 21 w 38"/>
                  <a:gd name="T9" fmla="*/ 28 h 57"/>
                  <a:gd name="T10" fmla="*/ 21 w 38"/>
                  <a:gd name="T11" fmla="*/ 55 h 57"/>
                  <a:gd name="T12" fmla="*/ 16 w 38"/>
                  <a:gd name="T13" fmla="*/ 55 h 57"/>
                  <a:gd name="T14" fmla="*/ 0 w 38"/>
                  <a:gd name="T15" fmla="*/ 52 h 57"/>
                  <a:gd name="T16" fmla="*/ 38 w 38"/>
                  <a:gd name="T17" fmla="*/ 52 h 57"/>
                  <a:gd name="T18" fmla="*/ 38 w 38"/>
                  <a:gd name="T19" fmla="*/ 57 h 57"/>
                  <a:gd name="T20" fmla="*/ 0 w 38"/>
                  <a:gd name="T21" fmla="*/ 57 h 57"/>
                  <a:gd name="T22" fmla="*/ 0 w 38"/>
                  <a:gd name="T23" fmla="*/ 52 h 57"/>
                  <a:gd name="T24" fmla="*/ 0 w 38"/>
                  <a:gd name="T25" fmla="*/ 0 h 57"/>
                  <a:gd name="T26" fmla="*/ 38 w 38"/>
                  <a:gd name="T27" fmla="*/ 0 h 57"/>
                  <a:gd name="T28" fmla="*/ 38 w 38"/>
                  <a:gd name="T29" fmla="*/ 4 h 57"/>
                  <a:gd name="T30" fmla="*/ 0 w 38"/>
                  <a:gd name="T31" fmla="*/ 4 h 57"/>
                  <a:gd name="T32" fmla="*/ 0 w 38"/>
                  <a:gd name="T33" fmla="*/ 0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57"/>
                  <a:gd name="T53" fmla="*/ 38 w 38"/>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57">
                    <a:moveTo>
                      <a:pt x="16" y="55"/>
                    </a:moveTo>
                    <a:lnTo>
                      <a:pt x="16" y="28"/>
                    </a:lnTo>
                    <a:lnTo>
                      <a:pt x="16" y="2"/>
                    </a:lnTo>
                    <a:lnTo>
                      <a:pt x="21" y="2"/>
                    </a:lnTo>
                    <a:lnTo>
                      <a:pt x="21" y="28"/>
                    </a:lnTo>
                    <a:lnTo>
                      <a:pt x="21" y="55"/>
                    </a:lnTo>
                    <a:lnTo>
                      <a:pt x="16" y="55"/>
                    </a:lnTo>
                    <a:close/>
                    <a:moveTo>
                      <a:pt x="0" y="52"/>
                    </a:moveTo>
                    <a:lnTo>
                      <a:pt x="38" y="52"/>
                    </a:lnTo>
                    <a:lnTo>
                      <a:pt x="38" y="57"/>
                    </a:lnTo>
                    <a:lnTo>
                      <a:pt x="0" y="57"/>
                    </a:lnTo>
                    <a:lnTo>
                      <a:pt x="0" y="52"/>
                    </a:lnTo>
                    <a:close/>
                    <a:moveTo>
                      <a:pt x="0" y="0"/>
                    </a:moveTo>
                    <a:lnTo>
                      <a:pt x="38" y="0"/>
                    </a:lnTo>
                    <a:lnTo>
                      <a:pt x="38" y="4"/>
                    </a:lnTo>
                    <a:lnTo>
                      <a:pt x="0" y="4"/>
                    </a:lnTo>
                    <a:lnTo>
                      <a:pt x="0" y="0"/>
                    </a:lnTo>
                    <a:close/>
                  </a:path>
                </a:pathLst>
              </a:custGeom>
              <a:solidFill>
                <a:srgbClr val="000000"/>
              </a:solidFill>
              <a:ln w="0">
                <a:solidFill>
                  <a:srgbClr val="000000"/>
                </a:solidFill>
                <a:round/>
                <a:headEnd/>
                <a:tailEnd/>
              </a:ln>
            </p:spPr>
            <p:txBody>
              <a:bodyPr/>
              <a:lstStyle/>
              <a:p>
                <a:endParaRPr lang="ru-RU"/>
              </a:p>
            </p:txBody>
          </p:sp>
          <p:sp>
            <p:nvSpPr>
              <p:cNvPr id="10262" name="Freeform 300"/>
              <p:cNvSpPr>
                <a:spLocks noEditPoints="1"/>
              </p:cNvSpPr>
              <p:nvPr/>
            </p:nvSpPr>
            <p:spPr bwMode="auto">
              <a:xfrm>
                <a:off x="3619" y="1771"/>
                <a:ext cx="39" cy="149"/>
              </a:xfrm>
              <a:custGeom>
                <a:avLst/>
                <a:gdLst>
                  <a:gd name="T0" fmla="*/ 20 w 39"/>
                  <a:gd name="T1" fmla="*/ 149 h 149"/>
                  <a:gd name="T2" fmla="*/ 20 w 39"/>
                  <a:gd name="T3" fmla="*/ 74 h 149"/>
                  <a:gd name="T4" fmla="*/ 20 w 39"/>
                  <a:gd name="T5" fmla="*/ 0 h 149"/>
                  <a:gd name="T6" fmla="*/ 20 w 39"/>
                  <a:gd name="T7" fmla="*/ 149 h 149"/>
                  <a:gd name="T8" fmla="*/ 0 w 39"/>
                  <a:gd name="T9" fmla="*/ 149 h 149"/>
                  <a:gd name="T10" fmla="*/ 39 w 39"/>
                  <a:gd name="T11" fmla="*/ 149 h 149"/>
                  <a:gd name="T12" fmla="*/ 0 w 39"/>
                  <a:gd name="T13" fmla="*/ 149 h 149"/>
                  <a:gd name="T14" fmla="*/ 0 w 39"/>
                  <a:gd name="T15" fmla="*/ 0 h 149"/>
                  <a:gd name="T16" fmla="*/ 39 w 39"/>
                  <a:gd name="T17" fmla="*/ 0 h 149"/>
                  <a:gd name="T18" fmla="*/ 0 w 39"/>
                  <a:gd name="T19" fmla="*/ 0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149"/>
                  <a:gd name="T32" fmla="*/ 39 w 39"/>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149">
                    <a:moveTo>
                      <a:pt x="20" y="149"/>
                    </a:moveTo>
                    <a:lnTo>
                      <a:pt x="20" y="74"/>
                    </a:lnTo>
                    <a:lnTo>
                      <a:pt x="20" y="0"/>
                    </a:lnTo>
                    <a:lnTo>
                      <a:pt x="20" y="149"/>
                    </a:lnTo>
                    <a:close/>
                    <a:moveTo>
                      <a:pt x="0" y="149"/>
                    </a:moveTo>
                    <a:lnTo>
                      <a:pt x="39" y="149"/>
                    </a:lnTo>
                    <a:lnTo>
                      <a:pt x="0" y="149"/>
                    </a:lnTo>
                    <a:close/>
                    <a:moveTo>
                      <a:pt x="0" y="0"/>
                    </a:moveTo>
                    <a:lnTo>
                      <a:pt x="39" y="0"/>
                    </a:lnTo>
                    <a:lnTo>
                      <a:pt x="0" y="0"/>
                    </a:lnTo>
                    <a:close/>
                  </a:path>
                </a:pathLst>
              </a:custGeom>
              <a:solidFill>
                <a:srgbClr val="000000"/>
              </a:solidFill>
              <a:ln w="9525">
                <a:noFill/>
                <a:round/>
                <a:headEnd/>
                <a:tailEnd/>
              </a:ln>
            </p:spPr>
            <p:txBody>
              <a:bodyPr/>
              <a:lstStyle/>
              <a:p>
                <a:endParaRPr lang="ru-RU"/>
              </a:p>
            </p:txBody>
          </p:sp>
          <p:sp>
            <p:nvSpPr>
              <p:cNvPr id="10263" name="Freeform 301"/>
              <p:cNvSpPr>
                <a:spLocks noEditPoints="1"/>
              </p:cNvSpPr>
              <p:nvPr/>
            </p:nvSpPr>
            <p:spPr bwMode="auto">
              <a:xfrm>
                <a:off x="3619" y="1768"/>
                <a:ext cx="39" cy="154"/>
              </a:xfrm>
              <a:custGeom>
                <a:avLst/>
                <a:gdLst>
                  <a:gd name="T0" fmla="*/ 17 w 39"/>
                  <a:gd name="T1" fmla="*/ 152 h 154"/>
                  <a:gd name="T2" fmla="*/ 17 w 39"/>
                  <a:gd name="T3" fmla="*/ 77 h 154"/>
                  <a:gd name="T4" fmla="*/ 17 w 39"/>
                  <a:gd name="T5" fmla="*/ 3 h 154"/>
                  <a:gd name="T6" fmla="*/ 22 w 39"/>
                  <a:gd name="T7" fmla="*/ 3 h 154"/>
                  <a:gd name="T8" fmla="*/ 22 w 39"/>
                  <a:gd name="T9" fmla="*/ 77 h 154"/>
                  <a:gd name="T10" fmla="*/ 22 w 39"/>
                  <a:gd name="T11" fmla="*/ 152 h 154"/>
                  <a:gd name="T12" fmla="*/ 17 w 39"/>
                  <a:gd name="T13" fmla="*/ 152 h 154"/>
                  <a:gd name="T14" fmla="*/ 0 w 39"/>
                  <a:gd name="T15" fmla="*/ 149 h 154"/>
                  <a:gd name="T16" fmla="*/ 39 w 39"/>
                  <a:gd name="T17" fmla="*/ 149 h 154"/>
                  <a:gd name="T18" fmla="*/ 39 w 39"/>
                  <a:gd name="T19" fmla="*/ 154 h 154"/>
                  <a:gd name="T20" fmla="*/ 0 w 39"/>
                  <a:gd name="T21" fmla="*/ 154 h 154"/>
                  <a:gd name="T22" fmla="*/ 0 w 39"/>
                  <a:gd name="T23" fmla="*/ 149 h 154"/>
                  <a:gd name="T24" fmla="*/ 0 w 39"/>
                  <a:gd name="T25" fmla="*/ 0 h 154"/>
                  <a:gd name="T26" fmla="*/ 39 w 39"/>
                  <a:gd name="T27" fmla="*/ 0 h 154"/>
                  <a:gd name="T28" fmla="*/ 39 w 39"/>
                  <a:gd name="T29" fmla="*/ 5 h 154"/>
                  <a:gd name="T30" fmla="*/ 0 w 39"/>
                  <a:gd name="T31" fmla="*/ 5 h 154"/>
                  <a:gd name="T32" fmla="*/ 0 w 39"/>
                  <a:gd name="T33" fmla="*/ 0 h 1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154"/>
                  <a:gd name="T53" fmla="*/ 39 w 39"/>
                  <a:gd name="T54" fmla="*/ 154 h 1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154">
                    <a:moveTo>
                      <a:pt x="17" y="152"/>
                    </a:moveTo>
                    <a:lnTo>
                      <a:pt x="17" y="77"/>
                    </a:lnTo>
                    <a:lnTo>
                      <a:pt x="17" y="3"/>
                    </a:lnTo>
                    <a:lnTo>
                      <a:pt x="22" y="3"/>
                    </a:lnTo>
                    <a:lnTo>
                      <a:pt x="22" y="77"/>
                    </a:lnTo>
                    <a:lnTo>
                      <a:pt x="22" y="152"/>
                    </a:lnTo>
                    <a:lnTo>
                      <a:pt x="17" y="152"/>
                    </a:lnTo>
                    <a:close/>
                    <a:moveTo>
                      <a:pt x="0" y="149"/>
                    </a:moveTo>
                    <a:lnTo>
                      <a:pt x="39" y="149"/>
                    </a:lnTo>
                    <a:lnTo>
                      <a:pt x="39" y="154"/>
                    </a:lnTo>
                    <a:lnTo>
                      <a:pt x="0" y="154"/>
                    </a:lnTo>
                    <a:lnTo>
                      <a:pt x="0" y="149"/>
                    </a:lnTo>
                    <a:close/>
                    <a:moveTo>
                      <a:pt x="0" y="0"/>
                    </a:moveTo>
                    <a:lnTo>
                      <a:pt x="39" y="0"/>
                    </a:lnTo>
                    <a:lnTo>
                      <a:pt x="39" y="5"/>
                    </a:lnTo>
                    <a:lnTo>
                      <a:pt x="0" y="5"/>
                    </a:lnTo>
                    <a:lnTo>
                      <a:pt x="0" y="0"/>
                    </a:lnTo>
                    <a:close/>
                  </a:path>
                </a:pathLst>
              </a:custGeom>
              <a:solidFill>
                <a:srgbClr val="000000"/>
              </a:solidFill>
              <a:ln w="0">
                <a:solidFill>
                  <a:srgbClr val="000000"/>
                </a:solidFill>
                <a:round/>
                <a:headEnd/>
                <a:tailEnd/>
              </a:ln>
            </p:spPr>
            <p:txBody>
              <a:bodyPr/>
              <a:lstStyle/>
              <a:p>
                <a:endParaRPr lang="ru-RU"/>
              </a:p>
            </p:txBody>
          </p:sp>
          <p:sp>
            <p:nvSpPr>
              <p:cNvPr id="10264" name="Rectangle 302"/>
              <p:cNvSpPr>
                <a:spLocks noChangeArrowheads="1"/>
              </p:cNvSpPr>
              <p:nvPr/>
            </p:nvSpPr>
            <p:spPr bwMode="auto">
              <a:xfrm>
                <a:off x="2109" y="1185"/>
                <a:ext cx="5" cy="1781"/>
              </a:xfrm>
              <a:prstGeom prst="rect">
                <a:avLst/>
              </a:prstGeom>
              <a:solidFill>
                <a:srgbClr val="000000"/>
              </a:solidFill>
              <a:ln w="19050">
                <a:solidFill>
                  <a:srgbClr val="000000"/>
                </a:solidFill>
                <a:bevel/>
                <a:headEnd/>
                <a:tailEnd/>
              </a:ln>
            </p:spPr>
            <p:txBody>
              <a:bodyPr/>
              <a:lstStyle/>
              <a:p>
                <a:endParaRPr lang="ru-RU"/>
              </a:p>
            </p:txBody>
          </p:sp>
          <p:sp>
            <p:nvSpPr>
              <p:cNvPr id="10265" name="Freeform 303"/>
              <p:cNvSpPr>
                <a:spLocks noEditPoints="1"/>
              </p:cNvSpPr>
              <p:nvPr/>
            </p:nvSpPr>
            <p:spPr bwMode="auto">
              <a:xfrm>
                <a:off x="2073" y="1183"/>
                <a:ext cx="39" cy="1785"/>
              </a:xfrm>
              <a:custGeom>
                <a:avLst/>
                <a:gdLst>
                  <a:gd name="T0" fmla="*/ 0 w 39"/>
                  <a:gd name="T1" fmla="*/ 1780 h 1785"/>
                  <a:gd name="T2" fmla="*/ 39 w 39"/>
                  <a:gd name="T3" fmla="*/ 1780 h 1785"/>
                  <a:gd name="T4" fmla="*/ 39 w 39"/>
                  <a:gd name="T5" fmla="*/ 1785 h 1785"/>
                  <a:gd name="T6" fmla="*/ 0 w 39"/>
                  <a:gd name="T7" fmla="*/ 1785 h 1785"/>
                  <a:gd name="T8" fmla="*/ 0 w 39"/>
                  <a:gd name="T9" fmla="*/ 1780 h 1785"/>
                  <a:gd name="T10" fmla="*/ 0 w 39"/>
                  <a:gd name="T11" fmla="*/ 1425 h 1785"/>
                  <a:gd name="T12" fmla="*/ 39 w 39"/>
                  <a:gd name="T13" fmla="*/ 1425 h 1785"/>
                  <a:gd name="T14" fmla="*/ 39 w 39"/>
                  <a:gd name="T15" fmla="*/ 1430 h 1785"/>
                  <a:gd name="T16" fmla="*/ 0 w 39"/>
                  <a:gd name="T17" fmla="*/ 1430 h 1785"/>
                  <a:gd name="T18" fmla="*/ 0 w 39"/>
                  <a:gd name="T19" fmla="*/ 1425 h 1785"/>
                  <a:gd name="T20" fmla="*/ 0 w 39"/>
                  <a:gd name="T21" fmla="*/ 1070 h 1785"/>
                  <a:gd name="T22" fmla="*/ 39 w 39"/>
                  <a:gd name="T23" fmla="*/ 1070 h 1785"/>
                  <a:gd name="T24" fmla="*/ 39 w 39"/>
                  <a:gd name="T25" fmla="*/ 1075 h 1785"/>
                  <a:gd name="T26" fmla="*/ 0 w 39"/>
                  <a:gd name="T27" fmla="*/ 1075 h 1785"/>
                  <a:gd name="T28" fmla="*/ 0 w 39"/>
                  <a:gd name="T29" fmla="*/ 1070 h 1785"/>
                  <a:gd name="T30" fmla="*/ 0 w 39"/>
                  <a:gd name="T31" fmla="*/ 715 h 1785"/>
                  <a:gd name="T32" fmla="*/ 39 w 39"/>
                  <a:gd name="T33" fmla="*/ 715 h 1785"/>
                  <a:gd name="T34" fmla="*/ 39 w 39"/>
                  <a:gd name="T35" fmla="*/ 720 h 1785"/>
                  <a:gd name="T36" fmla="*/ 0 w 39"/>
                  <a:gd name="T37" fmla="*/ 720 h 1785"/>
                  <a:gd name="T38" fmla="*/ 0 w 39"/>
                  <a:gd name="T39" fmla="*/ 715 h 1785"/>
                  <a:gd name="T40" fmla="*/ 0 w 39"/>
                  <a:gd name="T41" fmla="*/ 355 h 1785"/>
                  <a:gd name="T42" fmla="*/ 39 w 39"/>
                  <a:gd name="T43" fmla="*/ 355 h 1785"/>
                  <a:gd name="T44" fmla="*/ 39 w 39"/>
                  <a:gd name="T45" fmla="*/ 360 h 1785"/>
                  <a:gd name="T46" fmla="*/ 0 w 39"/>
                  <a:gd name="T47" fmla="*/ 360 h 1785"/>
                  <a:gd name="T48" fmla="*/ 0 w 39"/>
                  <a:gd name="T49" fmla="*/ 355 h 1785"/>
                  <a:gd name="T50" fmla="*/ 0 w 39"/>
                  <a:gd name="T51" fmla="*/ 0 h 1785"/>
                  <a:gd name="T52" fmla="*/ 39 w 39"/>
                  <a:gd name="T53" fmla="*/ 0 h 1785"/>
                  <a:gd name="T54" fmla="*/ 39 w 39"/>
                  <a:gd name="T55" fmla="*/ 5 h 1785"/>
                  <a:gd name="T56" fmla="*/ 0 w 39"/>
                  <a:gd name="T57" fmla="*/ 5 h 1785"/>
                  <a:gd name="T58" fmla="*/ 0 w 39"/>
                  <a:gd name="T59" fmla="*/ 0 h 178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9"/>
                  <a:gd name="T91" fmla="*/ 0 h 1785"/>
                  <a:gd name="T92" fmla="*/ 39 w 39"/>
                  <a:gd name="T93" fmla="*/ 1785 h 178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9" h="1785">
                    <a:moveTo>
                      <a:pt x="0" y="1780"/>
                    </a:moveTo>
                    <a:lnTo>
                      <a:pt x="39" y="1780"/>
                    </a:lnTo>
                    <a:lnTo>
                      <a:pt x="39" y="1785"/>
                    </a:lnTo>
                    <a:lnTo>
                      <a:pt x="0" y="1785"/>
                    </a:lnTo>
                    <a:lnTo>
                      <a:pt x="0" y="1780"/>
                    </a:lnTo>
                    <a:close/>
                    <a:moveTo>
                      <a:pt x="0" y="1425"/>
                    </a:moveTo>
                    <a:lnTo>
                      <a:pt x="39" y="1425"/>
                    </a:lnTo>
                    <a:lnTo>
                      <a:pt x="39" y="1430"/>
                    </a:lnTo>
                    <a:lnTo>
                      <a:pt x="0" y="1430"/>
                    </a:lnTo>
                    <a:lnTo>
                      <a:pt x="0" y="1425"/>
                    </a:lnTo>
                    <a:close/>
                    <a:moveTo>
                      <a:pt x="0" y="1070"/>
                    </a:moveTo>
                    <a:lnTo>
                      <a:pt x="39" y="1070"/>
                    </a:lnTo>
                    <a:lnTo>
                      <a:pt x="39" y="1075"/>
                    </a:lnTo>
                    <a:lnTo>
                      <a:pt x="0" y="1075"/>
                    </a:lnTo>
                    <a:lnTo>
                      <a:pt x="0" y="1070"/>
                    </a:lnTo>
                    <a:close/>
                    <a:moveTo>
                      <a:pt x="0" y="715"/>
                    </a:moveTo>
                    <a:lnTo>
                      <a:pt x="39" y="715"/>
                    </a:lnTo>
                    <a:lnTo>
                      <a:pt x="39" y="720"/>
                    </a:lnTo>
                    <a:lnTo>
                      <a:pt x="0" y="720"/>
                    </a:lnTo>
                    <a:lnTo>
                      <a:pt x="0" y="715"/>
                    </a:lnTo>
                    <a:close/>
                    <a:moveTo>
                      <a:pt x="0" y="355"/>
                    </a:moveTo>
                    <a:lnTo>
                      <a:pt x="39" y="355"/>
                    </a:lnTo>
                    <a:lnTo>
                      <a:pt x="39" y="360"/>
                    </a:lnTo>
                    <a:lnTo>
                      <a:pt x="0" y="360"/>
                    </a:lnTo>
                    <a:lnTo>
                      <a:pt x="0" y="355"/>
                    </a:lnTo>
                    <a:close/>
                    <a:moveTo>
                      <a:pt x="0" y="0"/>
                    </a:moveTo>
                    <a:lnTo>
                      <a:pt x="39" y="0"/>
                    </a:lnTo>
                    <a:lnTo>
                      <a:pt x="39" y="5"/>
                    </a:lnTo>
                    <a:lnTo>
                      <a:pt x="0" y="5"/>
                    </a:lnTo>
                    <a:lnTo>
                      <a:pt x="0" y="0"/>
                    </a:lnTo>
                    <a:close/>
                  </a:path>
                </a:pathLst>
              </a:custGeom>
              <a:solidFill>
                <a:srgbClr val="000000"/>
              </a:solidFill>
              <a:ln w="7938">
                <a:solidFill>
                  <a:srgbClr val="000000"/>
                </a:solidFill>
                <a:bevel/>
                <a:headEnd/>
                <a:tailEnd/>
              </a:ln>
            </p:spPr>
            <p:txBody>
              <a:bodyPr/>
              <a:lstStyle/>
              <a:p>
                <a:endParaRPr lang="ru-RU"/>
              </a:p>
            </p:txBody>
          </p:sp>
          <p:sp>
            <p:nvSpPr>
              <p:cNvPr id="10266" name="Rectangle 304"/>
              <p:cNvSpPr>
                <a:spLocks noChangeArrowheads="1"/>
              </p:cNvSpPr>
              <p:nvPr/>
            </p:nvSpPr>
            <p:spPr bwMode="auto">
              <a:xfrm>
                <a:off x="1778" y="2891"/>
                <a:ext cx="231" cy="154"/>
              </a:xfrm>
              <a:prstGeom prst="rect">
                <a:avLst/>
              </a:prstGeom>
              <a:solidFill>
                <a:srgbClr val="FFFFFF"/>
              </a:solidFill>
              <a:ln w="9525">
                <a:noFill/>
                <a:miter lim="800000"/>
                <a:headEnd/>
                <a:tailEnd/>
              </a:ln>
            </p:spPr>
            <p:txBody>
              <a:bodyPr/>
              <a:lstStyle/>
              <a:p>
                <a:endParaRPr lang="ru-RU"/>
              </a:p>
            </p:txBody>
          </p:sp>
          <p:sp>
            <p:nvSpPr>
              <p:cNvPr id="10267" name="Rectangle 305"/>
              <p:cNvSpPr>
                <a:spLocks noChangeArrowheads="1"/>
              </p:cNvSpPr>
              <p:nvPr/>
            </p:nvSpPr>
            <p:spPr bwMode="auto">
              <a:xfrm>
                <a:off x="1778" y="2536"/>
                <a:ext cx="231" cy="149"/>
              </a:xfrm>
              <a:prstGeom prst="rect">
                <a:avLst/>
              </a:prstGeom>
              <a:solidFill>
                <a:srgbClr val="FFFFFF"/>
              </a:solidFill>
              <a:ln w="9525">
                <a:noFill/>
                <a:miter lim="800000"/>
                <a:headEnd/>
                <a:tailEnd/>
              </a:ln>
            </p:spPr>
            <p:txBody>
              <a:bodyPr/>
              <a:lstStyle/>
              <a:p>
                <a:endParaRPr lang="ru-RU"/>
              </a:p>
            </p:txBody>
          </p:sp>
          <p:sp>
            <p:nvSpPr>
              <p:cNvPr id="10268" name="Rectangle 306"/>
              <p:cNvSpPr>
                <a:spLocks noChangeArrowheads="1"/>
              </p:cNvSpPr>
              <p:nvPr/>
            </p:nvSpPr>
            <p:spPr bwMode="auto">
              <a:xfrm>
                <a:off x="1778" y="2176"/>
                <a:ext cx="231" cy="154"/>
              </a:xfrm>
              <a:prstGeom prst="rect">
                <a:avLst/>
              </a:prstGeom>
              <a:solidFill>
                <a:srgbClr val="FFFFFF"/>
              </a:solidFill>
              <a:ln w="9525">
                <a:noFill/>
                <a:miter lim="800000"/>
                <a:headEnd/>
                <a:tailEnd/>
              </a:ln>
            </p:spPr>
            <p:txBody>
              <a:bodyPr/>
              <a:lstStyle/>
              <a:p>
                <a:endParaRPr lang="ru-RU"/>
              </a:p>
            </p:txBody>
          </p:sp>
          <p:sp>
            <p:nvSpPr>
              <p:cNvPr id="10269" name="Rectangle 307"/>
              <p:cNvSpPr>
                <a:spLocks noChangeArrowheads="1"/>
              </p:cNvSpPr>
              <p:nvPr/>
            </p:nvSpPr>
            <p:spPr bwMode="auto">
              <a:xfrm>
                <a:off x="1778" y="1821"/>
                <a:ext cx="231" cy="154"/>
              </a:xfrm>
              <a:prstGeom prst="rect">
                <a:avLst/>
              </a:prstGeom>
              <a:solidFill>
                <a:srgbClr val="FFFFFF"/>
              </a:solidFill>
              <a:ln w="9525">
                <a:noFill/>
                <a:miter lim="800000"/>
                <a:headEnd/>
                <a:tailEnd/>
              </a:ln>
            </p:spPr>
            <p:txBody>
              <a:bodyPr/>
              <a:lstStyle/>
              <a:p>
                <a:endParaRPr lang="ru-RU"/>
              </a:p>
            </p:txBody>
          </p:sp>
          <p:sp>
            <p:nvSpPr>
              <p:cNvPr id="10270" name="Rectangle 308"/>
              <p:cNvSpPr>
                <a:spLocks noChangeArrowheads="1"/>
              </p:cNvSpPr>
              <p:nvPr/>
            </p:nvSpPr>
            <p:spPr bwMode="auto">
              <a:xfrm>
                <a:off x="1778" y="1466"/>
                <a:ext cx="231" cy="149"/>
              </a:xfrm>
              <a:prstGeom prst="rect">
                <a:avLst/>
              </a:prstGeom>
              <a:solidFill>
                <a:srgbClr val="FFFFFF"/>
              </a:solidFill>
              <a:ln w="9525">
                <a:noFill/>
                <a:miter lim="800000"/>
                <a:headEnd/>
                <a:tailEnd/>
              </a:ln>
            </p:spPr>
            <p:txBody>
              <a:bodyPr/>
              <a:lstStyle/>
              <a:p>
                <a:endParaRPr lang="ru-RU"/>
              </a:p>
            </p:txBody>
          </p:sp>
          <p:sp>
            <p:nvSpPr>
              <p:cNvPr id="10271" name="Rectangle 309"/>
              <p:cNvSpPr>
                <a:spLocks noChangeArrowheads="1"/>
              </p:cNvSpPr>
              <p:nvPr/>
            </p:nvSpPr>
            <p:spPr bwMode="auto">
              <a:xfrm>
                <a:off x="1778" y="1106"/>
                <a:ext cx="231" cy="154"/>
              </a:xfrm>
              <a:prstGeom prst="rect">
                <a:avLst/>
              </a:prstGeom>
              <a:solidFill>
                <a:srgbClr val="FFFFFF"/>
              </a:solidFill>
              <a:ln w="9525">
                <a:noFill/>
                <a:miter lim="800000"/>
                <a:headEnd/>
                <a:tailEnd/>
              </a:ln>
            </p:spPr>
            <p:txBody>
              <a:bodyPr/>
              <a:lstStyle/>
              <a:p>
                <a:endParaRPr lang="ru-RU"/>
              </a:p>
            </p:txBody>
          </p:sp>
          <p:sp>
            <p:nvSpPr>
              <p:cNvPr id="10272" name="Rectangle 310"/>
              <p:cNvSpPr>
                <a:spLocks noChangeArrowheads="1"/>
              </p:cNvSpPr>
              <p:nvPr/>
            </p:nvSpPr>
            <p:spPr bwMode="auto">
              <a:xfrm>
                <a:off x="2112" y="2963"/>
                <a:ext cx="1829" cy="5"/>
              </a:xfrm>
              <a:prstGeom prst="rect">
                <a:avLst/>
              </a:prstGeom>
              <a:solidFill>
                <a:srgbClr val="000000"/>
              </a:solidFill>
              <a:ln w="19050">
                <a:solidFill>
                  <a:srgbClr val="000000"/>
                </a:solidFill>
                <a:bevel/>
                <a:headEnd/>
                <a:tailEnd/>
              </a:ln>
            </p:spPr>
            <p:txBody>
              <a:bodyPr/>
              <a:lstStyle/>
              <a:p>
                <a:endParaRPr lang="ru-RU"/>
              </a:p>
            </p:txBody>
          </p:sp>
          <p:sp>
            <p:nvSpPr>
              <p:cNvPr id="10273" name="Freeform 311"/>
              <p:cNvSpPr>
                <a:spLocks noEditPoints="1"/>
              </p:cNvSpPr>
              <p:nvPr/>
            </p:nvSpPr>
            <p:spPr bwMode="auto">
              <a:xfrm>
                <a:off x="2109" y="2966"/>
                <a:ext cx="1834" cy="38"/>
              </a:xfrm>
              <a:custGeom>
                <a:avLst/>
                <a:gdLst>
                  <a:gd name="T0" fmla="*/ 5 w 1834"/>
                  <a:gd name="T1" fmla="*/ 0 h 38"/>
                  <a:gd name="T2" fmla="*/ 5 w 1834"/>
                  <a:gd name="T3" fmla="*/ 38 h 38"/>
                  <a:gd name="T4" fmla="*/ 0 w 1834"/>
                  <a:gd name="T5" fmla="*/ 38 h 38"/>
                  <a:gd name="T6" fmla="*/ 0 w 1834"/>
                  <a:gd name="T7" fmla="*/ 0 h 38"/>
                  <a:gd name="T8" fmla="*/ 5 w 1834"/>
                  <a:gd name="T9" fmla="*/ 0 h 38"/>
                  <a:gd name="T10" fmla="*/ 615 w 1834"/>
                  <a:gd name="T11" fmla="*/ 0 h 38"/>
                  <a:gd name="T12" fmla="*/ 615 w 1834"/>
                  <a:gd name="T13" fmla="*/ 38 h 38"/>
                  <a:gd name="T14" fmla="*/ 610 w 1834"/>
                  <a:gd name="T15" fmla="*/ 38 h 38"/>
                  <a:gd name="T16" fmla="*/ 610 w 1834"/>
                  <a:gd name="T17" fmla="*/ 0 h 38"/>
                  <a:gd name="T18" fmla="*/ 615 w 1834"/>
                  <a:gd name="T19" fmla="*/ 0 h 38"/>
                  <a:gd name="T20" fmla="*/ 1225 w 1834"/>
                  <a:gd name="T21" fmla="*/ 0 h 38"/>
                  <a:gd name="T22" fmla="*/ 1225 w 1834"/>
                  <a:gd name="T23" fmla="*/ 38 h 38"/>
                  <a:gd name="T24" fmla="*/ 1220 w 1834"/>
                  <a:gd name="T25" fmla="*/ 38 h 38"/>
                  <a:gd name="T26" fmla="*/ 1220 w 1834"/>
                  <a:gd name="T27" fmla="*/ 0 h 38"/>
                  <a:gd name="T28" fmla="*/ 1225 w 1834"/>
                  <a:gd name="T29" fmla="*/ 0 h 38"/>
                  <a:gd name="T30" fmla="*/ 1834 w 1834"/>
                  <a:gd name="T31" fmla="*/ 0 h 38"/>
                  <a:gd name="T32" fmla="*/ 1834 w 1834"/>
                  <a:gd name="T33" fmla="*/ 38 h 38"/>
                  <a:gd name="T34" fmla="*/ 1830 w 1834"/>
                  <a:gd name="T35" fmla="*/ 38 h 38"/>
                  <a:gd name="T36" fmla="*/ 1830 w 1834"/>
                  <a:gd name="T37" fmla="*/ 0 h 38"/>
                  <a:gd name="T38" fmla="*/ 1834 w 1834"/>
                  <a:gd name="T39" fmla="*/ 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34"/>
                  <a:gd name="T61" fmla="*/ 0 h 38"/>
                  <a:gd name="T62" fmla="*/ 1834 w 1834"/>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34" h="38">
                    <a:moveTo>
                      <a:pt x="5" y="0"/>
                    </a:moveTo>
                    <a:lnTo>
                      <a:pt x="5" y="38"/>
                    </a:lnTo>
                    <a:lnTo>
                      <a:pt x="0" y="38"/>
                    </a:lnTo>
                    <a:lnTo>
                      <a:pt x="0" y="0"/>
                    </a:lnTo>
                    <a:lnTo>
                      <a:pt x="5" y="0"/>
                    </a:lnTo>
                    <a:close/>
                    <a:moveTo>
                      <a:pt x="615" y="0"/>
                    </a:moveTo>
                    <a:lnTo>
                      <a:pt x="615" y="38"/>
                    </a:lnTo>
                    <a:lnTo>
                      <a:pt x="610" y="38"/>
                    </a:lnTo>
                    <a:lnTo>
                      <a:pt x="610" y="0"/>
                    </a:lnTo>
                    <a:lnTo>
                      <a:pt x="615" y="0"/>
                    </a:lnTo>
                    <a:close/>
                    <a:moveTo>
                      <a:pt x="1225" y="0"/>
                    </a:moveTo>
                    <a:lnTo>
                      <a:pt x="1225" y="38"/>
                    </a:lnTo>
                    <a:lnTo>
                      <a:pt x="1220" y="38"/>
                    </a:lnTo>
                    <a:lnTo>
                      <a:pt x="1220" y="0"/>
                    </a:lnTo>
                    <a:lnTo>
                      <a:pt x="1225" y="0"/>
                    </a:lnTo>
                    <a:close/>
                    <a:moveTo>
                      <a:pt x="1834" y="0"/>
                    </a:moveTo>
                    <a:lnTo>
                      <a:pt x="1834" y="38"/>
                    </a:lnTo>
                    <a:lnTo>
                      <a:pt x="1830" y="38"/>
                    </a:lnTo>
                    <a:lnTo>
                      <a:pt x="1830" y="0"/>
                    </a:lnTo>
                    <a:lnTo>
                      <a:pt x="1834" y="0"/>
                    </a:lnTo>
                    <a:close/>
                  </a:path>
                </a:pathLst>
              </a:custGeom>
              <a:solidFill>
                <a:srgbClr val="000000"/>
              </a:solidFill>
              <a:ln w="7938">
                <a:solidFill>
                  <a:srgbClr val="000000"/>
                </a:solidFill>
                <a:bevel/>
                <a:headEnd/>
                <a:tailEnd/>
              </a:ln>
            </p:spPr>
            <p:txBody>
              <a:bodyPr/>
              <a:lstStyle/>
              <a:p>
                <a:endParaRPr lang="ru-RU"/>
              </a:p>
            </p:txBody>
          </p:sp>
          <p:sp>
            <p:nvSpPr>
              <p:cNvPr id="10274" name="Rectangle 312"/>
              <p:cNvSpPr>
                <a:spLocks noChangeArrowheads="1"/>
              </p:cNvSpPr>
              <p:nvPr/>
            </p:nvSpPr>
            <p:spPr bwMode="auto">
              <a:xfrm>
                <a:off x="1778" y="2891"/>
                <a:ext cx="226" cy="149"/>
              </a:xfrm>
              <a:prstGeom prst="rect">
                <a:avLst/>
              </a:prstGeom>
              <a:solidFill>
                <a:srgbClr val="FFFFFF"/>
              </a:solidFill>
              <a:ln w="9525">
                <a:noFill/>
                <a:miter lim="800000"/>
                <a:headEnd/>
                <a:tailEnd/>
              </a:ln>
            </p:spPr>
            <p:txBody>
              <a:bodyPr/>
              <a:lstStyle/>
              <a:p>
                <a:endParaRPr lang="ru-RU"/>
              </a:p>
            </p:txBody>
          </p:sp>
          <p:sp>
            <p:nvSpPr>
              <p:cNvPr id="10275" name="Rectangle 313"/>
              <p:cNvSpPr>
                <a:spLocks noChangeArrowheads="1"/>
              </p:cNvSpPr>
              <p:nvPr/>
            </p:nvSpPr>
            <p:spPr bwMode="auto">
              <a:xfrm>
                <a:off x="1772" y="2897"/>
                <a:ext cx="249" cy="197"/>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0.30</a:t>
                </a:r>
                <a:endParaRPr lang="ru-RU" b="1">
                  <a:solidFill>
                    <a:srgbClr val="002060"/>
                  </a:solidFill>
                </a:endParaRPr>
              </a:p>
            </p:txBody>
          </p:sp>
          <p:sp>
            <p:nvSpPr>
              <p:cNvPr id="10276" name="Rectangle 314"/>
              <p:cNvSpPr>
                <a:spLocks noChangeArrowheads="1"/>
              </p:cNvSpPr>
              <p:nvPr/>
            </p:nvSpPr>
            <p:spPr bwMode="auto">
              <a:xfrm>
                <a:off x="1778" y="2536"/>
                <a:ext cx="226" cy="144"/>
              </a:xfrm>
              <a:prstGeom prst="rect">
                <a:avLst/>
              </a:prstGeom>
              <a:solidFill>
                <a:srgbClr val="FFFFFF"/>
              </a:solidFill>
              <a:ln w="9525">
                <a:noFill/>
                <a:miter lim="800000"/>
                <a:headEnd/>
                <a:tailEnd/>
              </a:ln>
            </p:spPr>
            <p:txBody>
              <a:bodyPr/>
              <a:lstStyle/>
              <a:p>
                <a:endParaRPr lang="ru-RU"/>
              </a:p>
            </p:txBody>
          </p:sp>
          <p:sp>
            <p:nvSpPr>
              <p:cNvPr id="10277" name="Rectangle 315"/>
              <p:cNvSpPr>
                <a:spLocks noChangeArrowheads="1"/>
              </p:cNvSpPr>
              <p:nvPr/>
            </p:nvSpPr>
            <p:spPr bwMode="auto">
              <a:xfrm>
                <a:off x="1772" y="2542"/>
                <a:ext cx="249" cy="197"/>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0.40</a:t>
                </a:r>
                <a:endParaRPr lang="ru-RU" b="1">
                  <a:solidFill>
                    <a:srgbClr val="002060"/>
                  </a:solidFill>
                </a:endParaRPr>
              </a:p>
            </p:txBody>
          </p:sp>
          <p:sp>
            <p:nvSpPr>
              <p:cNvPr id="10278" name="Rectangle 316"/>
              <p:cNvSpPr>
                <a:spLocks noChangeArrowheads="1"/>
              </p:cNvSpPr>
              <p:nvPr/>
            </p:nvSpPr>
            <p:spPr bwMode="auto">
              <a:xfrm>
                <a:off x="1778" y="2176"/>
                <a:ext cx="226" cy="149"/>
              </a:xfrm>
              <a:prstGeom prst="rect">
                <a:avLst/>
              </a:prstGeom>
              <a:solidFill>
                <a:srgbClr val="FFFFFF"/>
              </a:solidFill>
              <a:ln w="9525">
                <a:noFill/>
                <a:miter lim="800000"/>
                <a:headEnd/>
                <a:tailEnd/>
              </a:ln>
            </p:spPr>
            <p:txBody>
              <a:bodyPr/>
              <a:lstStyle/>
              <a:p>
                <a:endParaRPr lang="ru-RU"/>
              </a:p>
            </p:txBody>
          </p:sp>
          <p:sp>
            <p:nvSpPr>
              <p:cNvPr id="10279" name="Rectangle 317"/>
              <p:cNvSpPr>
                <a:spLocks noChangeArrowheads="1"/>
              </p:cNvSpPr>
              <p:nvPr/>
            </p:nvSpPr>
            <p:spPr bwMode="auto">
              <a:xfrm>
                <a:off x="1772" y="2185"/>
                <a:ext cx="249" cy="197"/>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0.50</a:t>
                </a:r>
                <a:endParaRPr lang="ru-RU" b="1">
                  <a:solidFill>
                    <a:srgbClr val="002060"/>
                  </a:solidFill>
                </a:endParaRPr>
              </a:p>
            </p:txBody>
          </p:sp>
          <p:sp>
            <p:nvSpPr>
              <p:cNvPr id="10280" name="Rectangle 318"/>
              <p:cNvSpPr>
                <a:spLocks noChangeArrowheads="1"/>
              </p:cNvSpPr>
              <p:nvPr/>
            </p:nvSpPr>
            <p:spPr bwMode="auto">
              <a:xfrm>
                <a:off x="1778" y="1821"/>
                <a:ext cx="226" cy="149"/>
              </a:xfrm>
              <a:prstGeom prst="rect">
                <a:avLst/>
              </a:prstGeom>
              <a:solidFill>
                <a:srgbClr val="FFFFFF"/>
              </a:solidFill>
              <a:ln w="9525">
                <a:noFill/>
                <a:miter lim="800000"/>
                <a:headEnd/>
                <a:tailEnd/>
              </a:ln>
            </p:spPr>
            <p:txBody>
              <a:bodyPr/>
              <a:lstStyle/>
              <a:p>
                <a:endParaRPr lang="ru-RU"/>
              </a:p>
            </p:txBody>
          </p:sp>
          <p:sp>
            <p:nvSpPr>
              <p:cNvPr id="10281" name="Rectangle 319"/>
              <p:cNvSpPr>
                <a:spLocks noChangeArrowheads="1"/>
              </p:cNvSpPr>
              <p:nvPr/>
            </p:nvSpPr>
            <p:spPr bwMode="auto">
              <a:xfrm>
                <a:off x="1772" y="1829"/>
                <a:ext cx="249" cy="197"/>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0.60</a:t>
                </a:r>
                <a:endParaRPr lang="ru-RU" b="1">
                  <a:solidFill>
                    <a:srgbClr val="002060"/>
                  </a:solidFill>
                </a:endParaRPr>
              </a:p>
            </p:txBody>
          </p:sp>
          <p:sp>
            <p:nvSpPr>
              <p:cNvPr id="10282" name="Rectangle 321"/>
              <p:cNvSpPr>
                <a:spLocks noChangeArrowheads="1"/>
              </p:cNvSpPr>
              <p:nvPr/>
            </p:nvSpPr>
            <p:spPr bwMode="auto">
              <a:xfrm>
                <a:off x="1772" y="1472"/>
                <a:ext cx="249" cy="197"/>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0.70</a:t>
                </a:r>
                <a:endParaRPr lang="ru-RU" b="1">
                  <a:solidFill>
                    <a:srgbClr val="002060"/>
                  </a:solidFill>
                </a:endParaRPr>
              </a:p>
            </p:txBody>
          </p:sp>
          <p:sp>
            <p:nvSpPr>
              <p:cNvPr id="10283" name="Rectangle 323"/>
              <p:cNvSpPr>
                <a:spLocks noChangeArrowheads="1"/>
              </p:cNvSpPr>
              <p:nvPr/>
            </p:nvSpPr>
            <p:spPr bwMode="auto">
              <a:xfrm>
                <a:off x="1772" y="1116"/>
                <a:ext cx="249" cy="197"/>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0.80</a:t>
                </a:r>
                <a:endParaRPr lang="ru-RU" b="1">
                  <a:solidFill>
                    <a:srgbClr val="002060"/>
                  </a:solidFill>
                </a:endParaRPr>
              </a:p>
            </p:txBody>
          </p:sp>
          <p:sp>
            <p:nvSpPr>
              <p:cNvPr id="10284" name="Rectangle 324"/>
              <p:cNvSpPr>
                <a:spLocks noChangeArrowheads="1"/>
              </p:cNvSpPr>
              <p:nvPr/>
            </p:nvSpPr>
            <p:spPr bwMode="auto">
              <a:xfrm>
                <a:off x="2314" y="3050"/>
                <a:ext cx="165" cy="197"/>
              </a:xfrm>
              <a:prstGeom prst="rect">
                <a:avLst/>
              </a:prstGeom>
              <a:noFill/>
              <a:ln w="9525">
                <a:noFill/>
                <a:miter lim="800000"/>
                <a:headEnd/>
                <a:tailEnd/>
              </a:ln>
            </p:spPr>
            <p:txBody>
              <a:bodyPr wrap="square" lIns="0" tIns="0" rIns="0" bIns="0">
                <a:spAutoFit/>
              </a:bodyPr>
              <a:lstStyle/>
              <a:p>
                <a:r>
                  <a:rPr lang="ru-RU" sz="1600" b="1" dirty="0" smtClean="0">
                    <a:solidFill>
                      <a:srgbClr val="002060"/>
                    </a:solidFill>
                    <a:latin typeface="Times New Roman" pitchFamily="18" charset="0"/>
                  </a:rPr>
                  <a:t>20</a:t>
                </a:r>
                <a:r>
                  <a:rPr lang="en-US" sz="1600" b="1" dirty="0" smtClean="0">
                    <a:solidFill>
                      <a:srgbClr val="002060"/>
                    </a:solidFill>
                    <a:latin typeface="Times New Roman" pitchFamily="18" charset="0"/>
                  </a:rPr>
                  <a:t> </a:t>
                </a:r>
                <a:endParaRPr lang="ru-RU" b="1" dirty="0">
                  <a:solidFill>
                    <a:srgbClr val="002060"/>
                  </a:solidFill>
                </a:endParaRPr>
              </a:p>
            </p:txBody>
          </p:sp>
          <p:sp>
            <p:nvSpPr>
              <p:cNvPr id="10285" name="Rectangle 325"/>
              <p:cNvSpPr>
                <a:spLocks noChangeArrowheads="1"/>
              </p:cNvSpPr>
              <p:nvPr/>
            </p:nvSpPr>
            <p:spPr bwMode="auto">
              <a:xfrm>
                <a:off x="2939" y="3050"/>
                <a:ext cx="48" cy="197"/>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a:t>
                </a:r>
                <a:endParaRPr lang="ru-RU" b="1">
                  <a:solidFill>
                    <a:srgbClr val="002060"/>
                  </a:solidFill>
                </a:endParaRPr>
              </a:p>
            </p:txBody>
          </p:sp>
          <p:sp>
            <p:nvSpPr>
              <p:cNvPr id="10286" name="Rectangle 326"/>
              <p:cNvSpPr>
                <a:spLocks noChangeArrowheads="1"/>
              </p:cNvSpPr>
              <p:nvPr/>
            </p:nvSpPr>
            <p:spPr bwMode="auto">
              <a:xfrm>
                <a:off x="2983" y="3050"/>
                <a:ext cx="142" cy="197"/>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16</a:t>
                </a:r>
                <a:endParaRPr lang="ru-RU" b="1">
                  <a:solidFill>
                    <a:srgbClr val="002060"/>
                  </a:solidFill>
                </a:endParaRPr>
              </a:p>
            </p:txBody>
          </p:sp>
          <p:sp>
            <p:nvSpPr>
              <p:cNvPr id="10287" name="Rectangle 327"/>
              <p:cNvSpPr>
                <a:spLocks noChangeArrowheads="1"/>
              </p:cNvSpPr>
              <p:nvPr/>
            </p:nvSpPr>
            <p:spPr bwMode="auto">
              <a:xfrm>
                <a:off x="3550" y="3050"/>
                <a:ext cx="48" cy="197"/>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a:t>
                </a:r>
                <a:endParaRPr lang="ru-RU" b="1">
                  <a:solidFill>
                    <a:srgbClr val="002060"/>
                  </a:solidFill>
                </a:endParaRPr>
              </a:p>
            </p:txBody>
          </p:sp>
          <p:sp>
            <p:nvSpPr>
              <p:cNvPr id="10288" name="Rectangle 328"/>
              <p:cNvSpPr>
                <a:spLocks noChangeArrowheads="1"/>
              </p:cNvSpPr>
              <p:nvPr/>
            </p:nvSpPr>
            <p:spPr bwMode="auto">
              <a:xfrm>
                <a:off x="3593" y="3050"/>
                <a:ext cx="580" cy="443"/>
              </a:xfrm>
              <a:prstGeom prst="rect">
                <a:avLst/>
              </a:prstGeom>
              <a:noFill/>
              <a:ln w="9525">
                <a:noFill/>
                <a:miter lim="800000"/>
                <a:headEnd/>
                <a:tailEnd/>
              </a:ln>
            </p:spPr>
            <p:txBody>
              <a:bodyPr wrap="square" lIns="0" tIns="0" rIns="0" bIns="0">
                <a:spAutoFit/>
              </a:bodyPr>
              <a:lstStyle/>
              <a:p>
                <a:r>
                  <a:rPr lang="ru-RU" sz="1600" b="1" dirty="0" smtClean="0">
                    <a:solidFill>
                      <a:srgbClr val="002060"/>
                    </a:solidFill>
                    <a:latin typeface="Times New Roman" pitchFamily="18" charset="0"/>
                  </a:rPr>
                  <a:t>70</a:t>
                </a:r>
                <a:r>
                  <a:rPr lang="en-US" sz="1600" b="1" dirty="0" smtClean="0">
                    <a:solidFill>
                      <a:srgbClr val="002060"/>
                    </a:solidFill>
                    <a:latin typeface="Times New Roman" pitchFamily="18" charset="0"/>
                  </a:rPr>
                  <a:t>       </a:t>
                </a:r>
                <a:r>
                  <a:rPr lang="ru-RU" b="1" dirty="0" smtClean="0">
                    <a:solidFill>
                      <a:srgbClr val="002060"/>
                    </a:solidFill>
                    <a:latin typeface="Times New Roman" pitchFamily="18" charset="0"/>
                  </a:rPr>
                  <a:t>°С</a:t>
                </a:r>
                <a:endParaRPr lang="ru-RU" b="1" dirty="0" smtClean="0">
                  <a:solidFill>
                    <a:srgbClr val="002060"/>
                  </a:solidFill>
                </a:endParaRPr>
              </a:p>
              <a:p>
                <a:endParaRPr lang="ru-RU" b="1" dirty="0">
                  <a:solidFill>
                    <a:srgbClr val="002060"/>
                  </a:solidFill>
                </a:endParaRPr>
              </a:p>
            </p:txBody>
          </p:sp>
        </p:grpSp>
        <p:sp>
          <p:nvSpPr>
            <p:cNvPr id="10256" name="TextBox 326"/>
            <p:cNvSpPr txBox="1">
              <a:spLocks noChangeArrowheads="1"/>
            </p:cNvSpPr>
            <p:nvPr/>
          </p:nvSpPr>
          <p:spPr bwMode="auto">
            <a:xfrm rot="16200000">
              <a:off x="1234370" y="1992913"/>
              <a:ext cx="2160240" cy="279886"/>
            </a:xfrm>
            <a:prstGeom prst="rect">
              <a:avLst/>
            </a:prstGeom>
            <a:noFill/>
            <a:ln w="9525">
              <a:noFill/>
              <a:miter lim="800000"/>
              <a:headEnd/>
              <a:tailEnd/>
            </a:ln>
          </p:spPr>
          <p:txBody>
            <a:bodyPr>
              <a:spAutoFit/>
            </a:bodyPr>
            <a:lstStyle/>
            <a:p>
              <a:pPr algn="ctr"/>
              <a:r>
                <a:rPr lang="en-US" sz="1600" b="1" dirty="0" smtClean="0">
                  <a:solidFill>
                    <a:srgbClr val="002060"/>
                  </a:solidFill>
                  <a:latin typeface="Times New Roman" pitchFamily="18" charset="0"/>
                  <a:cs typeface="Times New Roman" pitchFamily="18" charset="0"/>
                </a:rPr>
                <a:t>Fv/Fm</a:t>
              </a:r>
              <a:endParaRPr lang="ru-RU" sz="1600" b="1" dirty="0">
                <a:solidFill>
                  <a:srgbClr val="002060"/>
                </a:solidFill>
                <a:latin typeface="Times New Roman" pitchFamily="18" charset="0"/>
                <a:cs typeface="Times New Roman" pitchFamily="18" charset="0"/>
              </a:endParaRPr>
            </a:p>
          </p:txBody>
        </p:sp>
      </p:grpSp>
      <p:sp>
        <p:nvSpPr>
          <p:cNvPr id="10252" name="TextBox 48"/>
          <p:cNvSpPr txBox="1">
            <a:spLocks noChangeArrowheads="1"/>
          </p:cNvSpPr>
          <p:nvPr/>
        </p:nvSpPr>
        <p:spPr bwMode="auto">
          <a:xfrm>
            <a:off x="2843213" y="1244600"/>
            <a:ext cx="395287" cy="331788"/>
          </a:xfrm>
          <a:prstGeom prst="rect">
            <a:avLst/>
          </a:prstGeom>
          <a:noFill/>
          <a:ln w="9525">
            <a:noFill/>
            <a:miter lim="800000"/>
            <a:headEnd/>
            <a:tailEnd/>
          </a:ln>
        </p:spPr>
        <p:txBody>
          <a:bodyPr>
            <a:spAutoFit/>
          </a:bodyPr>
          <a:lstStyle/>
          <a:p>
            <a:pPr algn="ctr"/>
            <a:r>
              <a:rPr lang="en-US" sz="1600" b="1">
                <a:latin typeface="Times New Roman" pitchFamily="18" charset="0"/>
                <a:cs typeface="Times New Roman" pitchFamily="18" charset="0"/>
              </a:rPr>
              <a:t>a</a:t>
            </a:r>
            <a:endParaRPr lang="ru-RU" sz="1600" b="1">
              <a:latin typeface="Times New Roman" pitchFamily="18" charset="0"/>
              <a:cs typeface="Times New Roman" pitchFamily="18" charset="0"/>
            </a:endParaRPr>
          </a:p>
        </p:txBody>
      </p:sp>
      <p:sp>
        <p:nvSpPr>
          <p:cNvPr id="10253" name="TextBox 48"/>
          <p:cNvSpPr txBox="1">
            <a:spLocks noChangeArrowheads="1"/>
          </p:cNvSpPr>
          <p:nvPr/>
        </p:nvSpPr>
        <p:spPr bwMode="auto">
          <a:xfrm>
            <a:off x="3908425" y="1406525"/>
            <a:ext cx="395288" cy="339725"/>
          </a:xfrm>
          <a:prstGeom prst="rect">
            <a:avLst/>
          </a:prstGeom>
          <a:noFill/>
          <a:ln w="9525">
            <a:noFill/>
            <a:miter lim="800000"/>
            <a:headEnd/>
            <a:tailEnd/>
          </a:ln>
        </p:spPr>
        <p:txBody>
          <a:bodyPr>
            <a:spAutoFit/>
          </a:bodyPr>
          <a:lstStyle/>
          <a:p>
            <a:pPr algn="ctr"/>
            <a:r>
              <a:rPr lang="en-US" sz="1600" b="1">
                <a:latin typeface="Times New Roman" pitchFamily="18" charset="0"/>
                <a:cs typeface="Times New Roman" pitchFamily="18" charset="0"/>
              </a:rPr>
              <a:t>b</a:t>
            </a:r>
            <a:endParaRPr lang="ru-RU" sz="1600" b="1">
              <a:latin typeface="Times New Roman" pitchFamily="18" charset="0"/>
              <a:cs typeface="Times New Roman" pitchFamily="18" charset="0"/>
            </a:endParaRPr>
          </a:p>
        </p:txBody>
      </p:sp>
      <p:sp>
        <p:nvSpPr>
          <p:cNvPr id="10254" name="TextBox 48"/>
          <p:cNvSpPr txBox="1">
            <a:spLocks noChangeArrowheads="1"/>
          </p:cNvSpPr>
          <p:nvPr/>
        </p:nvSpPr>
        <p:spPr bwMode="auto">
          <a:xfrm>
            <a:off x="4964113" y="1539875"/>
            <a:ext cx="395287" cy="339725"/>
          </a:xfrm>
          <a:prstGeom prst="rect">
            <a:avLst/>
          </a:prstGeom>
          <a:noFill/>
          <a:ln w="9525">
            <a:noFill/>
            <a:miter lim="800000"/>
            <a:headEnd/>
            <a:tailEnd/>
          </a:ln>
        </p:spPr>
        <p:txBody>
          <a:bodyPr>
            <a:spAutoFit/>
          </a:bodyPr>
          <a:lstStyle/>
          <a:p>
            <a:pPr algn="ctr"/>
            <a:r>
              <a:rPr lang="en-US" sz="1600" b="1">
                <a:latin typeface="Times New Roman" pitchFamily="18" charset="0"/>
                <a:cs typeface="Times New Roman" pitchFamily="18" charset="0"/>
              </a:rPr>
              <a:t>c</a:t>
            </a:r>
            <a:endParaRPr lang="ru-RU" sz="1600" b="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30723"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30724" name="Rectangle 6"/>
          <p:cNvSpPr>
            <a:spLocks noChangeArrowheads="1"/>
          </p:cNvSpPr>
          <p:nvPr/>
        </p:nvSpPr>
        <p:spPr bwMode="auto">
          <a:xfrm>
            <a:off x="493713" y="332289"/>
            <a:ext cx="8107362" cy="830997"/>
          </a:xfrm>
          <a:prstGeom prst="rect">
            <a:avLst/>
          </a:prstGeom>
          <a:noFill/>
          <a:ln w="9525">
            <a:noFill/>
            <a:miter lim="800000"/>
            <a:headEnd/>
            <a:tailEnd/>
          </a:ln>
        </p:spPr>
        <p:txBody>
          <a:bodyPr anchor="ctr">
            <a:spAutoFit/>
          </a:bodyPr>
          <a:lstStyle/>
          <a:p>
            <a:pPr algn="ctr"/>
            <a:r>
              <a:rPr lang="en-US" sz="2400" b="1" dirty="0" smtClean="0">
                <a:latin typeface="Times New Roman" pitchFamily="18" charset="0"/>
                <a:ea typeface="Calibri" pitchFamily="34" charset="0"/>
                <a:cs typeface="Times New Roman" pitchFamily="18" charset="0"/>
              </a:rPr>
              <a:t>Season changes of water freezing  in </a:t>
            </a:r>
            <a:r>
              <a:rPr lang="en-US" sz="2400" b="1" i="1" dirty="0" err="1" smtClean="0">
                <a:latin typeface="Times New Roman" pitchFamily="18" charset="0"/>
                <a:ea typeface="Calibri" pitchFamily="34" charset="0"/>
                <a:cs typeface="Times New Roman" pitchFamily="18" charset="0"/>
              </a:rPr>
              <a:t>Lobaria</a:t>
            </a:r>
            <a:r>
              <a:rPr lang="en-US" sz="2400" b="1" i="1" dirty="0" smtClean="0">
                <a:latin typeface="Times New Roman" pitchFamily="18" charset="0"/>
                <a:ea typeface="Calibri" pitchFamily="34" charset="0"/>
                <a:cs typeface="Times New Roman" pitchFamily="18" charset="0"/>
              </a:rPr>
              <a:t> </a:t>
            </a:r>
            <a:r>
              <a:rPr lang="en-US" sz="2400" b="1" dirty="0" err="1" smtClean="0">
                <a:latin typeface="Times New Roman" pitchFamily="18" charset="0"/>
                <a:ea typeface="Calibri" pitchFamily="34" charset="0"/>
                <a:cs typeface="Times New Roman" pitchFamily="18" charset="0"/>
              </a:rPr>
              <a:t>thalli</a:t>
            </a:r>
            <a:endParaRPr lang="en-US" sz="2400" b="1" dirty="0" smtClean="0">
              <a:latin typeface="Times New Roman" pitchFamily="18" charset="0"/>
              <a:ea typeface="Calibri" pitchFamily="34" charset="0"/>
              <a:cs typeface="Times New Roman" pitchFamily="18" charset="0"/>
            </a:endParaRPr>
          </a:p>
          <a:p>
            <a:pPr algn="ctr"/>
            <a:r>
              <a:rPr lang="en-US" sz="2400" b="1" dirty="0" smtClean="0">
                <a:latin typeface="Times New Roman" pitchFamily="18" charset="0"/>
                <a:ea typeface="Calibri" pitchFamily="34" charset="0"/>
                <a:cs typeface="Times New Roman" pitchFamily="18" charset="0"/>
              </a:rPr>
              <a:t>(measured calorimetrically)</a:t>
            </a:r>
            <a:endParaRPr lang="ru-RU" sz="2400" b="1" dirty="0">
              <a:ea typeface="Calibri" pitchFamily="34" charset="0"/>
              <a:cs typeface="Times New Roman" pitchFamily="18" charset="0"/>
            </a:endParaRPr>
          </a:p>
        </p:txBody>
      </p:sp>
      <p:sp>
        <p:nvSpPr>
          <p:cNvPr id="30725"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30726" name="Line 164"/>
          <p:cNvSpPr>
            <a:spLocks noChangeShapeType="1"/>
          </p:cNvSpPr>
          <p:nvPr/>
        </p:nvSpPr>
        <p:spPr bwMode="auto">
          <a:xfrm>
            <a:off x="339725" y="6052715"/>
            <a:ext cx="0" cy="328613"/>
          </a:xfrm>
          <a:prstGeom prst="line">
            <a:avLst/>
          </a:prstGeom>
          <a:noFill/>
          <a:ln w="9525">
            <a:noFill/>
            <a:round/>
            <a:headEnd/>
            <a:tailEnd/>
          </a:ln>
        </p:spPr>
        <p:txBody>
          <a:bodyPr/>
          <a:lstStyle/>
          <a:p>
            <a:endParaRPr lang="ru-RU"/>
          </a:p>
        </p:txBody>
      </p:sp>
      <p:sp>
        <p:nvSpPr>
          <p:cNvPr id="30727" name="Line 171"/>
          <p:cNvSpPr>
            <a:spLocks noChangeShapeType="1"/>
          </p:cNvSpPr>
          <p:nvPr/>
        </p:nvSpPr>
        <p:spPr bwMode="auto">
          <a:xfrm>
            <a:off x="339725" y="4625553"/>
            <a:ext cx="0" cy="328612"/>
          </a:xfrm>
          <a:prstGeom prst="line">
            <a:avLst/>
          </a:prstGeom>
          <a:noFill/>
          <a:ln w="9525">
            <a:noFill/>
            <a:round/>
            <a:headEnd/>
            <a:tailEnd/>
          </a:ln>
        </p:spPr>
        <p:txBody>
          <a:bodyPr/>
          <a:lstStyle/>
          <a:p>
            <a:endParaRPr lang="ru-RU"/>
          </a:p>
        </p:txBody>
      </p:sp>
      <p:sp>
        <p:nvSpPr>
          <p:cNvPr id="30728" name="Line 177"/>
          <p:cNvSpPr>
            <a:spLocks noChangeShapeType="1"/>
          </p:cNvSpPr>
          <p:nvPr/>
        </p:nvSpPr>
        <p:spPr bwMode="auto">
          <a:xfrm>
            <a:off x="188913" y="3080915"/>
            <a:ext cx="0" cy="328613"/>
          </a:xfrm>
          <a:prstGeom prst="line">
            <a:avLst/>
          </a:prstGeom>
          <a:noFill/>
          <a:ln w="9525">
            <a:noFill/>
            <a:round/>
            <a:headEnd/>
            <a:tailEnd/>
          </a:ln>
        </p:spPr>
        <p:txBody>
          <a:bodyPr/>
          <a:lstStyle/>
          <a:p>
            <a:endParaRPr lang="ru-RU"/>
          </a:p>
        </p:txBody>
      </p:sp>
      <p:sp>
        <p:nvSpPr>
          <p:cNvPr id="35852" name="Rectangle 310"/>
          <p:cNvSpPr>
            <a:spLocks noChangeArrowheads="1"/>
          </p:cNvSpPr>
          <p:nvPr/>
        </p:nvSpPr>
        <p:spPr bwMode="auto">
          <a:xfrm>
            <a:off x="1401763" y="2550690"/>
            <a:ext cx="438150" cy="2395538"/>
          </a:xfrm>
          <a:prstGeom prst="rect">
            <a:avLst/>
          </a:prstGeom>
          <a:solidFill>
            <a:schemeClr val="accent1">
              <a:lumMod val="60000"/>
              <a:lumOff val="40000"/>
            </a:schemeClr>
          </a:solidFill>
          <a:ln w="28575">
            <a:solidFill>
              <a:srgbClr val="000000"/>
            </a:solidFill>
            <a:miter lim="800000"/>
            <a:headEnd/>
            <a:tailEnd/>
          </a:ln>
        </p:spPr>
        <p:txBody>
          <a:bodyPr/>
          <a:lstStyle/>
          <a:p>
            <a:pPr>
              <a:defRPr/>
            </a:pPr>
            <a:endParaRPr lang="ru-RU">
              <a:latin typeface="Times New Roman" pitchFamily="18" charset="0"/>
              <a:cs typeface="Times New Roman" pitchFamily="18" charset="0"/>
            </a:endParaRPr>
          </a:p>
        </p:txBody>
      </p:sp>
      <p:sp>
        <p:nvSpPr>
          <p:cNvPr id="35853" name="Rectangle 311"/>
          <p:cNvSpPr>
            <a:spLocks noChangeArrowheads="1"/>
          </p:cNvSpPr>
          <p:nvPr/>
        </p:nvSpPr>
        <p:spPr bwMode="auto">
          <a:xfrm>
            <a:off x="2492375" y="2550690"/>
            <a:ext cx="428625" cy="2322513"/>
          </a:xfrm>
          <a:prstGeom prst="rect">
            <a:avLst/>
          </a:prstGeom>
          <a:solidFill>
            <a:schemeClr val="accent1">
              <a:lumMod val="60000"/>
              <a:lumOff val="40000"/>
            </a:schemeClr>
          </a:solidFill>
          <a:ln w="28575">
            <a:solidFill>
              <a:srgbClr val="000000"/>
            </a:solidFill>
            <a:miter lim="800000"/>
            <a:headEnd/>
            <a:tailEnd/>
          </a:ln>
        </p:spPr>
        <p:txBody>
          <a:bodyPr/>
          <a:lstStyle/>
          <a:p>
            <a:pPr>
              <a:defRPr/>
            </a:pPr>
            <a:endParaRPr lang="ru-RU">
              <a:latin typeface="Times New Roman" pitchFamily="18" charset="0"/>
              <a:cs typeface="Times New Roman" pitchFamily="18" charset="0"/>
            </a:endParaRPr>
          </a:p>
        </p:txBody>
      </p:sp>
      <p:sp>
        <p:nvSpPr>
          <p:cNvPr id="35854" name="Rectangle 312"/>
          <p:cNvSpPr>
            <a:spLocks noChangeArrowheads="1"/>
          </p:cNvSpPr>
          <p:nvPr/>
        </p:nvSpPr>
        <p:spPr bwMode="auto">
          <a:xfrm>
            <a:off x="3573463" y="2550690"/>
            <a:ext cx="436562" cy="2692400"/>
          </a:xfrm>
          <a:prstGeom prst="rect">
            <a:avLst/>
          </a:prstGeom>
          <a:solidFill>
            <a:schemeClr val="accent1">
              <a:lumMod val="60000"/>
              <a:lumOff val="40000"/>
            </a:schemeClr>
          </a:solidFill>
          <a:ln w="28575">
            <a:solidFill>
              <a:srgbClr val="000000"/>
            </a:solidFill>
            <a:miter lim="800000"/>
            <a:headEnd/>
            <a:tailEnd/>
          </a:ln>
        </p:spPr>
        <p:txBody>
          <a:bodyPr/>
          <a:lstStyle/>
          <a:p>
            <a:pPr>
              <a:defRPr/>
            </a:pPr>
            <a:endParaRPr lang="ru-RU">
              <a:latin typeface="Times New Roman" pitchFamily="18" charset="0"/>
              <a:cs typeface="Times New Roman" pitchFamily="18" charset="0"/>
            </a:endParaRPr>
          </a:p>
        </p:txBody>
      </p:sp>
      <p:sp>
        <p:nvSpPr>
          <p:cNvPr id="35855" name="Rectangle 313"/>
          <p:cNvSpPr>
            <a:spLocks noChangeArrowheads="1"/>
          </p:cNvSpPr>
          <p:nvPr/>
        </p:nvSpPr>
        <p:spPr bwMode="auto">
          <a:xfrm>
            <a:off x="4664075" y="2550690"/>
            <a:ext cx="438150" cy="2998788"/>
          </a:xfrm>
          <a:prstGeom prst="rect">
            <a:avLst/>
          </a:prstGeom>
          <a:solidFill>
            <a:schemeClr val="accent1">
              <a:lumMod val="60000"/>
              <a:lumOff val="40000"/>
            </a:schemeClr>
          </a:solidFill>
          <a:ln w="28575">
            <a:solidFill>
              <a:srgbClr val="000000"/>
            </a:solidFill>
            <a:miter lim="800000"/>
            <a:headEnd/>
            <a:tailEnd/>
          </a:ln>
        </p:spPr>
        <p:txBody>
          <a:bodyPr/>
          <a:lstStyle/>
          <a:p>
            <a:pPr>
              <a:defRPr/>
            </a:pPr>
            <a:endParaRPr lang="ru-RU">
              <a:latin typeface="Times New Roman" pitchFamily="18" charset="0"/>
              <a:cs typeface="Times New Roman" pitchFamily="18" charset="0"/>
            </a:endParaRPr>
          </a:p>
        </p:txBody>
      </p:sp>
      <p:sp>
        <p:nvSpPr>
          <p:cNvPr id="35856" name="Rectangle 314"/>
          <p:cNvSpPr>
            <a:spLocks noChangeArrowheads="1"/>
          </p:cNvSpPr>
          <p:nvPr/>
        </p:nvSpPr>
        <p:spPr bwMode="auto">
          <a:xfrm>
            <a:off x="5753100" y="2550690"/>
            <a:ext cx="438150" cy="3243263"/>
          </a:xfrm>
          <a:prstGeom prst="rect">
            <a:avLst/>
          </a:prstGeom>
          <a:solidFill>
            <a:schemeClr val="accent1">
              <a:lumMod val="60000"/>
              <a:lumOff val="40000"/>
            </a:schemeClr>
          </a:solidFill>
          <a:ln w="28575">
            <a:solidFill>
              <a:srgbClr val="000000"/>
            </a:solidFill>
            <a:miter lim="800000"/>
            <a:headEnd/>
            <a:tailEnd/>
          </a:ln>
        </p:spPr>
        <p:txBody>
          <a:bodyPr/>
          <a:lstStyle/>
          <a:p>
            <a:pPr>
              <a:defRPr/>
            </a:pPr>
            <a:endParaRPr lang="ru-RU">
              <a:latin typeface="Times New Roman" pitchFamily="18" charset="0"/>
              <a:cs typeface="Times New Roman" pitchFamily="18" charset="0"/>
            </a:endParaRPr>
          </a:p>
        </p:txBody>
      </p:sp>
      <p:sp>
        <p:nvSpPr>
          <p:cNvPr id="35857" name="Rectangle 315"/>
          <p:cNvSpPr>
            <a:spLocks noChangeArrowheads="1"/>
          </p:cNvSpPr>
          <p:nvPr/>
        </p:nvSpPr>
        <p:spPr bwMode="auto">
          <a:xfrm>
            <a:off x="6843713" y="2550690"/>
            <a:ext cx="428625" cy="2763838"/>
          </a:xfrm>
          <a:prstGeom prst="rect">
            <a:avLst/>
          </a:prstGeom>
          <a:solidFill>
            <a:schemeClr val="accent1">
              <a:lumMod val="60000"/>
              <a:lumOff val="40000"/>
            </a:schemeClr>
          </a:solidFill>
          <a:ln w="28575">
            <a:solidFill>
              <a:srgbClr val="000000"/>
            </a:solidFill>
            <a:miter lim="800000"/>
            <a:headEnd/>
            <a:tailEnd/>
          </a:ln>
        </p:spPr>
        <p:txBody>
          <a:bodyPr/>
          <a:lstStyle/>
          <a:p>
            <a:pPr>
              <a:defRPr/>
            </a:pPr>
            <a:endParaRPr lang="ru-RU">
              <a:latin typeface="Times New Roman" pitchFamily="18" charset="0"/>
              <a:cs typeface="Times New Roman" pitchFamily="18" charset="0"/>
            </a:endParaRPr>
          </a:p>
        </p:txBody>
      </p:sp>
      <p:sp>
        <p:nvSpPr>
          <p:cNvPr id="35858" name="Rectangle 316"/>
          <p:cNvSpPr>
            <a:spLocks noChangeArrowheads="1"/>
          </p:cNvSpPr>
          <p:nvPr/>
        </p:nvSpPr>
        <p:spPr bwMode="auto">
          <a:xfrm>
            <a:off x="7926388" y="2550690"/>
            <a:ext cx="434975" cy="2360613"/>
          </a:xfrm>
          <a:prstGeom prst="rect">
            <a:avLst/>
          </a:prstGeom>
          <a:solidFill>
            <a:schemeClr val="accent1">
              <a:lumMod val="60000"/>
              <a:lumOff val="40000"/>
            </a:schemeClr>
          </a:solidFill>
          <a:ln w="28575">
            <a:solidFill>
              <a:srgbClr val="000000"/>
            </a:solidFill>
            <a:miter lim="800000"/>
            <a:headEnd/>
            <a:tailEnd/>
          </a:ln>
        </p:spPr>
        <p:txBody>
          <a:bodyPr/>
          <a:lstStyle/>
          <a:p>
            <a:pPr>
              <a:defRPr/>
            </a:pPr>
            <a:endParaRPr lang="ru-RU">
              <a:latin typeface="Times New Roman" pitchFamily="18" charset="0"/>
              <a:cs typeface="Times New Roman" pitchFamily="18" charset="0"/>
            </a:endParaRPr>
          </a:p>
        </p:txBody>
      </p:sp>
      <p:sp>
        <p:nvSpPr>
          <p:cNvPr id="30736" name="Line 317"/>
          <p:cNvSpPr>
            <a:spLocks noChangeShapeType="1"/>
          </p:cNvSpPr>
          <p:nvPr/>
        </p:nvSpPr>
        <p:spPr bwMode="auto">
          <a:xfrm flipV="1">
            <a:off x="1616075" y="4811290"/>
            <a:ext cx="1588" cy="134938"/>
          </a:xfrm>
          <a:prstGeom prst="line">
            <a:avLst/>
          </a:prstGeom>
          <a:noFill/>
          <a:ln w="28575">
            <a:solidFill>
              <a:srgbClr val="000000"/>
            </a:solidFill>
            <a:round/>
            <a:headEnd/>
            <a:tailEnd/>
          </a:ln>
        </p:spPr>
        <p:txBody>
          <a:bodyPr/>
          <a:lstStyle/>
          <a:p>
            <a:endParaRPr lang="ru-RU"/>
          </a:p>
        </p:txBody>
      </p:sp>
      <p:sp>
        <p:nvSpPr>
          <p:cNvPr id="30737" name="Line 318"/>
          <p:cNvSpPr>
            <a:spLocks noChangeShapeType="1"/>
          </p:cNvSpPr>
          <p:nvPr/>
        </p:nvSpPr>
        <p:spPr bwMode="auto">
          <a:xfrm>
            <a:off x="1587500" y="4811290"/>
            <a:ext cx="65088" cy="3175"/>
          </a:xfrm>
          <a:prstGeom prst="line">
            <a:avLst/>
          </a:prstGeom>
          <a:noFill/>
          <a:ln w="28575">
            <a:solidFill>
              <a:srgbClr val="000000"/>
            </a:solidFill>
            <a:round/>
            <a:headEnd/>
            <a:tailEnd/>
          </a:ln>
        </p:spPr>
        <p:txBody>
          <a:bodyPr/>
          <a:lstStyle/>
          <a:p>
            <a:endParaRPr lang="ru-RU"/>
          </a:p>
        </p:txBody>
      </p:sp>
      <p:sp>
        <p:nvSpPr>
          <p:cNvPr id="30738" name="Line 319"/>
          <p:cNvSpPr>
            <a:spLocks noChangeShapeType="1"/>
          </p:cNvSpPr>
          <p:nvPr/>
        </p:nvSpPr>
        <p:spPr bwMode="auto">
          <a:xfrm flipV="1">
            <a:off x="2706688" y="4763665"/>
            <a:ext cx="3175" cy="109538"/>
          </a:xfrm>
          <a:prstGeom prst="line">
            <a:avLst/>
          </a:prstGeom>
          <a:noFill/>
          <a:ln w="28575">
            <a:solidFill>
              <a:srgbClr val="000000"/>
            </a:solidFill>
            <a:round/>
            <a:headEnd/>
            <a:tailEnd/>
          </a:ln>
        </p:spPr>
        <p:txBody>
          <a:bodyPr/>
          <a:lstStyle/>
          <a:p>
            <a:endParaRPr lang="ru-RU"/>
          </a:p>
        </p:txBody>
      </p:sp>
      <p:sp>
        <p:nvSpPr>
          <p:cNvPr id="30739" name="Line 320"/>
          <p:cNvSpPr>
            <a:spLocks noChangeShapeType="1"/>
          </p:cNvSpPr>
          <p:nvPr/>
        </p:nvSpPr>
        <p:spPr bwMode="auto">
          <a:xfrm>
            <a:off x="2679700" y="4763665"/>
            <a:ext cx="65088" cy="3175"/>
          </a:xfrm>
          <a:prstGeom prst="line">
            <a:avLst/>
          </a:prstGeom>
          <a:noFill/>
          <a:ln w="28575">
            <a:solidFill>
              <a:srgbClr val="000000"/>
            </a:solidFill>
            <a:round/>
            <a:headEnd/>
            <a:tailEnd/>
          </a:ln>
        </p:spPr>
        <p:txBody>
          <a:bodyPr/>
          <a:lstStyle/>
          <a:p>
            <a:endParaRPr lang="ru-RU"/>
          </a:p>
        </p:txBody>
      </p:sp>
      <p:sp>
        <p:nvSpPr>
          <p:cNvPr id="30740" name="Line 321"/>
          <p:cNvSpPr>
            <a:spLocks noChangeShapeType="1"/>
          </p:cNvSpPr>
          <p:nvPr/>
        </p:nvSpPr>
        <p:spPr bwMode="auto">
          <a:xfrm flipV="1">
            <a:off x="3787775" y="5131965"/>
            <a:ext cx="3175" cy="111125"/>
          </a:xfrm>
          <a:prstGeom prst="line">
            <a:avLst/>
          </a:prstGeom>
          <a:noFill/>
          <a:ln w="28575">
            <a:solidFill>
              <a:srgbClr val="000000"/>
            </a:solidFill>
            <a:round/>
            <a:headEnd/>
            <a:tailEnd/>
          </a:ln>
        </p:spPr>
        <p:txBody>
          <a:bodyPr/>
          <a:lstStyle/>
          <a:p>
            <a:endParaRPr lang="ru-RU"/>
          </a:p>
        </p:txBody>
      </p:sp>
      <p:sp>
        <p:nvSpPr>
          <p:cNvPr id="30741" name="Line 322"/>
          <p:cNvSpPr>
            <a:spLocks noChangeShapeType="1"/>
          </p:cNvSpPr>
          <p:nvPr/>
        </p:nvSpPr>
        <p:spPr bwMode="auto">
          <a:xfrm>
            <a:off x="3757613" y="5131965"/>
            <a:ext cx="66675" cy="3175"/>
          </a:xfrm>
          <a:prstGeom prst="line">
            <a:avLst/>
          </a:prstGeom>
          <a:noFill/>
          <a:ln w="28575">
            <a:solidFill>
              <a:srgbClr val="000000"/>
            </a:solidFill>
            <a:round/>
            <a:headEnd/>
            <a:tailEnd/>
          </a:ln>
        </p:spPr>
        <p:txBody>
          <a:bodyPr/>
          <a:lstStyle/>
          <a:p>
            <a:endParaRPr lang="ru-RU"/>
          </a:p>
        </p:txBody>
      </p:sp>
      <p:sp>
        <p:nvSpPr>
          <p:cNvPr id="30742" name="Line 323"/>
          <p:cNvSpPr>
            <a:spLocks noChangeShapeType="1"/>
          </p:cNvSpPr>
          <p:nvPr/>
        </p:nvSpPr>
        <p:spPr bwMode="auto">
          <a:xfrm flipV="1">
            <a:off x="4878388" y="5243090"/>
            <a:ext cx="1587" cy="306388"/>
          </a:xfrm>
          <a:prstGeom prst="line">
            <a:avLst/>
          </a:prstGeom>
          <a:noFill/>
          <a:ln w="28575">
            <a:solidFill>
              <a:srgbClr val="000000"/>
            </a:solidFill>
            <a:round/>
            <a:headEnd/>
            <a:tailEnd/>
          </a:ln>
        </p:spPr>
        <p:txBody>
          <a:bodyPr/>
          <a:lstStyle/>
          <a:p>
            <a:endParaRPr lang="ru-RU"/>
          </a:p>
        </p:txBody>
      </p:sp>
      <p:sp>
        <p:nvSpPr>
          <p:cNvPr id="30743" name="Line 324"/>
          <p:cNvSpPr>
            <a:spLocks noChangeShapeType="1"/>
          </p:cNvSpPr>
          <p:nvPr/>
        </p:nvSpPr>
        <p:spPr bwMode="auto">
          <a:xfrm>
            <a:off x="4849813" y="5243090"/>
            <a:ext cx="65087" cy="1588"/>
          </a:xfrm>
          <a:prstGeom prst="line">
            <a:avLst/>
          </a:prstGeom>
          <a:noFill/>
          <a:ln w="28575">
            <a:solidFill>
              <a:srgbClr val="000000"/>
            </a:solidFill>
            <a:round/>
            <a:headEnd/>
            <a:tailEnd/>
          </a:ln>
        </p:spPr>
        <p:txBody>
          <a:bodyPr/>
          <a:lstStyle/>
          <a:p>
            <a:endParaRPr lang="ru-RU"/>
          </a:p>
        </p:txBody>
      </p:sp>
      <p:sp>
        <p:nvSpPr>
          <p:cNvPr id="30744" name="Line 325"/>
          <p:cNvSpPr>
            <a:spLocks noChangeShapeType="1"/>
          </p:cNvSpPr>
          <p:nvPr/>
        </p:nvSpPr>
        <p:spPr bwMode="auto">
          <a:xfrm flipV="1">
            <a:off x="5967413" y="5463753"/>
            <a:ext cx="1587" cy="330200"/>
          </a:xfrm>
          <a:prstGeom prst="line">
            <a:avLst/>
          </a:prstGeom>
          <a:noFill/>
          <a:ln w="28575">
            <a:solidFill>
              <a:srgbClr val="000000"/>
            </a:solidFill>
            <a:round/>
            <a:headEnd/>
            <a:tailEnd/>
          </a:ln>
        </p:spPr>
        <p:txBody>
          <a:bodyPr/>
          <a:lstStyle/>
          <a:p>
            <a:endParaRPr lang="ru-RU"/>
          </a:p>
        </p:txBody>
      </p:sp>
      <p:sp>
        <p:nvSpPr>
          <p:cNvPr id="30745" name="Line 326"/>
          <p:cNvSpPr>
            <a:spLocks noChangeShapeType="1"/>
          </p:cNvSpPr>
          <p:nvPr/>
        </p:nvSpPr>
        <p:spPr bwMode="auto">
          <a:xfrm>
            <a:off x="5938838" y="5463753"/>
            <a:ext cx="65087" cy="1587"/>
          </a:xfrm>
          <a:prstGeom prst="line">
            <a:avLst/>
          </a:prstGeom>
          <a:noFill/>
          <a:ln w="28575">
            <a:solidFill>
              <a:srgbClr val="000000"/>
            </a:solidFill>
            <a:round/>
            <a:headEnd/>
            <a:tailEnd/>
          </a:ln>
        </p:spPr>
        <p:txBody>
          <a:bodyPr/>
          <a:lstStyle/>
          <a:p>
            <a:endParaRPr lang="ru-RU"/>
          </a:p>
        </p:txBody>
      </p:sp>
      <p:sp>
        <p:nvSpPr>
          <p:cNvPr id="30746" name="Line 327"/>
          <p:cNvSpPr>
            <a:spLocks noChangeShapeType="1"/>
          </p:cNvSpPr>
          <p:nvPr/>
        </p:nvSpPr>
        <p:spPr bwMode="auto">
          <a:xfrm flipV="1">
            <a:off x="7058025" y="4860503"/>
            <a:ext cx="3175" cy="454025"/>
          </a:xfrm>
          <a:prstGeom prst="line">
            <a:avLst/>
          </a:prstGeom>
          <a:noFill/>
          <a:ln w="28575">
            <a:solidFill>
              <a:srgbClr val="000000"/>
            </a:solidFill>
            <a:round/>
            <a:headEnd/>
            <a:tailEnd/>
          </a:ln>
        </p:spPr>
        <p:txBody>
          <a:bodyPr/>
          <a:lstStyle/>
          <a:p>
            <a:endParaRPr lang="ru-RU"/>
          </a:p>
        </p:txBody>
      </p:sp>
      <p:sp>
        <p:nvSpPr>
          <p:cNvPr id="30747" name="Line 328"/>
          <p:cNvSpPr>
            <a:spLocks noChangeShapeType="1"/>
          </p:cNvSpPr>
          <p:nvPr/>
        </p:nvSpPr>
        <p:spPr bwMode="auto">
          <a:xfrm>
            <a:off x="7031038" y="4860503"/>
            <a:ext cx="65087" cy="3175"/>
          </a:xfrm>
          <a:prstGeom prst="line">
            <a:avLst/>
          </a:prstGeom>
          <a:noFill/>
          <a:ln w="28575">
            <a:solidFill>
              <a:srgbClr val="000000"/>
            </a:solidFill>
            <a:round/>
            <a:headEnd/>
            <a:tailEnd/>
          </a:ln>
        </p:spPr>
        <p:txBody>
          <a:bodyPr/>
          <a:lstStyle/>
          <a:p>
            <a:endParaRPr lang="ru-RU"/>
          </a:p>
        </p:txBody>
      </p:sp>
      <p:sp>
        <p:nvSpPr>
          <p:cNvPr id="30748" name="Line 329"/>
          <p:cNvSpPr>
            <a:spLocks noChangeShapeType="1"/>
          </p:cNvSpPr>
          <p:nvPr/>
        </p:nvSpPr>
        <p:spPr bwMode="auto">
          <a:xfrm flipV="1">
            <a:off x="8140700" y="4873203"/>
            <a:ext cx="1588" cy="38100"/>
          </a:xfrm>
          <a:prstGeom prst="line">
            <a:avLst/>
          </a:prstGeom>
          <a:noFill/>
          <a:ln w="28575">
            <a:solidFill>
              <a:srgbClr val="000000"/>
            </a:solidFill>
            <a:round/>
            <a:headEnd/>
            <a:tailEnd/>
          </a:ln>
        </p:spPr>
        <p:txBody>
          <a:bodyPr/>
          <a:lstStyle/>
          <a:p>
            <a:endParaRPr lang="ru-RU"/>
          </a:p>
        </p:txBody>
      </p:sp>
      <p:sp>
        <p:nvSpPr>
          <p:cNvPr id="30749" name="Line 330"/>
          <p:cNvSpPr>
            <a:spLocks noChangeShapeType="1"/>
          </p:cNvSpPr>
          <p:nvPr/>
        </p:nvSpPr>
        <p:spPr bwMode="auto">
          <a:xfrm>
            <a:off x="8108950" y="4873203"/>
            <a:ext cx="66675" cy="3175"/>
          </a:xfrm>
          <a:prstGeom prst="line">
            <a:avLst/>
          </a:prstGeom>
          <a:noFill/>
          <a:ln w="28575">
            <a:solidFill>
              <a:srgbClr val="000000"/>
            </a:solidFill>
            <a:round/>
            <a:headEnd/>
            <a:tailEnd/>
          </a:ln>
        </p:spPr>
        <p:txBody>
          <a:bodyPr/>
          <a:lstStyle/>
          <a:p>
            <a:endParaRPr lang="ru-RU"/>
          </a:p>
        </p:txBody>
      </p:sp>
      <p:sp>
        <p:nvSpPr>
          <p:cNvPr id="30750" name="Line 331"/>
          <p:cNvSpPr>
            <a:spLocks noChangeShapeType="1"/>
          </p:cNvSpPr>
          <p:nvPr/>
        </p:nvSpPr>
        <p:spPr bwMode="auto">
          <a:xfrm>
            <a:off x="1616075" y="4946228"/>
            <a:ext cx="1588" cy="138112"/>
          </a:xfrm>
          <a:prstGeom prst="line">
            <a:avLst/>
          </a:prstGeom>
          <a:noFill/>
          <a:ln w="28575">
            <a:solidFill>
              <a:srgbClr val="000000"/>
            </a:solidFill>
            <a:round/>
            <a:headEnd/>
            <a:tailEnd/>
          </a:ln>
        </p:spPr>
        <p:txBody>
          <a:bodyPr/>
          <a:lstStyle/>
          <a:p>
            <a:endParaRPr lang="ru-RU"/>
          </a:p>
        </p:txBody>
      </p:sp>
      <p:sp>
        <p:nvSpPr>
          <p:cNvPr id="30751" name="Line 332"/>
          <p:cNvSpPr>
            <a:spLocks noChangeShapeType="1"/>
          </p:cNvSpPr>
          <p:nvPr/>
        </p:nvSpPr>
        <p:spPr bwMode="auto">
          <a:xfrm>
            <a:off x="1587500" y="5084340"/>
            <a:ext cx="65088" cy="1588"/>
          </a:xfrm>
          <a:prstGeom prst="line">
            <a:avLst/>
          </a:prstGeom>
          <a:noFill/>
          <a:ln w="28575">
            <a:solidFill>
              <a:srgbClr val="000000"/>
            </a:solidFill>
            <a:round/>
            <a:headEnd/>
            <a:tailEnd/>
          </a:ln>
        </p:spPr>
        <p:txBody>
          <a:bodyPr/>
          <a:lstStyle/>
          <a:p>
            <a:endParaRPr lang="ru-RU"/>
          </a:p>
        </p:txBody>
      </p:sp>
      <p:sp>
        <p:nvSpPr>
          <p:cNvPr id="30752" name="Line 333"/>
          <p:cNvSpPr>
            <a:spLocks noChangeShapeType="1"/>
          </p:cNvSpPr>
          <p:nvPr/>
        </p:nvSpPr>
        <p:spPr bwMode="auto">
          <a:xfrm>
            <a:off x="2706688" y="4873203"/>
            <a:ext cx="3175" cy="111125"/>
          </a:xfrm>
          <a:prstGeom prst="line">
            <a:avLst/>
          </a:prstGeom>
          <a:noFill/>
          <a:ln w="28575">
            <a:solidFill>
              <a:srgbClr val="000000"/>
            </a:solidFill>
            <a:round/>
            <a:headEnd/>
            <a:tailEnd/>
          </a:ln>
        </p:spPr>
        <p:txBody>
          <a:bodyPr/>
          <a:lstStyle/>
          <a:p>
            <a:endParaRPr lang="ru-RU"/>
          </a:p>
        </p:txBody>
      </p:sp>
      <p:sp>
        <p:nvSpPr>
          <p:cNvPr id="30753" name="Line 334"/>
          <p:cNvSpPr>
            <a:spLocks noChangeShapeType="1"/>
          </p:cNvSpPr>
          <p:nvPr/>
        </p:nvSpPr>
        <p:spPr bwMode="auto">
          <a:xfrm>
            <a:off x="2679700" y="4984328"/>
            <a:ext cx="65088" cy="3175"/>
          </a:xfrm>
          <a:prstGeom prst="line">
            <a:avLst/>
          </a:prstGeom>
          <a:noFill/>
          <a:ln w="28575">
            <a:solidFill>
              <a:srgbClr val="000000"/>
            </a:solidFill>
            <a:round/>
            <a:headEnd/>
            <a:tailEnd/>
          </a:ln>
        </p:spPr>
        <p:txBody>
          <a:bodyPr/>
          <a:lstStyle/>
          <a:p>
            <a:endParaRPr lang="ru-RU"/>
          </a:p>
        </p:txBody>
      </p:sp>
      <p:sp>
        <p:nvSpPr>
          <p:cNvPr id="30754" name="Line 335"/>
          <p:cNvSpPr>
            <a:spLocks noChangeShapeType="1"/>
          </p:cNvSpPr>
          <p:nvPr/>
        </p:nvSpPr>
        <p:spPr bwMode="auto">
          <a:xfrm>
            <a:off x="3787775" y="5243090"/>
            <a:ext cx="3175" cy="109538"/>
          </a:xfrm>
          <a:prstGeom prst="line">
            <a:avLst/>
          </a:prstGeom>
          <a:noFill/>
          <a:ln w="28575">
            <a:solidFill>
              <a:srgbClr val="000000"/>
            </a:solidFill>
            <a:round/>
            <a:headEnd/>
            <a:tailEnd/>
          </a:ln>
        </p:spPr>
        <p:txBody>
          <a:bodyPr/>
          <a:lstStyle/>
          <a:p>
            <a:endParaRPr lang="ru-RU"/>
          </a:p>
        </p:txBody>
      </p:sp>
      <p:sp>
        <p:nvSpPr>
          <p:cNvPr id="30755" name="Line 336"/>
          <p:cNvSpPr>
            <a:spLocks noChangeShapeType="1"/>
          </p:cNvSpPr>
          <p:nvPr/>
        </p:nvSpPr>
        <p:spPr bwMode="auto">
          <a:xfrm>
            <a:off x="3757613" y="5352628"/>
            <a:ext cx="66675" cy="3175"/>
          </a:xfrm>
          <a:prstGeom prst="line">
            <a:avLst/>
          </a:prstGeom>
          <a:noFill/>
          <a:ln w="28575">
            <a:solidFill>
              <a:srgbClr val="000000"/>
            </a:solidFill>
            <a:round/>
            <a:headEnd/>
            <a:tailEnd/>
          </a:ln>
        </p:spPr>
        <p:txBody>
          <a:bodyPr/>
          <a:lstStyle/>
          <a:p>
            <a:endParaRPr lang="ru-RU"/>
          </a:p>
        </p:txBody>
      </p:sp>
      <p:sp>
        <p:nvSpPr>
          <p:cNvPr id="30756" name="Line 337"/>
          <p:cNvSpPr>
            <a:spLocks noChangeShapeType="1"/>
          </p:cNvSpPr>
          <p:nvPr/>
        </p:nvSpPr>
        <p:spPr bwMode="auto">
          <a:xfrm>
            <a:off x="4878388" y="5549478"/>
            <a:ext cx="1587" cy="306387"/>
          </a:xfrm>
          <a:prstGeom prst="line">
            <a:avLst/>
          </a:prstGeom>
          <a:noFill/>
          <a:ln w="28575">
            <a:solidFill>
              <a:srgbClr val="000000"/>
            </a:solidFill>
            <a:round/>
            <a:headEnd/>
            <a:tailEnd/>
          </a:ln>
        </p:spPr>
        <p:txBody>
          <a:bodyPr/>
          <a:lstStyle/>
          <a:p>
            <a:endParaRPr lang="ru-RU"/>
          </a:p>
        </p:txBody>
      </p:sp>
      <p:sp>
        <p:nvSpPr>
          <p:cNvPr id="30757" name="Line 338"/>
          <p:cNvSpPr>
            <a:spLocks noChangeShapeType="1"/>
          </p:cNvSpPr>
          <p:nvPr/>
        </p:nvSpPr>
        <p:spPr bwMode="auto">
          <a:xfrm>
            <a:off x="4849813" y="5855865"/>
            <a:ext cx="65087" cy="3175"/>
          </a:xfrm>
          <a:prstGeom prst="line">
            <a:avLst/>
          </a:prstGeom>
          <a:noFill/>
          <a:ln w="28575">
            <a:solidFill>
              <a:srgbClr val="000000"/>
            </a:solidFill>
            <a:round/>
            <a:headEnd/>
            <a:tailEnd/>
          </a:ln>
        </p:spPr>
        <p:txBody>
          <a:bodyPr/>
          <a:lstStyle/>
          <a:p>
            <a:endParaRPr lang="ru-RU"/>
          </a:p>
        </p:txBody>
      </p:sp>
      <p:sp>
        <p:nvSpPr>
          <p:cNvPr id="30758" name="Line 339"/>
          <p:cNvSpPr>
            <a:spLocks noChangeShapeType="1"/>
          </p:cNvSpPr>
          <p:nvPr/>
        </p:nvSpPr>
        <p:spPr bwMode="auto">
          <a:xfrm>
            <a:off x="5967413" y="5793953"/>
            <a:ext cx="1587" cy="333375"/>
          </a:xfrm>
          <a:prstGeom prst="line">
            <a:avLst/>
          </a:prstGeom>
          <a:noFill/>
          <a:ln w="28575">
            <a:solidFill>
              <a:srgbClr val="000000"/>
            </a:solidFill>
            <a:round/>
            <a:headEnd/>
            <a:tailEnd/>
          </a:ln>
        </p:spPr>
        <p:txBody>
          <a:bodyPr/>
          <a:lstStyle/>
          <a:p>
            <a:endParaRPr lang="ru-RU"/>
          </a:p>
        </p:txBody>
      </p:sp>
      <p:sp>
        <p:nvSpPr>
          <p:cNvPr id="30759" name="Line 340"/>
          <p:cNvSpPr>
            <a:spLocks noChangeShapeType="1"/>
          </p:cNvSpPr>
          <p:nvPr/>
        </p:nvSpPr>
        <p:spPr bwMode="auto">
          <a:xfrm>
            <a:off x="5938838" y="6127328"/>
            <a:ext cx="65087" cy="3175"/>
          </a:xfrm>
          <a:prstGeom prst="line">
            <a:avLst/>
          </a:prstGeom>
          <a:noFill/>
          <a:ln w="28575">
            <a:solidFill>
              <a:srgbClr val="000000"/>
            </a:solidFill>
            <a:round/>
            <a:headEnd/>
            <a:tailEnd/>
          </a:ln>
        </p:spPr>
        <p:txBody>
          <a:bodyPr/>
          <a:lstStyle/>
          <a:p>
            <a:endParaRPr lang="ru-RU"/>
          </a:p>
        </p:txBody>
      </p:sp>
      <p:sp>
        <p:nvSpPr>
          <p:cNvPr id="30760" name="Line 341"/>
          <p:cNvSpPr>
            <a:spLocks noChangeShapeType="1"/>
          </p:cNvSpPr>
          <p:nvPr/>
        </p:nvSpPr>
        <p:spPr bwMode="auto">
          <a:xfrm>
            <a:off x="7058025" y="5314528"/>
            <a:ext cx="3175" cy="455612"/>
          </a:xfrm>
          <a:prstGeom prst="line">
            <a:avLst/>
          </a:prstGeom>
          <a:noFill/>
          <a:ln w="28575">
            <a:solidFill>
              <a:srgbClr val="000000"/>
            </a:solidFill>
            <a:round/>
            <a:headEnd/>
            <a:tailEnd/>
          </a:ln>
        </p:spPr>
        <p:txBody>
          <a:bodyPr/>
          <a:lstStyle/>
          <a:p>
            <a:endParaRPr lang="ru-RU"/>
          </a:p>
        </p:txBody>
      </p:sp>
      <p:sp>
        <p:nvSpPr>
          <p:cNvPr id="30761" name="Line 342"/>
          <p:cNvSpPr>
            <a:spLocks noChangeShapeType="1"/>
          </p:cNvSpPr>
          <p:nvPr/>
        </p:nvSpPr>
        <p:spPr bwMode="auto">
          <a:xfrm>
            <a:off x="7031038" y="5770140"/>
            <a:ext cx="65087" cy="3175"/>
          </a:xfrm>
          <a:prstGeom prst="line">
            <a:avLst/>
          </a:prstGeom>
          <a:noFill/>
          <a:ln w="28575">
            <a:solidFill>
              <a:srgbClr val="000000"/>
            </a:solidFill>
            <a:round/>
            <a:headEnd/>
            <a:tailEnd/>
          </a:ln>
        </p:spPr>
        <p:txBody>
          <a:bodyPr/>
          <a:lstStyle/>
          <a:p>
            <a:endParaRPr lang="ru-RU"/>
          </a:p>
        </p:txBody>
      </p:sp>
      <p:sp>
        <p:nvSpPr>
          <p:cNvPr id="30762" name="Line 343"/>
          <p:cNvSpPr>
            <a:spLocks noChangeShapeType="1"/>
          </p:cNvSpPr>
          <p:nvPr/>
        </p:nvSpPr>
        <p:spPr bwMode="auto">
          <a:xfrm>
            <a:off x="8140700" y="4911303"/>
            <a:ext cx="1588" cy="34925"/>
          </a:xfrm>
          <a:prstGeom prst="line">
            <a:avLst/>
          </a:prstGeom>
          <a:noFill/>
          <a:ln w="28575">
            <a:solidFill>
              <a:srgbClr val="000000"/>
            </a:solidFill>
            <a:round/>
            <a:headEnd/>
            <a:tailEnd/>
          </a:ln>
        </p:spPr>
        <p:txBody>
          <a:bodyPr/>
          <a:lstStyle/>
          <a:p>
            <a:endParaRPr lang="ru-RU"/>
          </a:p>
        </p:txBody>
      </p:sp>
      <p:sp>
        <p:nvSpPr>
          <p:cNvPr id="30763" name="Line 344"/>
          <p:cNvSpPr>
            <a:spLocks noChangeShapeType="1"/>
          </p:cNvSpPr>
          <p:nvPr/>
        </p:nvSpPr>
        <p:spPr bwMode="auto">
          <a:xfrm>
            <a:off x="8108950" y="4946228"/>
            <a:ext cx="66675" cy="3175"/>
          </a:xfrm>
          <a:prstGeom prst="line">
            <a:avLst/>
          </a:prstGeom>
          <a:noFill/>
          <a:ln w="28575">
            <a:solidFill>
              <a:srgbClr val="000000"/>
            </a:solidFill>
            <a:round/>
            <a:headEnd/>
            <a:tailEnd/>
          </a:ln>
        </p:spPr>
        <p:txBody>
          <a:bodyPr/>
          <a:lstStyle/>
          <a:p>
            <a:endParaRPr lang="ru-RU"/>
          </a:p>
        </p:txBody>
      </p:sp>
      <p:sp>
        <p:nvSpPr>
          <p:cNvPr id="30764" name="Line 345"/>
          <p:cNvSpPr>
            <a:spLocks noChangeShapeType="1"/>
          </p:cNvSpPr>
          <p:nvPr/>
        </p:nvSpPr>
        <p:spPr bwMode="auto">
          <a:xfrm>
            <a:off x="1076325" y="2550690"/>
            <a:ext cx="1588" cy="3708000"/>
          </a:xfrm>
          <a:prstGeom prst="line">
            <a:avLst/>
          </a:prstGeom>
          <a:noFill/>
          <a:ln w="28575">
            <a:solidFill>
              <a:srgbClr val="000000"/>
            </a:solidFill>
            <a:round/>
            <a:headEnd/>
            <a:tailEnd/>
          </a:ln>
        </p:spPr>
        <p:txBody>
          <a:bodyPr/>
          <a:lstStyle/>
          <a:p>
            <a:endParaRPr lang="ru-RU"/>
          </a:p>
        </p:txBody>
      </p:sp>
      <p:sp>
        <p:nvSpPr>
          <p:cNvPr id="30766" name="Line 347"/>
          <p:cNvSpPr>
            <a:spLocks noChangeShapeType="1"/>
          </p:cNvSpPr>
          <p:nvPr/>
        </p:nvSpPr>
        <p:spPr bwMode="auto">
          <a:xfrm>
            <a:off x="1038225" y="6262265"/>
            <a:ext cx="38100" cy="3175"/>
          </a:xfrm>
          <a:prstGeom prst="line">
            <a:avLst/>
          </a:prstGeom>
          <a:noFill/>
          <a:ln w="0">
            <a:solidFill>
              <a:srgbClr val="000000"/>
            </a:solidFill>
            <a:round/>
            <a:headEnd/>
            <a:tailEnd/>
          </a:ln>
        </p:spPr>
        <p:txBody>
          <a:bodyPr/>
          <a:lstStyle/>
          <a:p>
            <a:endParaRPr lang="ru-RU"/>
          </a:p>
        </p:txBody>
      </p:sp>
      <p:sp>
        <p:nvSpPr>
          <p:cNvPr id="30767" name="Line 348"/>
          <p:cNvSpPr>
            <a:spLocks noChangeShapeType="1"/>
          </p:cNvSpPr>
          <p:nvPr/>
        </p:nvSpPr>
        <p:spPr bwMode="auto">
          <a:xfrm>
            <a:off x="1038225" y="5635203"/>
            <a:ext cx="38100" cy="3175"/>
          </a:xfrm>
          <a:prstGeom prst="line">
            <a:avLst/>
          </a:prstGeom>
          <a:noFill/>
          <a:ln w="0">
            <a:solidFill>
              <a:srgbClr val="000000"/>
            </a:solidFill>
            <a:round/>
            <a:headEnd/>
            <a:tailEnd/>
          </a:ln>
        </p:spPr>
        <p:txBody>
          <a:bodyPr/>
          <a:lstStyle/>
          <a:p>
            <a:endParaRPr lang="ru-RU"/>
          </a:p>
        </p:txBody>
      </p:sp>
      <p:sp>
        <p:nvSpPr>
          <p:cNvPr id="30768" name="Line 349"/>
          <p:cNvSpPr>
            <a:spLocks noChangeShapeType="1"/>
          </p:cNvSpPr>
          <p:nvPr/>
        </p:nvSpPr>
        <p:spPr bwMode="auto">
          <a:xfrm>
            <a:off x="1038225" y="5022428"/>
            <a:ext cx="38100" cy="1587"/>
          </a:xfrm>
          <a:prstGeom prst="line">
            <a:avLst/>
          </a:prstGeom>
          <a:noFill/>
          <a:ln w="0">
            <a:solidFill>
              <a:srgbClr val="000000"/>
            </a:solidFill>
            <a:round/>
            <a:headEnd/>
            <a:tailEnd/>
          </a:ln>
        </p:spPr>
        <p:txBody>
          <a:bodyPr/>
          <a:lstStyle/>
          <a:p>
            <a:endParaRPr lang="ru-RU"/>
          </a:p>
        </p:txBody>
      </p:sp>
      <p:sp>
        <p:nvSpPr>
          <p:cNvPr id="30769" name="Line 350"/>
          <p:cNvSpPr>
            <a:spLocks noChangeShapeType="1"/>
          </p:cNvSpPr>
          <p:nvPr/>
        </p:nvSpPr>
        <p:spPr bwMode="auto">
          <a:xfrm>
            <a:off x="1038225" y="4404890"/>
            <a:ext cx="38100" cy="3175"/>
          </a:xfrm>
          <a:prstGeom prst="line">
            <a:avLst/>
          </a:prstGeom>
          <a:noFill/>
          <a:ln w="0">
            <a:solidFill>
              <a:srgbClr val="000000"/>
            </a:solidFill>
            <a:round/>
            <a:headEnd/>
            <a:tailEnd/>
          </a:ln>
        </p:spPr>
        <p:txBody>
          <a:bodyPr/>
          <a:lstStyle/>
          <a:p>
            <a:endParaRPr lang="ru-RU"/>
          </a:p>
        </p:txBody>
      </p:sp>
      <p:sp>
        <p:nvSpPr>
          <p:cNvPr id="30770" name="Line 351"/>
          <p:cNvSpPr>
            <a:spLocks noChangeShapeType="1"/>
          </p:cNvSpPr>
          <p:nvPr/>
        </p:nvSpPr>
        <p:spPr bwMode="auto">
          <a:xfrm>
            <a:off x="1038225" y="3792115"/>
            <a:ext cx="38100" cy="1588"/>
          </a:xfrm>
          <a:prstGeom prst="line">
            <a:avLst/>
          </a:prstGeom>
          <a:noFill/>
          <a:ln w="0">
            <a:solidFill>
              <a:srgbClr val="000000"/>
            </a:solidFill>
            <a:round/>
            <a:headEnd/>
            <a:tailEnd/>
          </a:ln>
        </p:spPr>
        <p:txBody>
          <a:bodyPr/>
          <a:lstStyle/>
          <a:p>
            <a:endParaRPr lang="ru-RU"/>
          </a:p>
        </p:txBody>
      </p:sp>
      <p:sp>
        <p:nvSpPr>
          <p:cNvPr id="30771" name="Line 352"/>
          <p:cNvSpPr>
            <a:spLocks noChangeShapeType="1"/>
          </p:cNvSpPr>
          <p:nvPr/>
        </p:nvSpPr>
        <p:spPr bwMode="auto">
          <a:xfrm>
            <a:off x="1038225" y="3165053"/>
            <a:ext cx="38100" cy="1587"/>
          </a:xfrm>
          <a:prstGeom prst="line">
            <a:avLst/>
          </a:prstGeom>
          <a:noFill/>
          <a:ln w="0">
            <a:solidFill>
              <a:srgbClr val="000000"/>
            </a:solidFill>
            <a:round/>
            <a:headEnd/>
            <a:tailEnd/>
          </a:ln>
        </p:spPr>
        <p:txBody>
          <a:bodyPr/>
          <a:lstStyle/>
          <a:p>
            <a:endParaRPr lang="ru-RU"/>
          </a:p>
        </p:txBody>
      </p:sp>
      <p:sp>
        <p:nvSpPr>
          <p:cNvPr id="30772" name="Line 353"/>
          <p:cNvSpPr>
            <a:spLocks noChangeShapeType="1"/>
          </p:cNvSpPr>
          <p:nvPr/>
        </p:nvSpPr>
        <p:spPr bwMode="auto">
          <a:xfrm>
            <a:off x="1038225" y="2550690"/>
            <a:ext cx="38100" cy="3175"/>
          </a:xfrm>
          <a:prstGeom prst="line">
            <a:avLst/>
          </a:prstGeom>
          <a:noFill/>
          <a:ln w="0">
            <a:solidFill>
              <a:srgbClr val="000000"/>
            </a:solidFill>
            <a:round/>
            <a:headEnd/>
            <a:tailEnd/>
          </a:ln>
        </p:spPr>
        <p:txBody>
          <a:bodyPr/>
          <a:lstStyle/>
          <a:p>
            <a:endParaRPr lang="ru-RU"/>
          </a:p>
        </p:txBody>
      </p:sp>
      <p:sp>
        <p:nvSpPr>
          <p:cNvPr id="30773" name="Line 354"/>
          <p:cNvSpPr>
            <a:spLocks noChangeShapeType="1"/>
          </p:cNvSpPr>
          <p:nvPr/>
        </p:nvSpPr>
        <p:spPr bwMode="auto">
          <a:xfrm>
            <a:off x="1076325" y="2550690"/>
            <a:ext cx="7613650" cy="3175"/>
          </a:xfrm>
          <a:prstGeom prst="line">
            <a:avLst/>
          </a:prstGeom>
          <a:noFill/>
          <a:ln w="28575">
            <a:solidFill>
              <a:srgbClr val="000000"/>
            </a:solidFill>
            <a:round/>
            <a:headEnd/>
            <a:tailEnd/>
          </a:ln>
        </p:spPr>
        <p:txBody>
          <a:bodyPr/>
          <a:lstStyle/>
          <a:p>
            <a:endParaRPr lang="ru-RU"/>
          </a:p>
        </p:txBody>
      </p:sp>
      <p:sp>
        <p:nvSpPr>
          <p:cNvPr id="30774" name="Line 355"/>
          <p:cNvSpPr>
            <a:spLocks noChangeShapeType="1"/>
          </p:cNvSpPr>
          <p:nvPr/>
        </p:nvSpPr>
        <p:spPr bwMode="auto">
          <a:xfrm flipV="1">
            <a:off x="1076325" y="2550690"/>
            <a:ext cx="1588" cy="49213"/>
          </a:xfrm>
          <a:prstGeom prst="line">
            <a:avLst/>
          </a:prstGeom>
          <a:noFill/>
          <a:ln w="0">
            <a:solidFill>
              <a:srgbClr val="000000"/>
            </a:solidFill>
            <a:round/>
            <a:headEnd/>
            <a:tailEnd/>
          </a:ln>
        </p:spPr>
        <p:txBody>
          <a:bodyPr/>
          <a:lstStyle/>
          <a:p>
            <a:endParaRPr lang="ru-RU"/>
          </a:p>
        </p:txBody>
      </p:sp>
      <p:sp>
        <p:nvSpPr>
          <p:cNvPr id="30776" name="Rectangle 364"/>
          <p:cNvSpPr>
            <a:spLocks noChangeArrowheads="1"/>
          </p:cNvSpPr>
          <p:nvPr/>
        </p:nvSpPr>
        <p:spPr bwMode="auto">
          <a:xfrm>
            <a:off x="566738" y="6076528"/>
            <a:ext cx="346075" cy="277812"/>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cs typeface="Times New Roman" pitchFamily="18" charset="0"/>
              </a:rPr>
              <a:t>-12</a:t>
            </a:r>
            <a:endParaRPr lang="ru-RU" b="1">
              <a:latin typeface="Times New Roman" pitchFamily="18" charset="0"/>
              <a:cs typeface="Times New Roman" pitchFamily="18" charset="0"/>
            </a:endParaRPr>
          </a:p>
        </p:txBody>
      </p:sp>
      <p:sp>
        <p:nvSpPr>
          <p:cNvPr id="30777" name="Rectangle 365"/>
          <p:cNvSpPr>
            <a:spLocks noChangeArrowheads="1"/>
          </p:cNvSpPr>
          <p:nvPr/>
        </p:nvSpPr>
        <p:spPr bwMode="auto">
          <a:xfrm>
            <a:off x="566738" y="5449465"/>
            <a:ext cx="346075" cy="277813"/>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cs typeface="Times New Roman" pitchFamily="18" charset="0"/>
              </a:rPr>
              <a:t>-10</a:t>
            </a:r>
            <a:endParaRPr lang="ru-RU" b="1">
              <a:latin typeface="Times New Roman" pitchFamily="18" charset="0"/>
              <a:cs typeface="Times New Roman" pitchFamily="18" charset="0"/>
            </a:endParaRPr>
          </a:p>
        </p:txBody>
      </p:sp>
      <p:sp>
        <p:nvSpPr>
          <p:cNvPr id="30778" name="Rectangle 366"/>
          <p:cNvSpPr>
            <a:spLocks noChangeArrowheads="1"/>
          </p:cNvSpPr>
          <p:nvPr/>
        </p:nvSpPr>
        <p:spPr bwMode="auto">
          <a:xfrm>
            <a:off x="630238" y="4836690"/>
            <a:ext cx="215900" cy="276225"/>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cs typeface="Times New Roman" pitchFamily="18" charset="0"/>
              </a:rPr>
              <a:t>-8</a:t>
            </a:r>
            <a:endParaRPr lang="ru-RU" b="1">
              <a:latin typeface="Times New Roman" pitchFamily="18" charset="0"/>
              <a:cs typeface="Times New Roman" pitchFamily="18" charset="0"/>
            </a:endParaRPr>
          </a:p>
        </p:txBody>
      </p:sp>
      <p:sp>
        <p:nvSpPr>
          <p:cNvPr id="30779" name="Rectangle 367"/>
          <p:cNvSpPr>
            <a:spLocks noChangeArrowheads="1"/>
          </p:cNvSpPr>
          <p:nvPr/>
        </p:nvSpPr>
        <p:spPr bwMode="auto">
          <a:xfrm>
            <a:off x="630238" y="4222328"/>
            <a:ext cx="215900" cy="277812"/>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cs typeface="Times New Roman" pitchFamily="18" charset="0"/>
              </a:rPr>
              <a:t>-6</a:t>
            </a:r>
            <a:endParaRPr lang="ru-RU" b="1">
              <a:latin typeface="Times New Roman" pitchFamily="18" charset="0"/>
              <a:cs typeface="Times New Roman" pitchFamily="18" charset="0"/>
            </a:endParaRPr>
          </a:p>
        </p:txBody>
      </p:sp>
      <p:sp>
        <p:nvSpPr>
          <p:cNvPr id="30780" name="Rectangle 368"/>
          <p:cNvSpPr>
            <a:spLocks noChangeArrowheads="1"/>
          </p:cNvSpPr>
          <p:nvPr/>
        </p:nvSpPr>
        <p:spPr bwMode="auto">
          <a:xfrm>
            <a:off x="630238" y="3606378"/>
            <a:ext cx="215900" cy="276225"/>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cs typeface="Times New Roman" pitchFamily="18" charset="0"/>
              </a:rPr>
              <a:t>-4</a:t>
            </a:r>
            <a:endParaRPr lang="ru-RU" b="1">
              <a:latin typeface="Times New Roman" pitchFamily="18" charset="0"/>
              <a:cs typeface="Times New Roman" pitchFamily="18" charset="0"/>
            </a:endParaRPr>
          </a:p>
        </p:txBody>
      </p:sp>
      <p:sp>
        <p:nvSpPr>
          <p:cNvPr id="30781" name="Rectangle 369"/>
          <p:cNvSpPr>
            <a:spLocks noChangeArrowheads="1"/>
          </p:cNvSpPr>
          <p:nvPr/>
        </p:nvSpPr>
        <p:spPr bwMode="auto">
          <a:xfrm>
            <a:off x="630238" y="2980903"/>
            <a:ext cx="215900" cy="277812"/>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cs typeface="Times New Roman" pitchFamily="18" charset="0"/>
              </a:rPr>
              <a:t>-2</a:t>
            </a:r>
            <a:endParaRPr lang="ru-RU" b="1">
              <a:latin typeface="Times New Roman" pitchFamily="18" charset="0"/>
              <a:cs typeface="Times New Roman" pitchFamily="18" charset="0"/>
            </a:endParaRPr>
          </a:p>
        </p:txBody>
      </p:sp>
      <p:sp>
        <p:nvSpPr>
          <p:cNvPr id="30782" name="Rectangle 370"/>
          <p:cNvSpPr>
            <a:spLocks noChangeArrowheads="1"/>
          </p:cNvSpPr>
          <p:nvPr/>
        </p:nvSpPr>
        <p:spPr bwMode="auto">
          <a:xfrm>
            <a:off x="666750" y="2364953"/>
            <a:ext cx="130175" cy="277812"/>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cs typeface="Times New Roman" pitchFamily="18" charset="0"/>
              </a:rPr>
              <a:t>0</a:t>
            </a:r>
            <a:endParaRPr lang="ru-RU" b="1">
              <a:latin typeface="Times New Roman" pitchFamily="18" charset="0"/>
              <a:cs typeface="Times New Roman" pitchFamily="18" charset="0"/>
            </a:endParaRPr>
          </a:p>
        </p:txBody>
      </p:sp>
      <p:sp>
        <p:nvSpPr>
          <p:cNvPr id="30783" name="Rectangle 371"/>
          <p:cNvSpPr>
            <a:spLocks noChangeArrowheads="1"/>
          </p:cNvSpPr>
          <p:nvPr/>
        </p:nvSpPr>
        <p:spPr bwMode="auto">
          <a:xfrm>
            <a:off x="1227138" y="1987128"/>
            <a:ext cx="906462" cy="276225"/>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cs typeface="Times New Roman" pitchFamily="18" charset="0"/>
              </a:rPr>
              <a:t>20.04.12</a:t>
            </a:r>
            <a:endParaRPr lang="ru-RU" b="1">
              <a:latin typeface="Times New Roman" pitchFamily="18" charset="0"/>
              <a:cs typeface="Times New Roman" pitchFamily="18" charset="0"/>
            </a:endParaRPr>
          </a:p>
        </p:txBody>
      </p:sp>
      <p:sp>
        <p:nvSpPr>
          <p:cNvPr id="30784" name="Rectangle 372"/>
          <p:cNvSpPr>
            <a:spLocks noChangeArrowheads="1"/>
          </p:cNvSpPr>
          <p:nvPr/>
        </p:nvSpPr>
        <p:spPr bwMode="auto">
          <a:xfrm>
            <a:off x="2354263" y="1987128"/>
            <a:ext cx="777875" cy="276225"/>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cs typeface="Times New Roman" pitchFamily="18" charset="0"/>
              </a:rPr>
              <a:t>2.08.12</a:t>
            </a:r>
            <a:endParaRPr lang="ru-RU" b="1">
              <a:latin typeface="Times New Roman" pitchFamily="18" charset="0"/>
              <a:cs typeface="Times New Roman" pitchFamily="18" charset="0"/>
            </a:endParaRPr>
          </a:p>
        </p:txBody>
      </p:sp>
      <p:sp>
        <p:nvSpPr>
          <p:cNvPr id="30785" name="Rectangle 373"/>
          <p:cNvSpPr>
            <a:spLocks noChangeArrowheads="1"/>
          </p:cNvSpPr>
          <p:nvPr/>
        </p:nvSpPr>
        <p:spPr bwMode="auto">
          <a:xfrm>
            <a:off x="3408363" y="1987128"/>
            <a:ext cx="906462" cy="276225"/>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cs typeface="Times New Roman" pitchFamily="18" charset="0"/>
              </a:rPr>
              <a:t>26.09.12</a:t>
            </a:r>
            <a:endParaRPr lang="ru-RU" b="1">
              <a:latin typeface="Times New Roman" pitchFamily="18" charset="0"/>
              <a:cs typeface="Times New Roman" pitchFamily="18" charset="0"/>
            </a:endParaRPr>
          </a:p>
        </p:txBody>
      </p:sp>
      <p:sp>
        <p:nvSpPr>
          <p:cNvPr id="30786" name="Rectangle 374"/>
          <p:cNvSpPr>
            <a:spLocks noChangeArrowheads="1"/>
          </p:cNvSpPr>
          <p:nvPr/>
        </p:nvSpPr>
        <p:spPr bwMode="auto">
          <a:xfrm>
            <a:off x="4497388" y="1987128"/>
            <a:ext cx="906462" cy="276225"/>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cs typeface="Times New Roman" pitchFamily="18" charset="0"/>
              </a:rPr>
              <a:t>02.10.12</a:t>
            </a:r>
            <a:endParaRPr lang="ru-RU" b="1">
              <a:latin typeface="Times New Roman" pitchFamily="18" charset="0"/>
              <a:cs typeface="Times New Roman" pitchFamily="18" charset="0"/>
            </a:endParaRPr>
          </a:p>
        </p:txBody>
      </p:sp>
      <p:sp>
        <p:nvSpPr>
          <p:cNvPr id="30787" name="Rectangle 375"/>
          <p:cNvSpPr>
            <a:spLocks noChangeArrowheads="1"/>
          </p:cNvSpPr>
          <p:nvPr/>
        </p:nvSpPr>
        <p:spPr bwMode="auto">
          <a:xfrm>
            <a:off x="5513388" y="1987128"/>
            <a:ext cx="896937" cy="276225"/>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cs typeface="Times New Roman" pitchFamily="18" charset="0"/>
              </a:rPr>
              <a:t>13.11.12</a:t>
            </a:r>
            <a:endParaRPr lang="ru-RU" b="1">
              <a:latin typeface="Times New Roman" pitchFamily="18" charset="0"/>
              <a:cs typeface="Times New Roman" pitchFamily="18" charset="0"/>
            </a:endParaRPr>
          </a:p>
        </p:txBody>
      </p:sp>
      <p:sp>
        <p:nvSpPr>
          <p:cNvPr id="30788" name="Rectangle 376"/>
          <p:cNvSpPr>
            <a:spLocks noChangeArrowheads="1"/>
          </p:cNvSpPr>
          <p:nvPr/>
        </p:nvSpPr>
        <p:spPr bwMode="auto">
          <a:xfrm>
            <a:off x="6604000" y="1987128"/>
            <a:ext cx="908050" cy="276225"/>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cs typeface="Times New Roman" pitchFamily="18" charset="0"/>
              </a:rPr>
              <a:t>15.01.13</a:t>
            </a:r>
            <a:endParaRPr lang="ru-RU" b="1">
              <a:latin typeface="Times New Roman" pitchFamily="18" charset="0"/>
              <a:cs typeface="Times New Roman" pitchFamily="18" charset="0"/>
            </a:endParaRPr>
          </a:p>
        </p:txBody>
      </p:sp>
      <p:sp>
        <p:nvSpPr>
          <p:cNvPr id="30789" name="Rectangle 377"/>
          <p:cNvSpPr>
            <a:spLocks noChangeArrowheads="1"/>
          </p:cNvSpPr>
          <p:nvPr/>
        </p:nvSpPr>
        <p:spPr bwMode="auto">
          <a:xfrm>
            <a:off x="7693025" y="1987128"/>
            <a:ext cx="908050" cy="276225"/>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cs typeface="Times New Roman" pitchFamily="18" charset="0"/>
              </a:rPr>
              <a:t>04.04.13</a:t>
            </a:r>
            <a:endParaRPr lang="ru-RU" b="1">
              <a:latin typeface="Times New Roman" pitchFamily="18" charset="0"/>
              <a:cs typeface="Times New Roman" pitchFamily="18" charset="0"/>
            </a:endParaRPr>
          </a:p>
        </p:txBody>
      </p:sp>
      <p:sp>
        <p:nvSpPr>
          <p:cNvPr id="30790" name="Rectangle 378"/>
          <p:cNvSpPr>
            <a:spLocks noChangeArrowheads="1"/>
          </p:cNvSpPr>
          <p:nvPr/>
        </p:nvSpPr>
        <p:spPr bwMode="auto">
          <a:xfrm rot="-5400000">
            <a:off x="-484425" y="4352909"/>
            <a:ext cx="1657826" cy="276999"/>
          </a:xfrm>
          <a:prstGeom prst="rect">
            <a:avLst/>
          </a:prstGeom>
          <a:noFill/>
          <a:ln w="9525">
            <a:noFill/>
            <a:miter lim="800000"/>
            <a:headEnd/>
            <a:tailEnd/>
          </a:ln>
        </p:spPr>
        <p:txBody>
          <a:bodyPr wrap="none" lIns="0" tIns="0" rIns="0" bIns="0">
            <a:spAutoFit/>
          </a:bodyPr>
          <a:lstStyle/>
          <a:p>
            <a:r>
              <a:rPr lang="en-US" b="1" dirty="0" smtClean="0">
                <a:solidFill>
                  <a:srgbClr val="000000"/>
                </a:solidFill>
                <a:latin typeface="Times New Roman" pitchFamily="18" charset="0"/>
                <a:cs typeface="Times New Roman" pitchFamily="18" charset="0"/>
              </a:rPr>
              <a:t>Temperature</a:t>
            </a:r>
            <a:r>
              <a:rPr lang="ru-RU" b="1" dirty="0" smtClean="0">
                <a:solidFill>
                  <a:srgbClr val="000000"/>
                </a:solidFill>
                <a:latin typeface="Times New Roman" pitchFamily="18" charset="0"/>
                <a:cs typeface="Times New Roman" pitchFamily="18" charset="0"/>
              </a:rPr>
              <a:t>, </a:t>
            </a:r>
            <a:r>
              <a:rPr lang="ru-RU" b="1" dirty="0">
                <a:solidFill>
                  <a:srgbClr val="000000"/>
                </a:solidFill>
                <a:latin typeface="Times New Roman" pitchFamily="18" charset="0"/>
                <a:cs typeface="Times New Roman" pitchFamily="18" charset="0"/>
                <a:sym typeface="Symbol" pitchFamily="18" charset="2"/>
              </a:rPr>
              <a:t></a:t>
            </a:r>
            <a:r>
              <a:rPr lang="ru-RU" b="1" dirty="0">
                <a:solidFill>
                  <a:srgbClr val="000000"/>
                </a:solidFill>
                <a:latin typeface="Times New Roman" pitchFamily="18" charset="0"/>
                <a:cs typeface="Times New Roman" pitchFamily="18" charset="0"/>
              </a:rPr>
              <a:t>С</a:t>
            </a:r>
            <a:endParaRPr lang="ru-RU"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laser-portal.ru/contentimages/contentsize/94_007.jpg"/>
          <p:cNvPicPr>
            <a:picLocks noChangeAspect="1" noChangeArrowheads="1"/>
          </p:cNvPicPr>
          <p:nvPr/>
        </p:nvPicPr>
        <p:blipFill>
          <a:blip r:embed="rId2" cstate="print"/>
          <a:srcRect/>
          <a:stretch>
            <a:fillRect/>
          </a:stretch>
        </p:blipFill>
        <p:spPr bwMode="auto">
          <a:xfrm>
            <a:off x="428625" y="714375"/>
            <a:ext cx="2005013" cy="4214813"/>
          </a:xfrm>
          <a:prstGeom prst="rect">
            <a:avLst/>
          </a:prstGeom>
          <a:noFill/>
          <a:ln w="9525">
            <a:noFill/>
            <a:miter lim="800000"/>
            <a:headEnd/>
            <a:tailEnd/>
          </a:ln>
        </p:spPr>
      </p:pic>
      <p:pic>
        <p:nvPicPr>
          <p:cNvPr id="12291" name="Picture 6" descr="http://l.b5z.net/i/u/6105298/i/Light_Spectrum_-_UV_rays.gif"/>
          <p:cNvPicPr>
            <a:picLocks noChangeAspect="1" noChangeArrowheads="1"/>
          </p:cNvPicPr>
          <p:nvPr/>
        </p:nvPicPr>
        <p:blipFill>
          <a:blip r:embed="rId3" cstate="print"/>
          <a:srcRect/>
          <a:stretch>
            <a:fillRect/>
          </a:stretch>
        </p:blipFill>
        <p:spPr bwMode="auto">
          <a:xfrm>
            <a:off x="3295650" y="1500188"/>
            <a:ext cx="5848350" cy="2500312"/>
          </a:xfrm>
          <a:prstGeom prst="rect">
            <a:avLst/>
          </a:prstGeom>
          <a:noFill/>
          <a:ln w="9525">
            <a:noFill/>
            <a:miter lim="800000"/>
            <a:headEnd/>
            <a:tailEnd/>
          </a:ln>
        </p:spPr>
      </p:pic>
      <p:sp>
        <p:nvSpPr>
          <p:cNvPr id="12292" name="Прямоугольник 6"/>
          <p:cNvSpPr>
            <a:spLocks noChangeArrowheads="1"/>
          </p:cNvSpPr>
          <p:nvPr/>
        </p:nvSpPr>
        <p:spPr bwMode="auto">
          <a:xfrm>
            <a:off x="428625" y="5534025"/>
            <a:ext cx="8429625" cy="1323975"/>
          </a:xfrm>
          <a:prstGeom prst="rect">
            <a:avLst/>
          </a:prstGeom>
          <a:noFill/>
          <a:ln w="9525">
            <a:noFill/>
            <a:miter lim="800000"/>
            <a:headEnd/>
            <a:tailEnd/>
          </a:ln>
        </p:spPr>
        <p:txBody>
          <a:bodyPr>
            <a:spAutoFit/>
          </a:bodyPr>
          <a:lstStyle/>
          <a:p>
            <a:pPr algn="just"/>
            <a:r>
              <a:rPr lang="ru-RU" sz="2000" dirty="0">
                <a:latin typeface="Times New Roman" pitchFamily="18" charset="0"/>
                <a:cs typeface="Times New Roman" pitchFamily="18" charset="0"/>
              </a:rPr>
              <a:t>Ультрафиолетовое </a:t>
            </a:r>
            <a:r>
              <a:rPr lang="ru-RU" sz="2000" dirty="0" err="1">
                <a:latin typeface="Times New Roman" pitchFamily="18" charset="0"/>
                <a:cs typeface="Times New Roman" pitchFamily="18" charset="0"/>
              </a:rPr>
              <a:t>излучечие</a:t>
            </a:r>
            <a:r>
              <a:rPr lang="ru-RU" sz="2000" dirty="0">
                <a:latin typeface="Times New Roman" pitchFamily="18" charset="0"/>
                <a:cs typeface="Times New Roman" pitchFamily="18" charset="0"/>
              </a:rPr>
              <a:t> (ультрафиолет, УФ, UV) — электромагнитное излучение, занимающее диапазон между фиолетовой границей видимого излучения и рентгеновским излучением </a:t>
            </a:r>
          </a:p>
          <a:p>
            <a:endParaRPr lang="ru-RU"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85728"/>
            <a:ext cx="8305800" cy="1415080"/>
          </a:xfrm>
        </p:spPr>
        <p:txBody>
          <a:bodyPr>
            <a:noAutofit/>
          </a:bodyPr>
          <a:lstStyle/>
          <a:p>
            <a:pPr algn="ctr">
              <a:defRPr/>
            </a:pPr>
            <a:r>
              <a:rPr lang="ru-RU" dirty="0" smtClean="0"/>
              <a:t>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en-US" sz="3100" b="1" dirty="0" smtClean="0">
                <a:solidFill>
                  <a:schemeClr val="tx1"/>
                </a:solidFill>
                <a:latin typeface="Times New Roman" pitchFamily="18" charset="0"/>
                <a:cs typeface="Times New Roman" pitchFamily="18" charset="0"/>
              </a:rPr>
              <a:t> </a:t>
            </a:r>
            <a:r>
              <a:rPr lang="en-US" sz="2400" b="1" dirty="0" smtClean="0">
                <a:solidFill>
                  <a:schemeClr val="tx1"/>
                </a:solidFill>
                <a:latin typeface="Times New Roman" pitchFamily="18" charset="0"/>
                <a:cs typeface="Times New Roman" pitchFamily="18" charset="0"/>
              </a:rPr>
              <a:t>The formation of melanin in the cortical layer of </a:t>
            </a:r>
            <a:r>
              <a:rPr lang="en-US" sz="2400" b="1" i="1" dirty="0" err="1" smtClean="0">
                <a:solidFill>
                  <a:schemeClr val="tx1"/>
                </a:solidFill>
                <a:latin typeface="Times New Roman" pitchFamily="18" charset="0"/>
                <a:cs typeface="Times New Roman" pitchFamily="18" charset="0"/>
              </a:rPr>
              <a:t>Lobaria</a:t>
            </a:r>
            <a:r>
              <a:rPr lang="en-US" sz="2400" b="1" i="1" dirty="0" smtClean="0">
                <a:solidFill>
                  <a:schemeClr val="tx1"/>
                </a:solidFill>
                <a:latin typeface="Times New Roman" pitchFamily="18" charset="0"/>
                <a:cs typeface="Times New Roman" pitchFamily="18" charset="0"/>
              </a:rPr>
              <a:t> </a:t>
            </a:r>
            <a:r>
              <a:rPr lang="en-US" sz="2400" b="1" dirty="0" smtClean="0">
                <a:solidFill>
                  <a:schemeClr val="tx1"/>
                </a:solidFill>
                <a:latin typeface="Times New Roman" pitchFamily="18" charset="0"/>
                <a:cs typeface="Times New Roman" pitchFamily="18" charset="0"/>
              </a:rPr>
              <a:t>lichen under the influence of UV-B radiation </a:t>
            </a:r>
            <a:r>
              <a:rPr lang="ru-RU" sz="2700" b="1" dirty="0" smtClean="0">
                <a:solidFill>
                  <a:schemeClr val="tx1"/>
                </a:solidFill>
                <a:latin typeface="Times New Roman" pitchFamily="18" charset="0"/>
                <a:cs typeface="Times New Roman" pitchFamily="18" charset="0"/>
              </a:rPr>
              <a:t/>
            </a:r>
            <a:br>
              <a:rPr lang="ru-RU" sz="2700" b="1" dirty="0" smtClean="0">
                <a:solidFill>
                  <a:schemeClr val="tx1"/>
                </a:solidFill>
                <a:latin typeface="Times New Roman" pitchFamily="18" charset="0"/>
                <a:cs typeface="Times New Roman" pitchFamily="18" charset="0"/>
              </a:rPr>
            </a:br>
            <a:r>
              <a:rPr lang="ru-RU" sz="1800" b="1" dirty="0" smtClean="0">
                <a:solidFill>
                  <a:schemeClr val="tx1"/>
                </a:solidFill>
                <a:latin typeface="Times New Roman" pitchFamily="18" charset="0"/>
                <a:cs typeface="Times New Roman" pitchFamily="18" charset="0"/>
              </a:rPr>
              <a:t> </a:t>
            </a:r>
            <a:r>
              <a:rPr lang="en-US" sz="1800" b="1" dirty="0" smtClean="0">
                <a:solidFill>
                  <a:schemeClr val="tx1"/>
                </a:solidFill>
                <a:latin typeface="Times New Roman" pitchFamily="18" charset="0"/>
                <a:cs typeface="Times New Roman" pitchFamily="18" charset="0"/>
              </a:rPr>
              <a:t>The total dose of </a:t>
            </a:r>
            <a:r>
              <a:rPr lang="en-US" sz="1800" b="1" dirty="0">
                <a:solidFill>
                  <a:schemeClr val="tx1"/>
                </a:solidFill>
                <a:latin typeface="Times New Roman" pitchFamily="18" charset="0"/>
                <a:cs typeface="Times New Roman" pitchFamily="18" charset="0"/>
              </a:rPr>
              <a:t>two-week </a:t>
            </a:r>
            <a:r>
              <a:rPr lang="en-US" sz="1800" b="1" dirty="0" smtClean="0">
                <a:solidFill>
                  <a:schemeClr val="tx1"/>
                </a:solidFill>
                <a:latin typeface="Times New Roman" pitchFamily="18" charset="0"/>
                <a:cs typeface="Times New Roman" pitchFamily="18" charset="0"/>
              </a:rPr>
              <a:t>UV-B radiation exposure was  </a:t>
            </a:r>
            <a:r>
              <a:rPr lang="ru-RU" sz="1800" b="1" dirty="0" smtClean="0">
                <a:solidFill>
                  <a:schemeClr val="tx1"/>
                </a:solidFill>
                <a:latin typeface="Times New Roman" pitchFamily="18" charset="0"/>
                <a:cs typeface="Times New Roman" pitchFamily="18" charset="0"/>
              </a:rPr>
              <a:t>62.4 </a:t>
            </a:r>
            <a:r>
              <a:rPr lang="en-US" sz="1800" b="1" dirty="0" smtClean="0">
                <a:solidFill>
                  <a:schemeClr val="tx1"/>
                </a:solidFill>
                <a:latin typeface="Times New Roman" pitchFamily="18" charset="0"/>
                <a:cs typeface="Times New Roman" pitchFamily="18" charset="0"/>
              </a:rPr>
              <a:t>kJ/m</a:t>
            </a:r>
            <a:r>
              <a:rPr lang="ru-RU" sz="1800" b="1" baseline="30000" dirty="0" smtClean="0">
                <a:solidFill>
                  <a:schemeClr val="tx1"/>
                </a:solidFill>
                <a:latin typeface="Times New Roman" pitchFamily="18" charset="0"/>
                <a:cs typeface="Times New Roman" pitchFamily="18" charset="0"/>
              </a:rPr>
              <a:t>2</a:t>
            </a:r>
            <a:r>
              <a:rPr lang="en-US" sz="1800" b="1" baseline="30000" dirty="0" smtClean="0">
                <a:solidFill>
                  <a:schemeClr val="tx1"/>
                </a:solidFill>
                <a:latin typeface="Times New Roman" pitchFamily="18" charset="0"/>
                <a:cs typeface="Times New Roman" pitchFamily="18" charset="0"/>
              </a:rPr>
              <a:t>   </a:t>
            </a:r>
            <a:br>
              <a:rPr lang="en-US" sz="1800" b="1" baseline="30000" dirty="0" smtClean="0">
                <a:solidFill>
                  <a:schemeClr val="tx1"/>
                </a:solidFill>
                <a:latin typeface="Times New Roman" pitchFamily="18" charset="0"/>
                <a:cs typeface="Times New Roman" pitchFamily="18" charset="0"/>
              </a:rPr>
            </a:br>
            <a:r>
              <a:rPr lang="ru-RU" sz="1800" b="1" baseline="30000" dirty="0" smtClean="0">
                <a:solidFill>
                  <a:schemeClr val="tx1"/>
                </a:solidFill>
                <a:latin typeface="Times New Roman" pitchFamily="18" charset="0"/>
                <a:cs typeface="Times New Roman" pitchFamily="18" charset="0"/>
              </a:rPr>
              <a:t/>
            </a:r>
            <a:br>
              <a:rPr lang="ru-RU" sz="1800" b="1" baseline="30000" dirty="0" smtClean="0">
                <a:solidFill>
                  <a:schemeClr val="tx1"/>
                </a:solidFill>
                <a:latin typeface="Times New Roman" pitchFamily="18" charset="0"/>
                <a:cs typeface="Times New Roman" pitchFamily="18" charset="0"/>
              </a:rPr>
            </a:br>
            <a:endParaRPr lang="ru-RU" sz="1800" b="1" i="1" dirty="0">
              <a:solidFill>
                <a:schemeClr val="tx1"/>
              </a:solidFill>
              <a:latin typeface="Times New Roman" pitchFamily="18" charset="0"/>
              <a:cs typeface="Times New Roman" pitchFamily="18" charset="0"/>
            </a:endParaRPr>
          </a:p>
        </p:txBody>
      </p:sp>
      <p:graphicFrame>
        <p:nvGraphicFramePr>
          <p:cNvPr id="1026" name="Object 1"/>
          <p:cNvGraphicFramePr>
            <a:graphicFrameLocks noChangeAspect="1"/>
          </p:cNvGraphicFramePr>
          <p:nvPr/>
        </p:nvGraphicFramePr>
        <p:xfrm>
          <a:off x="857250" y="1285875"/>
          <a:ext cx="7786688" cy="5572125"/>
        </p:xfrm>
        <a:graphic>
          <a:graphicData uri="http://schemas.openxmlformats.org/presentationml/2006/ole">
            <p:oleObj spid="_x0000_s158775" name="Презентация" r:id="rId3" imgW="4570587" imgH="3427442" progId="PowerPoint.Show.8">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1"/>
          <p:cNvSpPr txBox="1">
            <a:spLocks noChangeArrowheads="1"/>
          </p:cNvSpPr>
          <p:nvPr/>
        </p:nvSpPr>
        <p:spPr bwMode="auto">
          <a:xfrm>
            <a:off x="285750" y="214313"/>
            <a:ext cx="8572500" cy="1015663"/>
          </a:xfrm>
          <a:prstGeom prst="rect">
            <a:avLst/>
          </a:prstGeom>
          <a:noFill/>
          <a:ln w="9525">
            <a:noFill/>
            <a:miter lim="800000"/>
            <a:headEnd/>
            <a:tailEnd/>
          </a:ln>
        </p:spPr>
        <p:txBody>
          <a:bodyPr>
            <a:spAutoFit/>
          </a:bodyPr>
          <a:lstStyle/>
          <a:p>
            <a:pPr algn="just"/>
            <a:r>
              <a:rPr lang="en-US" sz="2000" b="1" i="1" dirty="0">
                <a:solidFill>
                  <a:srgbClr val="002060"/>
                </a:solidFill>
                <a:latin typeface="Times New Roman" pitchFamily="18" charset="0"/>
                <a:cs typeface="Times New Roman" pitchFamily="18" charset="0"/>
              </a:rPr>
              <a:t>	</a:t>
            </a:r>
            <a:r>
              <a:rPr lang="en-US" sz="2000" b="1" i="1" dirty="0" smtClean="0">
                <a:solidFill>
                  <a:srgbClr val="002060"/>
                </a:solidFill>
                <a:latin typeface="Times New Roman" pitchFamily="18" charset="0"/>
                <a:cs typeface="Times New Roman" pitchFamily="18" charset="0"/>
              </a:rPr>
              <a:t>The synthesis of lichens is the first directly observed fact, which proves the origin of more complex forms via combination and interaction of simpler ones. It is the first irrefutable proof of the theory of organisms’ evolution.</a:t>
            </a:r>
            <a:endParaRPr lang="ru-RU" sz="2000" b="1" i="1" dirty="0">
              <a:solidFill>
                <a:srgbClr val="002060"/>
              </a:solidFill>
              <a:latin typeface="Times New Roman" pitchFamily="18" charset="0"/>
              <a:cs typeface="Times New Roman" pitchFamily="18" charset="0"/>
            </a:endParaRPr>
          </a:p>
        </p:txBody>
      </p:sp>
      <p:pic>
        <p:nvPicPr>
          <p:cNvPr id="3076" name="Picture 1" descr="C:\Documents and Settings\Dalke\Рабочий стол\доклады ТК ОФР 2013\Фото лишайников\P5270149.JPG"/>
          <p:cNvPicPr>
            <a:picLocks noChangeAspect="1" noChangeArrowheads="1"/>
          </p:cNvPicPr>
          <p:nvPr/>
        </p:nvPicPr>
        <p:blipFill>
          <a:blip r:embed="rId3" cstate="print"/>
          <a:srcRect/>
          <a:stretch>
            <a:fillRect/>
          </a:stretch>
        </p:blipFill>
        <p:spPr bwMode="auto">
          <a:xfrm>
            <a:off x="479425" y="3836988"/>
            <a:ext cx="1717675" cy="1285875"/>
          </a:xfrm>
          <a:prstGeom prst="rect">
            <a:avLst/>
          </a:prstGeom>
          <a:noFill/>
          <a:ln w="9525">
            <a:noFill/>
            <a:miter lim="800000"/>
            <a:headEnd/>
            <a:tailEnd/>
          </a:ln>
        </p:spPr>
      </p:pic>
      <p:pic>
        <p:nvPicPr>
          <p:cNvPr id="3077" name="Picture 2" descr="C:\Documents and Settings\Dalke\Рабочий стол\доклады ТК ОФР 2013\Фото лишайников\P1060686.JPG"/>
          <p:cNvPicPr>
            <a:picLocks noChangeAspect="1" noChangeArrowheads="1"/>
          </p:cNvPicPr>
          <p:nvPr/>
        </p:nvPicPr>
        <p:blipFill>
          <a:blip r:embed="rId4" cstate="print"/>
          <a:srcRect/>
          <a:stretch>
            <a:fillRect/>
          </a:stretch>
        </p:blipFill>
        <p:spPr bwMode="auto">
          <a:xfrm>
            <a:off x="6916738" y="2324100"/>
            <a:ext cx="1714500" cy="1357313"/>
          </a:xfrm>
          <a:prstGeom prst="rect">
            <a:avLst/>
          </a:prstGeom>
          <a:noFill/>
          <a:ln w="9525">
            <a:noFill/>
            <a:miter lim="800000"/>
            <a:headEnd/>
            <a:tailEnd/>
          </a:ln>
        </p:spPr>
      </p:pic>
      <p:pic>
        <p:nvPicPr>
          <p:cNvPr id="3078" name="Picture 4" descr="C:\Documents and Settings\Dalke\Рабочий стол\доклады ТК ОФР 2013\Фото лишайников\IMG_0216.jpg"/>
          <p:cNvPicPr>
            <a:picLocks noChangeAspect="1" noChangeArrowheads="1"/>
          </p:cNvPicPr>
          <p:nvPr/>
        </p:nvPicPr>
        <p:blipFill>
          <a:blip r:embed="rId5" cstate="print"/>
          <a:srcRect/>
          <a:stretch>
            <a:fillRect/>
          </a:stretch>
        </p:blipFill>
        <p:spPr bwMode="auto">
          <a:xfrm>
            <a:off x="454025" y="5253038"/>
            <a:ext cx="1752600" cy="1357312"/>
          </a:xfrm>
          <a:prstGeom prst="rect">
            <a:avLst/>
          </a:prstGeom>
          <a:noFill/>
          <a:ln w="9525">
            <a:noFill/>
            <a:miter lim="800000"/>
            <a:headEnd/>
            <a:tailEnd/>
          </a:ln>
        </p:spPr>
      </p:pic>
      <p:pic>
        <p:nvPicPr>
          <p:cNvPr id="3079" name="Picture 2" descr="&amp;yacy;&amp;gcy;&amp;iecy;&amp;lcy;&amp;softcy;"/>
          <p:cNvPicPr>
            <a:picLocks noChangeAspect="1" noChangeArrowheads="1"/>
          </p:cNvPicPr>
          <p:nvPr/>
        </p:nvPicPr>
        <p:blipFill>
          <a:blip r:embed="rId6" cstate="print"/>
          <a:srcRect/>
          <a:stretch>
            <a:fillRect/>
          </a:stretch>
        </p:blipFill>
        <p:spPr bwMode="auto">
          <a:xfrm>
            <a:off x="6916738" y="3824288"/>
            <a:ext cx="1727200" cy="1298575"/>
          </a:xfrm>
          <a:prstGeom prst="rect">
            <a:avLst/>
          </a:prstGeom>
          <a:noFill/>
          <a:ln w="9525">
            <a:noFill/>
            <a:miter lim="800000"/>
            <a:headEnd/>
            <a:tailEnd/>
          </a:ln>
        </p:spPr>
      </p:pic>
      <p:pic>
        <p:nvPicPr>
          <p:cNvPr id="3080" name="Picture 3" descr="C:\Documents and Settings\Dalke\Рабочий стол\доклад Пущино 2012\2012-06-21\10003.JPG"/>
          <p:cNvPicPr>
            <a:picLocks noChangeAspect="1" noChangeArrowheads="1"/>
          </p:cNvPicPr>
          <p:nvPr/>
        </p:nvPicPr>
        <p:blipFill>
          <a:blip r:embed="rId7" cstate="print"/>
          <a:srcRect l="7520" t="54137" r="52457" b="25143"/>
          <a:stretch>
            <a:fillRect/>
          </a:stretch>
        </p:blipFill>
        <p:spPr bwMode="auto">
          <a:xfrm>
            <a:off x="6899275" y="5253038"/>
            <a:ext cx="1744663" cy="1357312"/>
          </a:xfrm>
          <a:prstGeom prst="rect">
            <a:avLst/>
          </a:prstGeom>
          <a:noFill/>
          <a:ln w="9525">
            <a:noFill/>
            <a:miter lim="800000"/>
            <a:headEnd/>
            <a:tailEnd/>
          </a:ln>
        </p:spPr>
      </p:pic>
      <p:pic>
        <p:nvPicPr>
          <p:cNvPr id="3081" name="Picture 15" descr="C:\Documents and Settings\Dalke\Рабочий стол\доклады ТК ОФР 2013\Фото лишайников\dscf0336.jpg"/>
          <p:cNvPicPr>
            <a:picLocks noChangeAspect="1" noChangeArrowheads="1"/>
          </p:cNvPicPr>
          <p:nvPr/>
        </p:nvPicPr>
        <p:blipFill>
          <a:blip r:embed="rId8" cstate="print"/>
          <a:srcRect/>
          <a:stretch>
            <a:fillRect/>
          </a:stretch>
        </p:blipFill>
        <p:spPr bwMode="auto">
          <a:xfrm>
            <a:off x="482600" y="2324100"/>
            <a:ext cx="1731963" cy="1360488"/>
          </a:xfrm>
          <a:prstGeom prst="rect">
            <a:avLst/>
          </a:prstGeom>
          <a:noFill/>
          <a:ln w="9525">
            <a:noFill/>
            <a:miter lim="800000"/>
            <a:headEnd/>
            <a:tailEnd/>
          </a:ln>
        </p:spPr>
      </p:pic>
      <p:sp>
        <p:nvSpPr>
          <p:cNvPr id="3083" name="TextBox 10"/>
          <p:cNvSpPr txBox="1">
            <a:spLocks noChangeArrowheads="1"/>
          </p:cNvSpPr>
          <p:nvPr/>
        </p:nvSpPr>
        <p:spPr bwMode="auto">
          <a:xfrm>
            <a:off x="2714625" y="6110288"/>
            <a:ext cx="3786188" cy="646331"/>
          </a:xfrm>
          <a:prstGeom prst="rect">
            <a:avLst/>
          </a:prstGeom>
          <a:noFill/>
          <a:ln w="9525">
            <a:noFill/>
            <a:miter lim="800000"/>
            <a:headEnd/>
            <a:tailEnd/>
          </a:ln>
        </p:spPr>
        <p:txBody>
          <a:bodyPr>
            <a:spAutoFit/>
          </a:bodyPr>
          <a:lstStyle/>
          <a:p>
            <a:pPr algn="ctr"/>
            <a:r>
              <a:rPr lang="ru-RU" b="1" i="1" dirty="0" smtClean="0">
                <a:latin typeface="Times New Roman" pitchFamily="18" charset="0"/>
                <a:cs typeface="Times New Roman" pitchFamily="18" charset="0"/>
              </a:rPr>
              <a:t>А.</a:t>
            </a:r>
            <a:r>
              <a:rPr lang="en-US" b="1" i="1" dirty="0" smtClean="0">
                <a:latin typeface="Times New Roman" pitchFamily="18" charset="0"/>
                <a:cs typeface="Times New Roman" pitchFamily="18" charset="0"/>
              </a:rPr>
              <a:t>S</a:t>
            </a:r>
            <a:r>
              <a:rPr lang="ru-RU"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Famintsyn</a:t>
            </a:r>
            <a:r>
              <a:rPr lang="ru-RU" b="1" i="1" dirty="0" smtClean="0">
                <a:latin typeface="Times New Roman" pitchFamily="18" charset="0"/>
                <a:cs typeface="Times New Roman" pitchFamily="18" charset="0"/>
              </a:rPr>
              <a:t> </a:t>
            </a:r>
            <a:endParaRPr lang="ru-RU" b="1" i="1" dirty="0" smtClean="0">
              <a:latin typeface="Times New Roman" pitchFamily="18" charset="0"/>
              <a:cs typeface="Times New Roman" pitchFamily="18" charset="0"/>
            </a:endParaRPr>
          </a:p>
          <a:p>
            <a:pPr algn="ctr"/>
            <a:r>
              <a:rPr lang="ru-RU"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1835-1918)</a:t>
            </a:r>
            <a:r>
              <a:rPr lang="ru-RU" b="1" i="1" dirty="0" smtClean="0">
                <a:latin typeface="Times New Roman" pitchFamily="18" charset="0"/>
                <a:cs typeface="Times New Roman" pitchFamily="18" charset="0"/>
              </a:rPr>
              <a:t> </a:t>
            </a:r>
            <a:endParaRPr lang="ru-RU" b="1" i="1" dirty="0">
              <a:latin typeface="Times New Roman" pitchFamily="18" charset="0"/>
              <a:cs typeface="Times New Roman" pitchFamily="18" charset="0"/>
            </a:endParaRPr>
          </a:p>
        </p:txBody>
      </p:sp>
      <p:pic>
        <p:nvPicPr>
          <p:cNvPr id="182274" name="Picture 2" descr="https://urait.ru/uploads/user_photo/264987_8E2D20C089B44477A063AC261ACBBFA2.jpg"/>
          <p:cNvPicPr>
            <a:picLocks noChangeAspect="1" noChangeArrowheads="1"/>
          </p:cNvPicPr>
          <p:nvPr/>
        </p:nvPicPr>
        <p:blipFill>
          <a:blip r:embed="rId9" cstate="print"/>
          <a:srcRect/>
          <a:stretch>
            <a:fillRect/>
          </a:stretch>
        </p:blipFill>
        <p:spPr bwMode="auto">
          <a:xfrm>
            <a:off x="2912816" y="1700808"/>
            <a:ext cx="3379518" cy="4434358"/>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6" name="TextBox 13"/>
          <p:cNvSpPr txBox="1">
            <a:spLocks noChangeArrowheads="1"/>
          </p:cNvSpPr>
          <p:nvPr/>
        </p:nvSpPr>
        <p:spPr bwMode="auto">
          <a:xfrm>
            <a:off x="251520" y="6105351"/>
            <a:ext cx="8643937" cy="708025"/>
          </a:xfrm>
          <a:prstGeom prst="rect">
            <a:avLst/>
          </a:prstGeom>
          <a:noFill/>
          <a:ln w="9525">
            <a:noFill/>
            <a:miter lim="800000"/>
            <a:headEnd/>
            <a:tailEnd/>
          </a:ln>
        </p:spPr>
        <p:txBody>
          <a:bodyPr>
            <a:spAutoFit/>
          </a:bodyPr>
          <a:lstStyle/>
          <a:p>
            <a:pPr algn="ctr"/>
            <a:r>
              <a:rPr lang="ru-RU" sz="2000" dirty="0">
                <a:latin typeface="Times New Roman" pitchFamily="18" charset="0"/>
                <a:cs typeface="Times New Roman" pitchFamily="18" charset="0"/>
              </a:rPr>
              <a:t>Измерения проведены на увлажненных талломах при интенсивности </a:t>
            </a:r>
          </a:p>
          <a:p>
            <a:pPr algn="ctr"/>
            <a:r>
              <a:rPr lang="ru-RU" sz="2000" dirty="0">
                <a:latin typeface="Times New Roman" pitchFamily="18" charset="0"/>
                <a:cs typeface="Times New Roman" pitchFamily="18" charset="0"/>
              </a:rPr>
              <a:t>ФАР </a:t>
            </a:r>
            <a:r>
              <a:rPr lang="en-US" sz="2000" dirty="0">
                <a:latin typeface="Times New Roman" pitchFamily="18" charset="0"/>
                <a:cs typeface="Times New Roman" pitchFamily="18" charset="0"/>
              </a:rPr>
              <a:t>~ 180 </a:t>
            </a:r>
            <a:r>
              <a:rPr lang="ru-RU" sz="2000" dirty="0" err="1">
                <a:latin typeface="Times New Roman" pitchFamily="18" charset="0"/>
                <a:cs typeface="Times New Roman" pitchFamily="18" charset="0"/>
              </a:rPr>
              <a:t>мкмоль</a:t>
            </a:r>
            <a:r>
              <a:rPr lang="ru-RU" sz="2000" dirty="0">
                <a:latin typeface="Times New Roman" pitchFamily="18" charset="0"/>
                <a:cs typeface="Times New Roman" pitchFamily="18" charset="0"/>
              </a:rPr>
              <a:t>/м</a:t>
            </a:r>
            <a:r>
              <a:rPr lang="ru-RU" sz="2000" baseline="30000" dirty="0">
                <a:latin typeface="Times New Roman" pitchFamily="18" charset="0"/>
                <a:cs typeface="Times New Roman" pitchFamily="18" charset="0"/>
              </a:rPr>
              <a:t>2</a:t>
            </a:r>
            <a:r>
              <a:rPr lang="ru-RU" sz="2000" dirty="0">
                <a:latin typeface="Times New Roman" pitchFamily="18" charset="0"/>
                <a:cs typeface="Times New Roman" pitchFamily="18" charset="0"/>
              </a:rPr>
              <a:t>с, </a:t>
            </a:r>
            <a:r>
              <a:rPr lang="en-US" sz="2000" dirty="0">
                <a:latin typeface="Times New Roman" pitchFamily="18" charset="0"/>
                <a:cs typeface="Times New Roman" pitchFamily="18" charset="0"/>
              </a:rPr>
              <a:t>t = 25 ºC </a:t>
            </a:r>
            <a:endParaRPr lang="ru-RU" sz="2000" dirty="0">
              <a:latin typeface="Times New Roman" pitchFamily="18" charset="0"/>
              <a:cs typeface="Times New Roman" pitchFamily="18" charset="0"/>
            </a:endParaRPr>
          </a:p>
        </p:txBody>
      </p:sp>
      <p:sp>
        <p:nvSpPr>
          <p:cNvPr id="41997" name="TextBox 14"/>
          <p:cNvSpPr txBox="1">
            <a:spLocks noChangeArrowheads="1"/>
          </p:cNvSpPr>
          <p:nvPr/>
        </p:nvSpPr>
        <p:spPr bwMode="auto">
          <a:xfrm rot="16200000">
            <a:off x="1768191" y="3648675"/>
            <a:ext cx="2799164" cy="369332"/>
          </a:xfrm>
          <a:prstGeom prst="rect">
            <a:avLst/>
          </a:prstGeom>
          <a:noFill/>
          <a:ln w="9525">
            <a:noFill/>
            <a:miter lim="800000"/>
            <a:headEnd/>
            <a:tailEnd/>
          </a:ln>
        </p:spPr>
        <p:txBody>
          <a:bodyPr wrap="none">
            <a:spAutoFit/>
          </a:bodyPr>
          <a:lstStyle/>
          <a:p>
            <a:pPr algn="ctr"/>
            <a:r>
              <a:rPr lang="ru-RU" b="1" dirty="0" smtClean="0">
                <a:solidFill>
                  <a:srgbClr val="000000"/>
                </a:solidFill>
                <a:latin typeface="Times New Roman" pitchFamily="18" charset="0"/>
                <a:cs typeface="Times New Roman" pitchFamily="18" charset="0"/>
              </a:rPr>
              <a:t>СО</a:t>
            </a:r>
            <a:r>
              <a:rPr lang="ru-RU" b="1" baseline="-25000" dirty="0" smtClean="0">
                <a:solidFill>
                  <a:srgbClr val="000000"/>
                </a:solidFill>
                <a:latin typeface="Times New Roman" pitchFamily="18" charset="0"/>
                <a:cs typeface="Times New Roman" pitchFamily="18" charset="0"/>
              </a:rPr>
              <a:t>2</a:t>
            </a:r>
            <a:r>
              <a:rPr lang="ru-RU" b="1" dirty="0" smtClean="0">
                <a:solidFill>
                  <a:srgbClr val="000000"/>
                </a:solidFill>
                <a:latin typeface="Times New Roman" pitchFamily="18" charset="0"/>
                <a:cs typeface="Times New Roman" pitchFamily="18" charset="0"/>
              </a:rPr>
              <a:t>-</a:t>
            </a:r>
            <a:r>
              <a:rPr lang="en-US" b="1" dirty="0" smtClean="0">
                <a:solidFill>
                  <a:srgbClr val="000000"/>
                </a:solidFill>
                <a:latin typeface="Times New Roman" pitchFamily="18" charset="0"/>
                <a:cs typeface="Times New Roman" pitchFamily="18" charset="0"/>
              </a:rPr>
              <a:t>exchange</a:t>
            </a:r>
            <a:r>
              <a:rPr lang="ru-RU" b="1" dirty="0" smtClean="0">
                <a:solidFill>
                  <a:srgbClr val="000000"/>
                </a:solidFill>
                <a:latin typeface="Times New Roman" pitchFamily="18" charset="0"/>
                <a:cs typeface="Times New Roman" pitchFamily="18" charset="0"/>
              </a:rPr>
              <a:t>, µ</a:t>
            </a:r>
            <a:r>
              <a:rPr lang="en-US" b="1" dirty="0" smtClean="0">
                <a:solidFill>
                  <a:srgbClr val="000000"/>
                </a:solidFill>
                <a:latin typeface="Times New Roman" pitchFamily="18" charset="0"/>
                <a:cs typeface="Times New Roman" pitchFamily="18" charset="0"/>
              </a:rPr>
              <a:t>mol </a:t>
            </a:r>
            <a:r>
              <a:rPr lang="ru-RU" b="1" dirty="0" smtClean="0">
                <a:solidFill>
                  <a:srgbClr val="000000"/>
                </a:solidFill>
                <a:latin typeface="Times New Roman" pitchFamily="18" charset="0"/>
                <a:cs typeface="Times New Roman" pitchFamily="18" charset="0"/>
              </a:rPr>
              <a:t>/</a:t>
            </a:r>
            <a:r>
              <a:rPr lang="en-US" b="1" dirty="0" smtClean="0">
                <a:solidFill>
                  <a:srgbClr val="000000"/>
                </a:solidFill>
                <a:latin typeface="Times New Roman" pitchFamily="18" charset="0"/>
                <a:cs typeface="Times New Roman" pitchFamily="18" charset="0"/>
              </a:rPr>
              <a:t>m</a:t>
            </a:r>
            <a:r>
              <a:rPr lang="ru-RU" b="1" baseline="30000" dirty="0" smtClean="0">
                <a:solidFill>
                  <a:srgbClr val="000000"/>
                </a:solidFill>
                <a:latin typeface="Times New Roman" pitchFamily="18" charset="0"/>
                <a:cs typeface="Times New Roman" pitchFamily="18" charset="0"/>
              </a:rPr>
              <a:t>2</a:t>
            </a:r>
            <a:r>
              <a:rPr lang="en-US" b="1" dirty="0" smtClean="0">
                <a:solidFill>
                  <a:srgbClr val="000000"/>
                </a:solidFill>
                <a:latin typeface="Times New Roman" pitchFamily="18" charset="0"/>
                <a:cs typeface="Times New Roman" pitchFamily="18" charset="0"/>
              </a:rPr>
              <a:t>s</a:t>
            </a:r>
            <a:endParaRPr lang="ru-RU" b="1" dirty="0">
              <a:solidFill>
                <a:srgbClr val="000000"/>
              </a:solidFill>
              <a:latin typeface="Times New Roman" pitchFamily="18" charset="0"/>
              <a:cs typeface="Times New Roman" pitchFamily="18" charset="0"/>
            </a:endParaRPr>
          </a:p>
        </p:txBody>
      </p:sp>
      <p:sp>
        <p:nvSpPr>
          <p:cNvPr id="41998" name="TextBox 16"/>
          <p:cNvSpPr txBox="1">
            <a:spLocks noChangeArrowheads="1"/>
          </p:cNvSpPr>
          <p:nvPr/>
        </p:nvSpPr>
        <p:spPr bwMode="auto">
          <a:xfrm>
            <a:off x="179512" y="221739"/>
            <a:ext cx="8643937" cy="1200329"/>
          </a:xfrm>
          <a:prstGeom prst="rect">
            <a:avLst/>
          </a:prstGeom>
          <a:noFill/>
          <a:ln w="9525">
            <a:noFill/>
            <a:miter lim="800000"/>
            <a:headEnd/>
            <a:tailEnd/>
          </a:ln>
        </p:spPr>
        <p:txBody>
          <a:bodyPr wrap="square">
            <a:spAutoFit/>
          </a:bodyPr>
          <a:lstStyle/>
          <a:p>
            <a:pPr algn="ctr"/>
            <a:r>
              <a:rPr lang="en-US" sz="2400" b="1" dirty="0" smtClean="0">
                <a:latin typeface="Times New Roman" pitchFamily="18" charset="0"/>
                <a:cs typeface="Times New Roman" pitchFamily="18" charset="0"/>
              </a:rPr>
              <a:t>Maximum </a:t>
            </a:r>
            <a:r>
              <a:rPr lang="en-US" sz="2400" b="1" dirty="0" smtClean="0">
                <a:solidFill>
                  <a:srgbClr val="000000"/>
                </a:solidFill>
                <a:latin typeface="Times New Roman" pitchFamily="18" charset="0"/>
                <a:cs typeface="Times New Roman" pitchFamily="18" charset="0"/>
              </a:rPr>
              <a:t>quantum yield</a:t>
            </a:r>
            <a:r>
              <a:rPr lang="ru-RU" sz="2400" b="1" dirty="0" smtClean="0">
                <a:latin typeface="Times New Roman" pitchFamily="18" charset="0"/>
                <a:cs typeface="Times New Roman" pitchFamily="18" charset="0"/>
              </a:rPr>
              <a:t>, </a:t>
            </a:r>
            <a:r>
              <a:rPr lang="ru-RU" sz="2400" b="1" dirty="0" smtClean="0">
                <a:latin typeface="Times New Roman" pitchFamily="18" charset="0"/>
                <a:ea typeface="Calibri" pitchFamily="34" charset="0"/>
                <a:cs typeface="Times New Roman" pitchFamily="18" charset="0"/>
              </a:rPr>
              <a:t>СО</a:t>
            </a:r>
            <a:r>
              <a:rPr lang="ru-RU" sz="2400" b="1" baseline="-30000" dirty="0" smtClean="0">
                <a:latin typeface="Times New Roman" pitchFamily="18" charset="0"/>
                <a:ea typeface="Calibri" pitchFamily="34" charset="0"/>
                <a:cs typeface="Times New Roman" pitchFamily="18" charset="0"/>
              </a:rPr>
              <a:t>2</a:t>
            </a:r>
            <a:r>
              <a:rPr lang="ru-RU" sz="2400" b="1" dirty="0" smtClean="0">
                <a:latin typeface="Times New Roman" pitchFamily="18" charset="0"/>
                <a:ea typeface="Calibri" pitchFamily="34" charset="0"/>
                <a:cs typeface="Times New Roman" pitchFamily="18" charset="0"/>
              </a:rPr>
              <a:t> </a:t>
            </a:r>
            <a:r>
              <a:rPr lang="en-US" sz="2400" b="1" dirty="0" smtClean="0">
                <a:latin typeface="Times New Roman" pitchFamily="18" charset="0"/>
                <a:cs typeface="Times New Roman" pitchFamily="18" charset="0"/>
              </a:rPr>
              <a:t>net-uptake rate </a:t>
            </a:r>
            <a:r>
              <a:rPr lang="en-US" sz="2400" b="1" dirty="0" smtClean="0">
                <a:latin typeface="Times New Roman" pitchFamily="18" charset="0"/>
                <a:ea typeface="Calibri" pitchFamily="34" charset="0"/>
                <a:cs typeface="Times New Roman" pitchFamily="18" charset="0"/>
              </a:rPr>
              <a:t>and</a:t>
            </a:r>
            <a:r>
              <a:rPr lang="ru-RU" sz="2400" b="1" dirty="0" smtClean="0">
                <a:latin typeface="Times New Roman" pitchFamily="18" charset="0"/>
                <a:ea typeface="Calibri" pitchFamily="34" charset="0"/>
                <a:cs typeface="Times New Roman" pitchFamily="18" charset="0"/>
              </a:rPr>
              <a:t> </a:t>
            </a:r>
            <a:r>
              <a:rPr lang="en-US" sz="2400" b="1" dirty="0" smtClean="0">
                <a:latin typeface="Times New Roman" pitchFamily="18" charset="0"/>
                <a:ea typeface="Calibri" pitchFamily="34" charset="0"/>
                <a:cs typeface="Times New Roman" pitchFamily="18" charset="0"/>
              </a:rPr>
              <a:t>photosynthetic pigment content in  </a:t>
            </a:r>
            <a:r>
              <a:rPr lang="en-US" sz="2400" b="1" i="1" dirty="0" err="1" smtClean="0">
                <a:latin typeface="Times New Roman" pitchFamily="18" charset="0"/>
                <a:ea typeface="Calibri" pitchFamily="34" charset="0"/>
                <a:cs typeface="Times New Roman" pitchFamily="18" charset="0"/>
              </a:rPr>
              <a:t>Lobaria</a:t>
            </a:r>
            <a:r>
              <a:rPr lang="en-US" sz="2400" b="1" i="1" dirty="0" smtClean="0">
                <a:latin typeface="Times New Roman" pitchFamily="18" charset="0"/>
                <a:ea typeface="Calibri" pitchFamily="34" charset="0"/>
                <a:cs typeface="Times New Roman" pitchFamily="18" charset="0"/>
              </a:rPr>
              <a:t> </a:t>
            </a:r>
            <a:r>
              <a:rPr lang="en-US" sz="2400" b="1" i="1" dirty="0" err="1">
                <a:latin typeface="Times New Roman" pitchFamily="18" charset="0"/>
                <a:ea typeface="Calibri" pitchFamily="34" charset="0"/>
                <a:cs typeface="Times New Roman" pitchFamily="18" charset="0"/>
              </a:rPr>
              <a:t>pulmonaria</a:t>
            </a:r>
            <a:r>
              <a:rPr lang="en-US" sz="2400" b="1" i="1" dirty="0">
                <a:latin typeface="Times New Roman" pitchFamily="18" charset="0"/>
                <a:ea typeface="Calibri" pitchFamily="34" charset="0"/>
                <a:cs typeface="Times New Roman" pitchFamily="18" charset="0"/>
              </a:rPr>
              <a:t> </a:t>
            </a:r>
            <a:r>
              <a:rPr lang="en-US" sz="2400" b="1" dirty="0" smtClean="0">
                <a:latin typeface="Times New Roman" pitchFamily="18" charset="0"/>
                <a:ea typeface="Calibri" pitchFamily="34" charset="0"/>
                <a:cs typeface="Times New Roman" pitchFamily="18" charset="0"/>
              </a:rPr>
              <a:t>thalli</a:t>
            </a:r>
            <a:r>
              <a:rPr lang="en-US" sz="2400" b="1" i="1" dirty="0" smtClean="0">
                <a:latin typeface="Times New Roman" pitchFamily="18" charset="0"/>
                <a:ea typeface="Calibri" pitchFamily="34" charset="0"/>
                <a:cs typeface="Times New Roman" pitchFamily="18" charset="0"/>
              </a:rPr>
              <a:t> </a:t>
            </a:r>
            <a:r>
              <a:rPr lang="en-US" sz="2400" b="1" dirty="0" smtClean="0">
                <a:latin typeface="Times New Roman" pitchFamily="18" charset="0"/>
                <a:ea typeface="Calibri" pitchFamily="34" charset="0"/>
                <a:cs typeface="Times New Roman" pitchFamily="18" charset="0"/>
              </a:rPr>
              <a:t>after two-week exposure to UV-B radiation</a:t>
            </a:r>
            <a:endParaRPr lang="ru-RU" sz="2400" b="1" dirty="0">
              <a:latin typeface="Times New Roman" pitchFamily="18" charset="0"/>
              <a:ea typeface="Calibri" pitchFamily="34" charset="0"/>
              <a:cs typeface="Times New Roman" pitchFamily="18" charset="0"/>
            </a:endParaRPr>
          </a:p>
        </p:txBody>
      </p:sp>
      <p:sp>
        <p:nvSpPr>
          <p:cNvPr id="17" name="TextBox 8"/>
          <p:cNvSpPr txBox="1">
            <a:spLocks noChangeArrowheads="1"/>
          </p:cNvSpPr>
          <p:nvPr/>
        </p:nvSpPr>
        <p:spPr bwMode="auto">
          <a:xfrm rot="16200000">
            <a:off x="-229940" y="3787110"/>
            <a:ext cx="838691" cy="369332"/>
          </a:xfrm>
          <a:prstGeom prst="rect">
            <a:avLst/>
          </a:prstGeom>
          <a:noFill/>
          <a:ln w="9525">
            <a:noFill/>
            <a:miter lim="800000"/>
            <a:headEnd/>
            <a:tailEnd/>
          </a:ln>
        </p:spPr>
        <p:txBody>
          <a:bodyPr wrap="none">
            <a:spAutoFit/>
          </a:bodyPr>
          <a:lstStyle/>
          <a:p>
            <a:pPr algn="ctr"/>
            <a:r>
              <a:rPr lang="en-US" b="1" dirty="0" smtClean="0">
                <a:latin typeface="Times New Roman" pitchFamily="18" charset="0"/>
                <a:cs typeface="Times New Roman" pitchFamily="18" charset="0"/>
              </a:rPr>
              <a:t>Fv/Fm</a:t>
            </a:r>
            <a:endParaRPr lang="ru-RU" b="1" dirty="0">
              <a:latin typeface="Times New Roman" pitchFamily="18" charset="0"/>
              <a:cs typeface="Times New Roman" pitchFamily="18" charset="0"/>
            </a:endParaRPr>
          </a:p>
        </p:txBody>
      </p:sp>
      <p:sp>
        <p:nvSpPr>
          <p:cNvPr id="23" name="Прямоугольник 3"/>
          <p:cNvSpPr>
            <a:spLocks noChangeArrowheads="1"/>
          </p:cNvSpPr>
          <p:nvPr/>
        </p:nvSpPr>
        <p:spPr bwMode="auto">
          <a:xfrm>
            <a:off x="467544" y="6858000"/>
            <a:ext cx="8429625" cy="646112"/>
          </a:xfrm>
          <a:prstGeom prst="rect">
            <a:avLst/>
          </a:prstGeom>
          <a:noFill/>
          <a:ln w="9525">
            <a:noFill/>
            <a:miter lim="800000"/>
            <a:headEnd/>
            <a:tailEnd/>
          </a:ln>
        </p:spPr>
        <p:txBody>
          <a:bodyPr>
            <a:spAutoFit/>
          </a:bodyPr>
          <a:lstStyle/>
          <a:p>
            <a:pPr algn="ctr"/>
            <a:r>
              <a:rPr lang="en-US" b="1" dirty="0">
                <a:latin typeface="Times New Roman" pitchFamily="18" charset="0"/>
                <a:cs typeface="Times New Roman" pitchFamily="18" charset="0"/>
              </a:rPr>
              <a:t>Control </a:t>
            </a:r>
            <a:r>
              <a:rPr lang="ru-RU" b="1" dirty="0">
                <a:latin typeface="Times New Roman" pitchFamily="18" charset="0"/>
                <a:cs typeface="Times New Roman" pitchFamily="18" charset="0"/>
              </a:rPr>
              <a:t> – </a:t>
            </a:r>
            <a:r>
              <a:rPr lang="en-US" b="1" dirty="0">
                <a:latin typeface="Times New Roman" pitchFamily="18" charset="0"/>
                <a:cs typeface="Times New Roman" pitchFamily="18" charset="0"/>
              </a:rPr>
              <a:t>k</a:t>
            </a:r>
            <a:r>
              <a:rPr lang="ru-RU" b="1" dirty="0">
                <a:latin typeface="Times New Roman" pitchFamily="18" charset="0"/>
                <a:cs typeface="Times New Roman" pitchFamily="18" charset="0"/>
              </a:rPr>
              <a:t>, 1 </a:t>
            </a:r>
            <a:r>
              <a:rPr lang="en-US" b="1" dirty="0">
                <a:latin typeface="Times New Roman" pitchFamily="18" charset="0"/>
                <a:cs typeface="Times New Roman" pitchFamily="18" charset="0"/>
              </a:rPr>
              <a:t>and</a:t>
            </a:r>
            <a:r>
              <a:rPr lang="ru-RU" b="1" dirty="0">
                <a:latin typeface="Times New Roman" pitchFamily="18" charset="0"/>
                <a:cs typeface="Times New Roman" pitchFamily="18" charset="0"/>
              </a:rPr>
              <a:t> 2 –</a:t>
            </a:r>
            <a:r>
              <a:rPr lang="en-US" b="1" dirty="0">
                <a:latin typeface="Times New Roman" pitchFamily="18" charset="0"/>
                <a:cs typeface="Times New Roman" pitchFamily="18" charset="0"/>
              </a:rPr>
              <a:t> UV</a:t>
            </a:r>
            <a:r>
              <a:rPr lang="ru-RU" b="1" dirty="0">
                <a:latin typeface="Times New Roman" pitchFamily="18" charset="0"/>
                <a:cs typeface="Times New Roman" pitchFamily="18" charset="0"/>
              </a:rPr>
              <a:t>-В</a:t>
            </a:r>
            <a:r>
              <a:rPr lang="en-US" b="1" dirty="0">
                <a:latin typeface="Times New Roman" pitchFamily="18" charset="0"/>
                <a:cs typeface="Times New Roman" pitchFamily="18" charset="0"/>
              </a:rPr>
              <a:t> radiation:</a:t>
            </a:r>
            <a:r>
              <a:rPr lang="ru-RU" b="1" dirty="0">
                <a:latin typeface="Times New Roman" pitchFamily="18" charset="0"/>
                <a:cs typeface="Times New Roman" pitchFamily="18" charset="0"/>
              </a:rPr>
              <a:t> 1 </a:t>
            </a:r>
            <a:r>
              <a:rPr lang="en-US" b="1" dirty="0">
                <a:latin typeface="Times New Roman" pitchFamily="18" charset="0"/>
                <a:cs typeface="Times New Roman" pitchFamily="18" charset="0"/>
              </a:rPr>
              <a:t>W</a:t>
            </a:r>
            <a:r>
              <a:rPr lang="ru-RU" b="1" dirty="0">
                <a:latin typeface="Times New Roman" pitchFamily="18" charset="0"/>
                <a:cs typeface="Times New Roman" pitchFamily="18" charset="0"/>
              </a:rPr>
              <a:t>/</a:t>
            </a:r>
            <a:r>
              <a:rPr lang="en-US" b="1" dirty="0">
                <a:latin typeface="Times New Roman" pitchFamily="18" charset="0"/>
                <a:cs typeface="Times New Roman" pitchFamily="18" charset="0"/>
              </a:rPr>
              <a:t>m</a:t>
            </a:r>
            <a:r>
              <a:rPr lang="ru-RU" b="1" baseline="30000" dirty="0">
                <a:latin typeface="Times New Roman" pitchFamily="18" charset="0"/>
                <a:cs typeface="Times New Roman" pitchFamily="18" charset="0"/>
              </a:rPr>
              <a:t>2</a:t>
            </a:r>
            <a:r>
              <a:rPr lang="ru-RU" b="1" dirty="0">
                <a:latin typeface="Times New Roman" pitchFamily="18" charset="0"/>
                <a:cs typeface="Times New Roman" pitchFamily="18" charset="0"/>
              </a:rPr>
              <a:t> </a:t>
            </a:r>
            <a:r>
              <a:rPr lang="en-US" b="1" dirty="0">
                <a:latin typeface="Times New Roman" pitchFamily="18" charset="0"/>
                <a:cs typeface="Times New Roman" pitchFamily="18" charset="0"/>
              </a:rPr>
              <a:t>during </a:t>
            </a:r>
            <a:r>
              <a:rPr lang="ru-RU" b="1" dirty="0">
                <a:latin typeface="Times New Roman" pitchFamily="18" charset="0"/>
                <a:cs typeface="Times New Roman" pitchFamily="18" charset="0"/>
              </a:rPr>
              <a:t>80 </a:t>
            </a:r>
            <a:r>
              <a:rPr lang="en-US" b="1" dirty="0">
                <a:latin typeface="Times New Roman" pitchFamily="18" charset="0"/>
                <a:cs typeface="Times New Roman" pitchFamily="18" charset="0"/>
              </a:rPr>
              <a:t>min and</a:t>
            </a:r>
            <a:r>
              <a:rPr lang="ru-RU" b="1" dirty="0">
                <a:latin typeface="Times New Roman" pitchFamily="18" charset="0"/>
                <a:cs typeface="Times New Roman" pitchFamily="18" charset="0"/>
              </a:rPr>
              <a:t> </a:t>
            </a:r>
            <a:endParaRPr lang="en-US" b="1" dirty="0">
              <a:latin typeface="Times New Roman" pitchFamily="18" charset="0"/>
              <a:cs typeface="Times New Roman" pitchFamily="18" charset="0"/>
            </a:endParaRPr>
          </a:p>
          <a:p>
            <a:pPr algn="ctr"/>
            <a:r>
              <a:rPr lang="ru-RU" b="1" dirty="0">
                <a:latin typeface="Times New Roman" pitchFamily="18" charset="0"/>
                <a:cs typeface="Times New Roman" pitchFamily="18" charset="0"/>
              </a:rPr>
              <a:t> 2 </a:t>
            </a:r>
            <a:r>
              <a:rPr lang="en-US" b="1" dirty="0">
                <a:latin typeface="Times New Roman" pitchFamily="18" charset="0"/>
                <a:cs typeface="Times New Roman" pitchFamily="18" charset="0"/>
              </a:rPr>
              <a:t>W</a:t>
            </a:r>
            <a:r>
              <a:rPr lang="ru-RU" b="1" dirty="0">
                <a:latin typeface="Times New Roman" pitchFamily="18" charset="0"/>
                <a:cs typeface="Times New Roman" pitchFamily="18" charset="0"/>
              </a:rPr>
              <a:t> </a:t>
            </a:r>
            <a:r>
              <a:rPr lang="en-US" b="1" dirty="0">
                <a:latin typeface="Times New Roman" pitchFamily="18" charset="0"/>
                <a:cs typeface="Times New Roman" pitchFamily="18" charset="0"/>
              </a:rPr>
              <a:t>m</a:t>
            </a:r>
            <a:r>
              <a:rPr lang="ru-RU" b="1" baseline="30000" dirty="0">
                <a:latin typeface="Times New Roman" pitchFamily="18" charset="0"/>
                <a:cs typeface="Times New Roman" pitchFamily="18" charset="0"/>
              </a:rPr>
              <a:t>2</a:t>
            </a:r>
            <a:r>
              <a:rPr lang="ru-RU" b="1" dirty="0">
                <a:latin typeface="Times New Roman" pitchFamily="18" charset="0"/>
                <a:cs typeface="Times New Roman" pitchFamily="18" charset="0"/>
              </a:rPr>
              <a:t> </a:t>
            </a:r>
            <a:r>
              <a:rPr lang="en-US" b="1" dirty="0">
                <a:latin typeface="Times New Roman" pitchFamily="18" charset="0"/>
                <a:cs typeface="Times New Roman" pitchFamily="18" charset="0"/>
              </a:rPr>
              <a:t>during</a:t>
            </a:r>
            <a:r>
              <a:rPr lang="ru-RU" b="1" dirty="0">
                <a:latin typeface="Times New Roman" pitchFamily="18" charset="0"/>
                <a:cs typeface="Times New Roman" pitchFamily="18" charset="0"/>
              </a:rPr>
              <a:t> 40 </a:t>
            </a:r>
            <a:r>
              <a:rPr lang="en-US" b="1" dirty="0">
                <a:latin typeface="Times New Roman" pitchFamily="18" charset="0"/>
                <a:cs typeface="Times New Roman" pitchFamily="18" charset="0"/>
              </a:rPr>
              <a:t>min</a:t>
            </a:r>
            <a:r>
              <a:rPr lang="ru-RU" b="1" dirty="0">
                <a:latin typeface="Times New Roman" pitchFamily="18" charset="0"/>
                <a:cs typeface="Times New Roman" pitchFamily="18" charset="0"/>
              </a:rPr>
              <a:t> (</a:t>
            </a:r>
            <a:r>
              <a:rPr lang="en-US" b="1" dirty="0">
                <a:latin typeface="Times New Roman" pitchFamily="18" charset="0"/>
                <a:cs typeface="Times New Roman" pitchFamily="18" charset="0"/>
              </a:rPr>
              <a:t>cumulative dose for 2 weeks - </a:t>
            </a:r>
            <a:r>
              <a:rPr lang="ru-RU" b="1" dirty="0">
                <a:latin typeface="Times New Roman" pitchFamily="18" charset="0"/>
                <a:cs typeface="Times New Roman" pitchFamily="18" charset="0"/>
              </a:rPr>
              <a:t>62.4 к</a:t>
            </a:r>
            <a:r>
              <a:rPr lang="en-US" b="1" dirty="0">
                <a:latin typeface="Times New Roman" pitchFamily="18" charset="0"/>
                <a:cs typeface="Times New Roman" pitchFamily="18" charset="0"/>
              </a:rPr>
              <a:t>J/m</a:t>
            </a:r>
            <a:r>
              <a:rPr lang="ru-RU" b="1" baseline="30000" dirty="0">
                <a:latin typeface="Times New Roman" pitchFamily="18" charset="0"/>
                <a:cs typeface="Times New Roman" pitchFamily="18" charset="0"/>
              </a:rPr>
              <a:t>2</a:t>
            </a:r>
            <a:r>
              <a:rPr lang="en-US" b="1" dirty="0">
                <a:latin typeface="Times New Roman" pitchFamily="18" charset="0"/>
                <a:cs typeface="Times New Roman" pitchFamily="18" charset="0"/>
              </a:rPr>
              <a:t> </a:t>
            </a:r>
            <a:r>
              <a:rPr lang="ru-RU" b="1" dirty="0">
                <a:latin typeface="Times New Roman" pitchFamily="18" charset="0"/>
                <a:cs typeface="Times New Roman" pitchFamily="18" charset="0"/>
              </a:rPr>
              <a:t>)</a:t>
            </a:r>
            <a:endParaRPr lang="ru-RU" b="1" baseline="30000" dirty="0">
              <a:latin typeface="Times New Roman" pitchFamily="18" charset="0"/>
              <a:cs typeface="Times New Roman" pitchFamily="18" charset="0"/>
            </a:endParaRPr>
          </a:p>
        </p:txBody>
      </p:sp>
      <p:sp>
        <p:nvSpPr>
          <p:cNvPr id="24" name="Прямоугольник 23"/>
          <p:cNvSpPr/>
          <p:nvPr/>
        </p:nvSpPr>
        <p:spPr>
          <a:xfrm>
            <a:off x="1043608" y="1412776"/>
            <a:ext cx="7416824" cy="646331"/>
          </a:xfrm>
          <a:prstGeom prst="rect">
            <a:avLst/>
          </a:prstGeom>
        </p:spPr>
        <p:txBody>
          <a:bodyPr wrap="square">
            <a:spAutoFit/>
          </a:bodyPr>
          <a:lstStyle/>
          <a:p>
            <a:pPr algn="ctr"/>
            <a:r>
              <a:rPr lang="en-US" b="1" dirty="0">
                <a:latin typeface="Times New Roman" pitchFamily="18" charset="0"/>
                <a:cs typeface="Times New Roman" pitchFamily="18" charset="0"/>
              </a:rPr>
              <a:t>The total dose of two-week UV-B radiation exposure was  </a:t>
            </a:r>
            <a:r>
              <a:rPr lang="ru-RU" sz="1800" b="1" dirty="0" smtClean="0">
                <a:solidFill>
                  <a:schemeClr val="tx1"/>
                </a:solidFill>
                <a:latin typeface="Times New Roman" pitchFamily="18" charset="0"/>
                <a:cs typeface="Times New Roman" pitchFamily="18" charset="0"/>
              </a:rPr>
              <a:t>62.4 </a:t>
            </a:r>
            <a:r>
              <a:rPr lang="en-US" sz="1800" b="1" dirty="0" smtClean="0">
                <a:solidFill>
                  <a:schemeClr val="tx1"/>
                </a:solidFill>
                <a:latin typeface="Times New Roman" pitchFamily="18" charset="0"/>
                <a:cs typeface="Times New Roman" pitchFamily="18" charset="0"/>
              </a:rPr>
              <a:t>kJ/m</a:t>
            </a:r>
            <a:r>
              <a:rPr lang="ru-RU" sz="1800" b="1" baseline="30000" dirty="0" smtClean="0">
                <a:solidFill>
                  <a:schemeClr val="tx1"/>
                </a:solidFill>
                <a:latin typeface="Times New Roman" pitchFamily="18" charset="0"/>
                <a:cs typeface="Times New Roman" pitchFamily="18" charset="0"/>
              </a:rPr>
              <a:t>2</a:t>
            </a:r>
            <a:r>
              <a:rPr lang="en-US" sz="1800" b="1" baseline="30000" dirty="0" smtClean="0">
                <a:solidFill>
                  <a:schemeClr val="tx1"/>
                </a:solidFill>
                <a:latin typeface="Times New Roman" pitchFamily="18" charset="0"/>
                <a:cs typeface="Times New Roman" pitchFamily="18" charset="0"/>
              </a:rPr>
              <a:t>   </a:t>
            </a:r>
          </a:p>
          <a:p>
            <a:pPr algn="ctr"/>
            <a:r>
              <a:rPr lang="ru-RU" b="1" dirty="0" smtClean="0">
                <a:latin typeface="Times New Roman" pitchFamily="18" charset="0"/>
                <a:cs typeface="Times New Roman" pitchFamily="18" charset="0"/>
              </a:rPr>
              <a:t> </a:t>
            </a:r>
            <a:r>
              <a:rPr lang="en-US" b="1" dirty="0">
                <a:latin typeface="Times New Roman" pitchFamily="18" charset="0"/>
                <a:cs typeface="Times New Roman" pitchFamily="18" charset="0"/>
              </a:rPr>
              <a:t>(daily </a:t>
            </a:r>
            <a:r>
              <a:rPr lang="ru-RU" b="1" dirty="0" smtClean="0">
                <a:latin typeface="Times New Roman" pitchFamily="18" charset="0"/>
                <a:cs typeface="Times New Roman" pitchFamily="18" charset="0"/>
              </a:rPr>
              <a:t>2 </a:t>
            </a:r>
            <a:r>
              <a:rPr lang="en-US" b="1" dirty="0" smtClean="0">
                <a:latin typeface="Times New Roman" pitchFamily="18" charset="0"/>
                <a:cs typeface="Times New Roman" pitchFamily="18" charset="0"/>
              </a:rPr>
              <a:t>W/</a:t>
            </a:r>
            <a:r>
              <a:rPr lang="ru-RU"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m</a:t>
            </a:r>
            <a:r>
              <a:rPr lang="ru-RU" b="1" baseline="30000" dirty="0" smtClean="0">
                <a:latin typeface="Times New Roman" pitchFamily="18" charset="0"/>
                <a:cs typeface="Times New Roman" pitchFamily="18" charset="0"/>
              </a:rPr>
              <a:t>2</a:t>
            </a:r>
            <a:r>
              <a:rPr lang="ru-RU"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during</a:t>
            </a:r>
            <a:r>
              <a:rPr lang="ru-RU" b="1" dirty="0" smtClean="0">
                <a:latin typeface="Times New Roman" pitchFamily="18" charset="0"/>
                <a:cs typeface="Times New Roman" pitchFamily="18" charset="0"/>
              </a:rPr>
              <a:t> 40 </a:t>
            </a:r>
            <a:r>
              <a:rPr lang="en-US" b="1" dirty="0" smtClean="0">
                <a:latin typeface="Times New Roman" pitchFamily="18" charset="0"/>
                <a:cs typeface="Times New Roman" pitchFamily="18" charset="0"/>
              </a:rPr>
              <a:t>min)</a:t>
            </a:r>
            <a:endParaRPr lang="ru-RU" dirty="0"/>
          </a:p>
        </p:txBody>
      </p:sp>
      <p:graphicFrame>
        <p:nvGraphicFramePr>
          <p:cNvPr id="26" name="Диаграмма 25"/>
          <p:cNvGraphicFramePr/>
          <p:nvPr/>
        </p:nvGraphicFramePr>
        <p:xfrm>
          <a:off x="467544" y="2168624"/>
          <a:ext cx="2592288" cy="36366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7" name="Диаграмма 26"/>
          <p:cNvGraphicFramePr/>
          <p:nvPr/>
        </p:nvGraphicFramePr>
        <p:xfrm>
          <a:off x="3287629" y="2168624"/>
          <a:ext cx="2304256" cy="36366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Диаграмма 27"/>
          <p:cNvGraphicFramePr/>
          <p:nvPr/>
        </p:nvGraphicFramePr>
        <p:xfrm>
          <a:off x="6251494" y="2168624"/>
          <a:ext cx="2857010" cy="3474954"/>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Box 8"/>
          <p:cNvSpPr txBox="1">
            <a:spLocks noChangeArrowheads="1"/>
          </p:cNvSpPr>
          <p:nvPr/>
        </p:nvSpPr>
        <p:spPr bwMode="auto">
          <a:xfrm rot="16200000">
            <a:off x="4749480" y="3633111"/>
            <a:ext cx="2311081" cy="646331"/>
          </a:xfrm>
          <a:prstGeom prst="rect">
            <a:avLst/>
          </a:prstGeom>
          <a:noFill/>
          <a:ln w="9525">
            <a:noFill/>
            <a:miter lim="800000"/>
            <a:headEnd/>
            <a:tailEnd/>
          </a:ln>
        </p:spPr>
        <p:txBody>
          <a:bodyPr wrap="none">
            <a:spAutoFit/>
          </a:bodyPr>
          <a:lstStyle/>
          <a:p>
            <a:pPr algn="ctr"/>
            <a:r>
              <a:rPr lang="en-US" b="1" dirty="0" smtClean="0">
                <a:latin typeface="Times New Roman" pitchFamily="18" charset="0"/>
                <a:cs typeface="Times New Roman" pitchFamily="18" charset="0"/>
              </a:rPr>
              <a:t>Pigments (</a:t>
            </a:r>
            <a:r>
              <a:rPr lang="en-US" b="1" dirty="0" err="1" smtClean="0">
                <a:latin typeface="Times New Roman" pitchFamily="18" charset="0"/>
                <a:cs typeface="Times New Roman" pitchFamily="18" charset="0"/>
              </a:rPr>
              <a:t>Chl</a:t>
            </a:r>
            <a:r>
              <a:rPr lang="en-US" b="1" dirty="0" smtClean="0">
                <a:latin typeface="Times New Roman" pitchFamily="18" charset="0"/>
                <a:cs typeface="Times New Roman" pitchFamily="18" charset="0"/>
              </a:rPr>
              <a:t>, Car)</a:t>
            </a:r>
            <a:r>
              <a:rPr lang="ru-RU" b="1" dirty="0" smtClean="0">
                <a:latin typeface="Times New Roman" pitchFamily="18" charset="0"/>
                <a:cs typeface="Times New Roman" pitchFamily="18" charset="0"/>
              </a:rPr>
              <a:t>, </a:t>
            </a:r>
          </a:p>
          <a:p>
            <a:pPr algn="ctr"/>
            <a:r>
              <a:rPr lang="en-US" b="1" dirty="0" smtClean="0">
                <a:latin typeface="Times New Roman" pitchFamily="18" charset="0"/>
                <a:cs typeface="Times New Roman" pitchFamily="18" charset="0"/>
              </a:rPr>
              <a:t>mg</a:t>
            </a:r>
            <a:r>
              <a:rPr lang="ru-RU" b="1" dirty="0" smtClean="0">
                <a:latin typeface="Times New Roman" pitchFamily="18" charset="0"/>
                <a:cs typeface="Times New Roman" pitchFamily="18" charset="0"/>
              </a:rPr>
              <a:t>/</a:t>
            </a:r>
            <a:r>
              <a:rPr lang="en-US" b="1" dirty="0" smtClean="0">
                <a:latin typeface="Times New Roman" pitchFamily="18" charset="0"/>
                <a:cs typeface="Times New Roman" pitchFamily="18" charset="0"/>
              </a:rPr>
              <a:t>g DW</a:t>
            </a:r>
            <a:endParaRPr lang="ru-RU"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500034" y="1214421"/>
            <a:ext cx="3775104" cy="4662503"/>
          </a:xfrm>
          <a:prstGeom prst="rect">
            <a:avLst/>
          </a:prstGeom>
          <a:noFill/>
          <a:ln w="9525">
            <a:noFill/>
            <a:miter lim="800000"/>
            <a:headEnd/>
            <a:tailEnd/>
          </a:ln>
        </p:spPr>
      </p:pic>
      <p:pic>
        <p:nvPicPr>
          <p:cNvPr id="3" name="Picture 5"/>
          <p:cNvPicPr>
            <a:picLocks noChangeAspect="1" noChangeArrowheads="1"/>
          </p:cNvPicPr>
          <p:nvPr/>
        </p:nvPicPr>
        <p:blipFill>
          <a:blip r:embed="rId3" cstate="print"/>
          <a:srcRect l="4066" r="9885"/>
          <a:stretch>
            <a:fillRect/>
          </a:stretch>
        </p:blipFill>
        <p:spPr bwMode="auto">
          <a:xfrm>
            <a:off x="4786314" y="1357297"/>
            <a:ext cx="3857652" cy="4418027"/>
          </a:xfrm>
          <a:prstGeom prst="rect">
            <a:avLst/>
          </a:prstGeom>
          <a:noFill/>
          <a:ln w="9525">
            <a:noFill/>
            <a:miter lim="800000"/>
            <a:headEnd/>
            <a:tailEnd/>
          </a:ln>
        </p:spPr>
      </p:pic>
      <p:sp>
        <p:nvSpPr>
          <p:cNvPr id="4" name="TextBox 5"/>
          <p:cNvSpPr txBox="1">
            <a:spLocks noChangeArrowheads="1"/>
          </p:cNvSpPr>
          <p:nvPr/>
        </p:nvSpPr>
        <p:spPr bwMode="auto">
          <a:xfrm>
            <a:off x="1428728" y="6092824"/>
            <a:ext cx="2063152" cy="369332"/>
          </a:xfrm>
          <a:prstGeom prst="rect">
            <a:avLst/>
          </a:prstGeom>
          <a:noFill/>
          <a:ln w="9525">
            <a:noFill/>
            <a:miter lim="800000"/>
            <a:headEnd/>
            <a:tailEnd/>
          </a:ln>
        </p:spPr>
        <p:txBody>
          <a:bodyPr wrap="square">
            <a:spAutoFit/>
          </a:bodyPr>
          <a:lstStyle/>
          <a:p>
            <a:pPr algn="ctr"/>
            <a:r>
              <a:rPr lang="en-US" b="1" dirty="0" smtClean="0">
                <a:latin typeface="Times New Roman" pitchFamily="18" charset="0"/>
                <a:cs typeface="Times New Roman" pitchFamily="18" charset="0"/>
              </a:rPr>
              <a:t>Control</a:t>
            </a:r>
            <a:endParaRPr lang="ru-RU" b="1" dirty="0">
              <a:latin typeface="Times New Roman" pitchFamily="18" charset="0"/>
              <a:cs typeface="Times New Roman" pitchFamily="18" charset="0"/>
            </a:endParaRPr>
          </a:p>
        </p:txBody>
      </p:sp>
      <p:sp>
        <p:nvSpPr>
          <p:cNvPr id="5" name="TextBox 6"/>
          <p:cNvSpPr txBox="1">
            <a:spLocks noChangeArrowheads="1"/>
          </p:cNvSpPr>
          <p:nvPr/>
        </p:nvSpPr>
        <p:spPr bwMode="auto">
          <a:xfrm>
            <a:off x="4714876" y="6021388"/>
            <a:ext cx="4000527" cy="369332"/>
          </a:xfrm>
          <a:prstGeom prst="rect">
            <a:avLst/>
          </a:prstGeom>
          <a:noFill/>
          <a:ln w="9525">
            <a:noFill/>
            <a:miter lim="800000"/>
            <a:headEnd/>
            <a:tailEnd/>
          </a:ln>
        </p:spPr>
        <p:txBody>
          <a:bodyPr wrap="square">
            <a:spAutoFit/>
          </a:bodyPr>
          <a:lstStyle/>
          <a:p>
            <a:pPr algn="ctr"/>
            <a:r>
              <a:rPr lang="en-US" b="1" dirty="0" smtClean="0">
                <a:latin typeface="Times New Roman" pitchFamily="18" charset="0"/>
                <a:cs typeface="Times New Roman" pitchFamily="18" charset="0"/>
              </a:rPr>
              <a:t>Total dose UV-B radiation </a:t>
            </a:r>
            <a:r>
              <a:rPr lang="ru-RU" b="1" dirty="0" smtClean="0">
                <a:latin typeface="Times New Roman" pitchFamily="18" charset="0"/>
                <a:cs typeface="Times New Roman" pitchFamily="18" charset="0"/>
              </a:rPr>
              <a:t> 144 </a:t>
            </a:r>
            <a:r>
              <a:rPr lang="en-US" b="1" dirty="0" smtClean="0">
                <a:latin typeface="Times New Roman" pitchFamily="18" charset="0"/>
                <a:cs typeface="Times New Roman" pitchFamily="18" charset="0"/>
              </a:rPr>
              <a:t>kJ</a:t>
            </a:r>
            <a:r>
              <a:rPr lang="ru-RU" b="1" dirty="0" smtClean="0">
                <a:latin typeface="Times New Roman" pitchFamily="18" charset="0"/>
                <a:cs typeface="Times New Roman" pitchFamily="18" charset="0"/>
              </a:rPr>
              <a:t> </a:t>
            </a:r>
            <a:endParaRPr lang="ru-RU" b="1" dirty="0">
              <a:latin typeface="Times New Roman" pitchFamily="18" charset="0"/>
              <a:cs typeface="Times New Roman" pitchFamily="18" charset="0"/>
            </a:endParaRPr>
          </a:p>
        </p:txBody>
      </p:sp>
      <p:sp>
        <p:nvSpPr>
          <p:cNvPr id="6" name="Прямоугольник 5"/>
          <p:cNvSpPr/>
          <p:nvPr/>
        </p:nvSpPr>
        <p:spPr>
          <a:xfrm>
            <a:off x="357158" y="0"/>
            <a:ext cx="8643998"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The visual indication of phenolic compounds in </a:t>
            </a:r>
            <a:r>
              <a:rPr lang="en-US" sz="2400" b="1" i="1" dirty="0" err="1" smtClean="0">
                <a:latin typeface="Times New Roman" pitchFamily="18" charset="0"/>
                <a:cs typeface="Times New Roman" pitchFamily="18" charset="0"/>
              </a:rPr>
              <a:t>Cladonia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stellaris</a:t>
            </a:r>
            <a:r>
              <a:rPr lang="en-US" sz="2400" b="1" i="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thalli</a:t>
            </a:r>
            <a:r>
              <a:rPr lang="ru-RU" sz="2400" b="1" i="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treated with </a:t>
            </a:r>
            <a:r>
              <a:rPr lang="ru-RU" sz="2400" b="1" dirty="0" smtClean="0">
                <a:latin typeface="Times New Roman" pitchFamily="18" charset="0"/>
                <a:cs typeface="Times New Roman" pitchFamily="18" charset="0"/>
              </a:rPr>
              <a:t>КОН </a:t>
            </a:r>
            <a:r>
              <a:rPr lang="en-US" sz="2400" b="1" dirty="0" smtClean="0">
                <a:latin typeface="Times New Roman" pitchFamily="18" charset="0"/>
                <a:cs typeface="Times New Roman" pitchFamily="18" charset="0"/>
              </a:rPr>
              <a:t>after exposition  to UV-B radiation </a:t>
            </a:r>
            <a:endParaRPr lang="ru-RU" sz="2400" b="1" dirty="0">
              <a:latin typeface="Times New Roman" pitchFamily="18" charset="0"/>
              <a:cs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a:graphicFrameLocks/>
          </p:cNvGraphicFramePr>
          <p:nvPr/>
        </p:nvGraphicFramePr>
        <p:xfrm>
          <a:off x="179388" y="2060160"/>
          <a:ext cx="2736342" cy="31690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Диаграмма 2"/>
          <p:cNvGraphicFramePr>
            <a:graphicFrameLocks/>
          </p:cNvGraphicFramePr>
          <p:nvPr/>
        </p:nvGraphicFramePr>
        <p:xfrm>
          <a:off x="2987739" y="1988137"/>
          <a:ext cx="3024378" cy="32410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Диаграмма 3"/>
          <p:cNvGraphicFramePr>
            <a:graphicFrameLocks/>
          </p:cNvGraphicFramePr>
          <p:nvPr/>
        </p:nvGraphicFramePr>
        <p:xfrm>
          <a:off x="6119622" y="1916113"/>
          <a:ext cx="3024378" cy="3322637"/>
        </p:xfrm>
        <a:graphic>
          <a:graphicData uri="http://schemas.openxmlformats.org/drawingml/2006/chart">
            <c:chart xmlns:c="http://schemas.openxmlformats.org/drawingml/2006/chart" xmlns:r="http://schemas.openxmlformats.org/officeDocument/2006/relationships" r:id="rId4"/>
          </a:graphicData>
        </a:graphic>
      </p:graphicFrame>
      <p:sp>
        <p:nvSpPr>
          <p:cNvPr id="7" name="Прямоугольник 7"/>
          <p:cNvSpPr>
            <a:spLocks noChangeArrowheads="1"/>
          </p:cNvSpPr>
          <p:nvPr/>
        </p:nvSpPr>
        <p:spPr bwMode="auto">
          <a:xfrm>
            <a:off x="857224" y="5072074"/>
            <a:ext cx="8143932" cy="369332"/>
          </a:xfrm>
          <a:prstGeom prst="rect">
            <a:avLst/>
          </a:prstGeom>
          <a:noFill/>
          <a:ln w="9525">
            <a:noFill/>
            <a:miter lim="800000"/>
            <a:headEnd/>
            <a:tailEnd/>
          </a:ln>
        </p:spPr>
        <p:txBody>
          <a:bodyPr wrap="square">
            <a:spAutoFit/>
          </a:bodyPr>
          <a:lstStyle/>
          <a:p>
            <a:r>
              <a:rPr lang="ru-RU" b="1" dirty="0" smtClean="0">
                <a:latin typeface="Times New Roman" pitchFamily="18" charset="0"/>
                <a:cs typeface="Times New Roman" pitchFamily="18" charset="0"/>
              </a:rPr>
              <a:t>                  3       4                     1        2        3         4                      1        2        3         4</a:t>
            </a:r>
            <a:endParaRPr lang="ru-RU" b="1" dirty="0">
              <a:latin typeface="Times New Roman" pitchFamily="18" charset="0"/>
              <a:cs typeface="Times New Roman" pitchFamily="18" charset="0"/>
            </a:endParaRPr>
          </a:p>
        </p:txBody>
      </p:sp>
      <p:sp>
        <p:nvSpPr>
          <p:cNvPr id="8" name="Прямоугольник 7"/>
          <p:cNvSpPr/>
          <p:nvPr/>
        </p:nvSpPr>
        <p:spPr>
          <a:xfrm>
            <a:off x="357158" y="214290"/>
            <a:ext cx="8429684" cy="1323439"/>
          </a:xfrm>
          <a:prstGeom prst="rect">
            <a:avLst/>
          </a:prstGeom>
        </p:spPr>
        <p:txBody>
          <a:bodyPr wrap="square">
            <a:spAutoFit/>
          </a:bodyPr>
          <a:lstStyle/>
          <a:p>
            <a:pPr algn="ctr"/>
            <a:r>
              <a:rPr lang="en-US" sz="2000" b="1" dirty="0" smtClean="0">
                <a:latin typeface="Times New Roman" pitchFamily="18" charset="0"/>
                <a:cs typeface="Times New Roman" pitchFamily="18" charset="0"/>
              </a:rPr>
              <a:t>Effect  UV-B  radiation on maximum </a:t>
            </a:r>
            <a:r>
              <a:rPr lang="en-US" sz="2000" b="1" dirty="0" smtClean="0">
                <a:solidFill>
                  <a:srgbClr val="000000"/>
                </a:solidFill>
                <a:latin typeface="Times New Roman" pitchFamily="18" charset="0"/>
                <a:cs typeface="Times New Roman" pitchFamily="18" charset="0"/>
              </a:rPr>
              <a:t>quantum yield</a:t>
            </a:r>
            <a:r>
              <a:rPr lang="ru-RU" sz="2000" b="1" dirty="0" smtClean="0">
                <a:latin typeface="Times New Roman" pitchFamily="18" charset="0"/>
                <a:cs typeface="Times New Roman" pitchFamily="18" charset="0"/>
              </a:rPr>
              <a:t>(</a:t>
            </a:r>
            <a:r>
              <a:rPr lang="en-US" sz="2000" b="1" i="1" dirty="0" smtClean="0">
                <a:latin typeface="Times New Roman" pitchFamily="18" charset="0"/>
                <a:cs typeface="Times New Roman" pitchFamily="18" charset="0"/>
              </a:rPr>
              <a:t>Fv/Fm</a:t>
            </a:r>
            <a:r>
              <a:rPr lang="en-US" sz="20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a:t>
            </a:r>
            <a:r>
              <a:rPr lang="en-US" sz="2000" b="1" i="1"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minimal</a:t>
            </a:r>
            <a:r>
              <a:rPr lang="en-US" sz="2000" b="1" i="1"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a:t>
            </a:r>
            <a:r>
              <a:rPr lang="en-US" sz="2000" b="1" i="1" dirty="0" err="1" smtClean="0">
                <a:latin typeface="Times New Roman" pitchFamily="18" charset="0"/>
                <a:cs typeface="Times New Roman" pitchFamily="18" charset="0"/>
              </a:rPr>
              <a:t>Fo</a:t>
            </a:r>
            <a:r>
              <a:rPr lang="en-US" sz="2000" b="1" dirty="0" smtClean="0">
                <a:latin typeface="Times New Roman" pitchFamily="18" charset="0"/>
                <a:cs typeface="Times New Roman" pitchFamily="18" charset="0"/>
              </a:rPr>
              <a:t>) and maximal (</a:t>
            </a:r>
            <a:r>
              <a:rPr lang="en-US" sz="2000" b="1" i="1" dirty="0" smtClean="0">
                <a:latin typeface="Times New Roman" pitchFamily="18" charset="0"/>
                <a:cs typeface="Times New Roman" pitchFamily="18" charset="0"/>
              </a:rPr>
              <a:t>Fm</a:t>
            </a:r>
            <a:r>
              <a:rPr lang="en-US" sz="2000" b="1" dirty="0" smtClean="0">
                <a:latin typeface="Times New Roman" pitchFamily="18" charset="0"/>
                <a:cs typeface="Times New Roman" pitchFamily="18" charset="0"/>
              </a:rPr>
              <a:t>) fluorescence chlorophyll</a:t>
            </a:r>
            <a:r>
              <a:rPr lang="ru-RU" sz="2000" b="1"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 and non-photochemical </a:t>
            </a:r>
            <a:r>
              <a:rPr lang="en-US" sz="2000" b="1" dirty="0" err="1" smtClean="0">
                <a:latin typeface="Times New Roman" pitchFamily="18" charset="0"/>
                <a:cs typeface="Times New Roman" pitchFamily="18" charset="0"/>
              </a:rPr>
              <a:t>quenchion</a:t>
            </a:r>
            <a:r>
              <a:rPr lang="en-US" sz="2000" b="1"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a:t>
            </a:r>
            <a:r>
              <a:rPr lang="en-US" sz="2000" b="1" i="1" dirty="0" smtClean="0">
                <a:latin typeface="Times New Roman" pitchFamily="18" charset="0"/>
                <a:cs typeface="Times New Roman" pitchFamily="18" charset="0"/>
              </a:rPr>
              <a:t>NPQ)</a:t>
            </a:r>
            <a:r>
              <a:rPr lang="en-US" sz="2000" b="1" dirty="0" smtClean="0">
                <a:latin typeface="Times New Roman" pitchFamily="18" charset="0"/>
                <a:cs typeface="Times New Roman" pitchFamily="18" charset="0"/>
              </a:rPr>
              <a:t> in PS II of </a:t>
            </a:r>
            <a:r>
              <a:rPr lang="en-US" sz="2000" b="1" i="1" dirty="0" err="1" smtClean="0">
                <a:latin typeface="Times New Roman" pitchFamily="18" charset="0"/>
                <a:cs typeface="Times New Roman" pitchFamily="18" charset="0"/>
              </a:rPr>
              <a:t>Cladonia</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stellaris</a:t>
            </a:r>
            <a:r>
              <a:rPr lang="en-US" sz="2000" b="1" i="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photobiont</a:t>
            </a:r>
            <a:endParaRPr lang="en-US" sz="2000" b="1" dirty="0" smtClean="0">
              <a:latin typeface="Times New Roman" pitchFamily="18" charset="0"/>
              <a:cs typeface="Times New Roman" pitchFamily="18" charset="0"/>
            </a:endParaRPr>
          </a:p>
          <a:p>
            <a:pPr algn="ctr"/>
            <a:r>
              <a:rPr lang="ru-RU" sz="2000" b="1" dirty="0" smtClean="0">
                <a:latin typeface="Times New Roman" pitchFamily="18" charset="0"/>
                <a:cs typeface="Times New Roman" pitchFamily="18" charset="0"/>
              </a:rPr>
              <a:t> </a:t>
            </a:r>
            <a:endParaRPr lang="ru-RU" sz="2000" b="1" dirty="0">
              <a:latin typeface="Times New Roman" pitchFamily="18" charset="0"/>
              <a:cs typeface="Times New Roman" pitchFamily="18" charset="0"/>
            </a:endParaRPr>
          </a:p>
        </p:txBody>
      </p:sp>
      <p:sp>
        <p:nvSpPr>
          <p:cNvPr id="9" name="Прямоугольник 8"/>
          <p:cNvSpPr/>
          <p:nvPr/>
        </p:nvSpPr>
        <p:spPr>
          <a:xfrm>
            <a:off x="1142975" y="1643050"/>
            <a:ext cx="1071571" cy="369332"/>
          </a:xfrm>
          <a:prstGeom prst="rect">
            <a:avLst/>
          </a:prstGeom>
        </p:spPr>
        <p:txBody>
          <a:bodyPr wrap="square">
            <a:spAutoFit/>
          </a:bodyPr>
          <a:lstStyle/>
          <a:p>
            <a:r>
              <a:rPr lang="en-US" b="1" i="1" dirty="0" smtClean="0">
                <a:latin typeface="Times New Roman" pitchFamily="18" charset="0"/>
                <a:cs typeface="Times New Roman" pitchFamily="18" charset="0"/>
              </a:rPr>
              <a:t>Fv/Fm</a:t>
            </a:r>
            <a:endParaRPr lang="ru-RU" sz="1600" b="1" i="1" dirty="0">
              <a:latin typeface="Times New Roman" pitchFamily="18" charset="0"/>
              <a:cs typeface="Times New Roman" pitchFamily="18" charset="0"/>
            </a:endParaRPr>
          </a:p>
        </p:txBody>
      </p:sp>
      <p:sp>
        <p:nvSpPr>
          <p:cNvPr id="10" name="Прямоугольник 9"/>
          <p:cNvSpPr/>
          <p:nvPr/>
        </p:nvSpPr>
        <p:spPr>
          <a:xfrm>
            <a:off x="4286248" y="1643050"/>
            <a:ext cx="1214446" cy="369332"/>
          </a:xfrm>
          <a:prstGeom prst="rect">
            <a:avLst/>
          </a:prstGeom>
        </p:spPr>
        <p:txBody>
          <a:bodyPr wrap="square">
            <a:spAutoFit/>
          </a:bodyPr>
          <a:lstStyle/>
          <a:p>
            <a:r>
              <a:rPr lang="en-US" b="1" i="1" dirty="0" err="1" smtClean="0">
                <a:latin typeface="Times New Roman" pitchFamily="18" charset="0"/>
                <a:cs typeface="Times New Roman" pitchFamily="18" charset="0"/>
              </a:rPr>
              <a:t>Fo</a:t>
            </a:r>
            <a:r>
              <a:rPr lang="en-US" b="1" i="1" dirty="0" smtClean="0">
                <a:latin typeface="Times New Roman" pitchFamily="18" charset="0"/>
                <a:cs typeface="Times New Roman" pitchFamily="18" charset="0"/>
              </a:rPr>
              <a:t>,</a:t>
            </a:r>
            <a:r>
              <a:rPr lang="ru-RU" b="1" i="1" dirty="0" smtClean="0">
                <a:latin typeface="Times New Roman" pitchFamily="18" charset="0"/>
                <a:cs typeface="Times New Roman" pitchFamily="18" charset="0"/>
              </a:rPr>
              <a:t> </a:t>
            </a:r>
            <a:r>
              <a:rPr lang="en-US" b="1" i="1" dirty="0" smtClean="0">
                <a:latin typeface="Times New Roman" pitchFamily="18" charset="0"/>
                <a:cs typeface="Times New Roman" pitchFamily="18" charset="0"/>
              </a:rPr>
              <a:t>Fm</a:t>
            </a:r>
            <a:endParaRPr lang="ru-RU" sz="1600" b="1" i="1" dirty="0">
              <a:latin typeface="Times New Roman" pitchFamily="18" charset="0"/>
              <a:cs typeface="Times New Roman" pitchFamily="18" charset="0"/>
            </a:endParaRPr>
          </a:p>
        </p:txBody>
      </p:sp>
      <p:sp>
        <p:nvSpPr>
          <p:cNvPr id="11" name="Прямоугольник 10"/>
          <p:cNvSpPr/>
          <p:nvPr/>
        </p:nvSpPr>
        <p:spPr>
          <a:xfrm>
            <a:off x="7429520" y="1643050"/>
            <a:ext cx="1071570" cy="369332"/>
          </a:xfrm>
          <a:prstGeom prst="rect">
            <a:avLst/>
          </a:prstGeom>
        </p:spPr>
        <p:txBody>
          <a:bodyPr wrap="square">
            <a:spAutoFit/>
          </a:bodyPr>
          <a:lstStyle/>
          <a:p>
            <a:r>
              <a:rPr lang="en-US" b="1" i="1" dirty="0" smtClean="0">
                <a:latin typeface="Times New Roman" pitchFamily="18" charset="0"/>
                <a:cs typeface="Times New Roman" pitchFamily="18" charset="0"/>
              </a:rPr>
              <a:t>NPQ</a:t>
            </a:r>
            <a:endParaRPr lang="ru-RU" b="1" i="1" dirty="0">
              <a:latin typeface="Times New Roman" pitchFamily="18" charset="0"/>
              <a:cs typeface="Times New Roman" pitchFamily="18" charset="0"/>
            </a:endParaRPr>
          </a:p>
        </p:txBody>
      </p:sp>
      <p:sp>
        <p:nvSpPr>
          <p:cNvPr id="12" name="Прямоугольник 11"/>
          <p:cNvSpPr/>
          <p:nvPr/>
        </p:nvSpPr>
        <p:spPr>
          <a:xfrm>
            <a:off x="928662" y="5715016"/>
            <a:ext cx="8001056" cy="507831"/>
          </a:xfrm>
          <a:prstGeom prst="rect">
            <a:avLst/>
          </a:prstGeom>
        </p:spPr>
        <p:txBody>
          <a:bodyPr wrap="square">
            <a:spAutoFit/>
          </a:bodyPr>
          <a:lstStyle/>
          <a:p>
            <a:pPr algn="ctr">
              <a:lnSpc>
                <a:spcPct val="150000"/>
              </a:lnSpc>
            </a:pPr>
            <a:r>
              <a:rPr lang="en-US" b="1" dirty="0" smtClean="0">
                <a:latin typeface="Times New Roman" pitchFamily="18" charset="0"/>
                <a:cs typeface="Times New Roman" pitchFamily="18" charset="0"/>
              </a:rPr>
              <a:t>1</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UV-B (</a:t>
            </a:r>
            <a:r>
              <a:rPr lang="en-US" b="1" dirty="0" smtClean="0">
                <a:solidFill>
                  <a:srgbClr val="FF0000"/>
                </a:solidFill>
                <a:latin typeface="Times New Roman" pitchFamily="18" charset="0"/>
                <a:cs typeface="Times New Roman" pitchFamily="18" charset="0"/>
              </a:rPr>
              <a:t>0</a:t>
            </a:r>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–UV-B </a:t>
            </a:r>
            <a:r>
              <a:rPr lang="ru-RU" dirty="0" smtClean="0">
                <a:latin typeface="Times New Roman" pitchFamily="18" charset="0"/>
                <a:cs typeface="Times New Roman" pitchFamily="18" charset="0"/>
              </a:rPr>
              <a:t>(</a:t>
            </a:r>
            <a:r>
              <a:rPr lang="ru-RU" b="1" dirty="0" smtClean="0">
                <a:solidFill>
                  <a:srgbClr val="FF0000"/>
                </a:solidFill>
                <a:latin typeface="Times New Roman" pitchFamily="18" charset="0"/>
                <a:cs typeface="Times New Roman" pitchFamily="18" charset="0"/>
              </a:rPr>
              <a:t>43</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kJ</a:t>
            </a:r>
            <a:r>
              <a:rPr lang="ru-RU"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 –UV-B</a:t>
            </a:r>
            <a:r>
              <a:rPr lang="ru-RU" dirty="0" smtClean="0">
                <a:latin typeface="Times New Roman" pitchFamily="18" charset="0"/>
                <a:cs typeface="Times New Roman" pitchFamily="18" charset="0"/>
              </a:rPr>
              <a:t>(</a:t>
            </a:r>
            <a:r>
              <a:rPr lang="ru-RU" b="1" dirty="0" smtClean="0">
                <a:solidFill>
                  <a:srgbClr val="FF0000"/>
                </a:solidFill>
                <a:latin typeface="Times New Roman" pitchFamily="18" charset="0"/>
                <a:cs typeface="Times New Roman" pitchFamily="18" charset="0"/>
              </a:rPr>
              <a:t>144</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kJ</a:t>
            </a:r>
            <a:r>
              <a:rPr lang="ru-RU"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4</a:t>
            </a:r>
            <a:r>
              <a:rPr lang="en-US" dirty="0" smtClean="0">
                <a:latin typeface="Times New Roman" pitchFamily="18" charset="0"/>
                <a:cs typeface="Times New Roman" pitchFamily="18" charset="0"/>
              </a:rPr>
              <a:t> –</a:t>
            </a:r>
            <a:r>
              <a:rPr lang="en-US" dirty="0" smtClean="0">
                <a:solidFill>
                  <a:srgbClr val="C00000"/>
                </a:solidFill>
                <a:latin typeface="Times New Roman" pitchFamily="18" charset="0"/>
                <a:cs typeface="Times New Roman" pitchFamily="18" charset="0"/>
              </a:rPr>
              <a:t> </a:t>
            </a:r>
            <a:r>
              <a:rPr lang="en-US" dirty="0" smtClean="0">
                <a:latin typeface="Times New Roman" pitchFamily="18" charset="0"/>
                <a:cs typeface="Times New Roman" pitchFamily="18" charset="0"/>
              </a:rPr>
              <a:t>3 days  after treatment </a:t>
            </a:r>
            <a:endParaRPr lang="ru-RU" dirty="0">
              <a:solidFill>
                <a:srgbClr val="C00000"/>
              </a:solidFill>
              <a:latin typeface="Times New Roman" pitchFamily="18" charset="0"/>
              <a:cs typeface="Times New Roman" pitchFamily="18" charset="0"/>
            </a:endParaRPr>
          </a:p>
        </p:txBody>
      </p:sp>
      <p:sp>
        <p:nvSpPr>
          <p:cNvPr id="14" name="Прямоугольник 13"/>
          <p:cNvSpPr/>
          <p:nvPr/>
        </p:nvSpPr>
        <p:spPr>
          <a:xfrm>
            <a:off x="714348" y="5072074"/>
            <a:ext cx="8286808" cy="369332"/>
          </a:xfrm>
          <a:prstGeom prst="rect">
            <a:avLst/>
          </a:prstGeom>
        </p:spPr>
        <p:txBody>
          <a:bodyPr wrap="square">
            <a:spAutoFit/>
          </a:bodyPr>
          <a:lstStyle/>
          <a:p>
            <a:r>
              <a:rPr lang="ru-RU" b="1" dirty="0" smtClean="0">
                <a:latin typeface="Times New Roman" pitchFamily="18" charset="0"/>
                <a:cs typeface="Times New Roman" pitchFamily="18" charset="0"/>
              </a:rPr>
              <a:t>    1      2</a:t>
            </a:r>
            <a:endParaRPr lang="ru-RU" b="1" dirty="0">
              <a:latin typeface="Times New Roman" pitchFamily="18"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62"/>
          <p:cNvGrpSpPr>
            <a:grpSpLocks/>
          </p:cNvGrpSpPr>
          <p:nvPr/>
        </p:nvGrpSpPr>
        <p:grpSpPr bwMode="auto">
          <a:xfrm>
            <a:off x="848939" y="1142985"/>
            <a:ext cx="6866317" cy="5000653"/>
            <a:chOff x="849482" y="857234"/>
            <a:chExt cx="6865795" cy="4572026"/>
          </a:xfrm>
        </p:grpSpPr>
        <p:grpSp>
          <p:nvGrpSpPr>
            <p:cNvPr id="3" name="Группа 60"/>
            <p:cNvGrpSpPr>
              <a:grpSpLocks/>
            </p:cNvGrpSpPr>
            <p:nvPr/>
          </p:nvGrpSpPr>
          <p:grpSpPr bwMode="auto">
            <a:xfrm>
              <a:off x="1422399" y="857234"/>
              <a:ext cx="6292878" cy="4572026"/>
              <a:chOff x="1857377" y="1674815"/>
              <a:chExt cx="5435602" cy="2696261"/>
            </a:xfrm>
          </p:grpSpPr>
          <p:grpSp>
            <p:nvGrpSpPr>
              <p:cNvPr id="5" name="Group 5"/>
              <p:cNvGrpSpPr>
                <a:grpSpLocks noChangeAspect="1"/>
              </p:cNvGrpSpPr>
              <p:nvPr/>
            </p:nvGrpSpPr>
            <p:grpSpPr bwMode="auto">
              <a:xfrm>
                <a:off x="1857377" y="1674815"/>
                <a:ext cx="5435602" cy="2362202"/>
                <a:chOff x="1170" y="1055"/>
                <a:chExt cx="3424" cy="1488"/>
              </a:xfrm>
            </p:grpSpPr>
            <p:sp>
              <p:nvSpPr>
                <p:cNvPr id="10" name="Rectangle 8"/>
                <p:cNvSpPr>
                  <a:spLocks noChangeArrowheads="1"/>
                </p:cNvSpPr>
                <p:nvPr/>
              </p:nvSpPr>
              <p:spPr bwMode="auto">
                <a:xfrm>
                  <a:off x="1707" y="1550"/>
                  <a:ext cx="270" cy="882"/>
                </a:xfrm>
                <a:prstGeom prst="rect">
                  <a:avLst/>
                </a:prstGeom>
                <a:solidFill>
                  <a:srgbClr val="002060"/>
                </a:solidFill>
                <a:ln w="9525">
                  <a:noFill/>
                  <a:miter lim="800000"/>
                  <a:headEnd/>
                  <a:tailEnd/>
                </a:ln>
              </p:spPr>
              <p:txBody>
                <a:bodyPr/>
                <a:lstStyle/>
                <a:p>
                  <a:endParaRPr lang="ru-RU">
                    <a:latin typeface="Calibri" pitchFamily="34" charset="0"/>
                  </a:endParaRPr>
                </a:p>
              </p:txBody>
            </p:sp>
            <p:sp>
              <p:nvSpPr>
                <p:cNvPr id="11" name="Freeform 9"/>
                <p:cNvSpPr>
                  <a:spLocks noEditPoints="1"/>
                </p:cNvSpPr>
                <p:nvPr/>
              </p:nvSpPr>
              <p:spPr bwMode="auto">
                <a:xfrm>
                  <a:off x="1701" y="1544"/>
                  <a:ext cx="282" cy="894"/>
                </a:xfrm>
                <a:custGeom>
                  <a:avLst/>
                  <a:gdLst>
                    <a:gd name="T0" fmla="*/ 0 w 752"/>
                    <a:gd name="T1" fmla="*/ 16 h 2384"/>
                    <a:gd name="T2" fmla="*/ 16 w 752"/>
                    <a:gd name="T3" fmla="*/ 0 h 2384"/>
                    <a:gd name="T4" fmla="*/ 736 w 752"/>
                    <a:gd name="T5" fmla="*/ 0 h 2384"/>
                    <a:gd name="T6" fmla="*/ 752 w 752"/>
                    <a:gd name="T7" fmla="*/ 16 h 2384"/>
                    <a:gd name="T8" fmla="*/ 752 w 752"/>
                    <a:gd name="T9" fmla="*/ 2368 h 2384"/>
                    <a:gd name="T10" fmla="*/ 736 w 752"/>
                    <a:gd name="T11" fmla="*/ 2384 h 2384"/>
                    <a:gd name="T12" fmla="*/ 16 w 752"/>
                    <a:gd name="T13" fmla="*/ 2384 h 2384"/>
                    <a:gd name="T14" fmla="*/ 0 w 752"/>
                    <a:gd name="T15" fmla="*/ 2368 h 2384"/>
                    <a:gd name="T16" fmla="*/ 0 w 752"/>
                    <a:gd name="T17" fmla="*/ 16 h 2384"/>
                    <a:gd name="T18" fmla="*/ 32 w 752"/>
                    <a:gd name="T19" fmla="*/ 2368 h 2384"/>
                    <a:gd name="T20" fmla="*/ 16 w 752"/>
                    <a:gd name="T21" fmla="*/ 2352 h 2384"/>
                    <a:gd name="T22" fmla="*/ 736 w 752"/>
                    <a:gd name="T23" fmla="*/ 2352 h 2384"/>
                    <a:gd name="T24" fmla="*/ 720 w 752"/>
                    <a:gd name="T25" fmla="*/ 2368 h 2384"/>
                    <a:gd name="T26" fmla="*/ 720 w 752"/>
                    <a:gd name="T27" fmla="*/ 16 h 2384"/>
                    <a:gd name="T28" fmla="*/ 736 w 752"/>
                    <a:gd name="T29" fmla="*/ 32 h 2384"/>
                    <a:gd name="T30" fmla="*/ 16 w 752"/>
                    <a:gd name="T31" fmla="*/ 32 h 2384"/>
                    <a:gd name="T32" fmla="*/ 32 w 752"/>
                    <a:gd name="T33" fmla="*/ 16 h 2384"/>
                    <a:gd name="T34" fmla="*/ 32 w 752"/>
                    <a:gd name="T35" fmla="*/ 2368 h 23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2"/>
                    <a:gd name="T55" fmla="*/ 0 h 2384"/>
                    <a:gd name="T56" fmla="*/ 752 w 752"/>
                    <a:gd name="T57" fmla="*/ 2384 h 23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2" h="2384">
                      <a:moveTo>
                        <a:pt x="0" y="16"/>
                      </a:moveTo>
                      <a:cubicBezTo>
                        <a:pt x="0" y="8"/>
                        <a:pt x="8" y="0"/>
                        <a:pt x="16" y="0"/>
                      </a:cubicBezTo>
                      <a:lnTo>
                        <a:pt x="736" y="0"/>
                      </a:lnTo>
                      <a:cubicBezTo>
                        <a:pt x="745" y="0"/>
                        <a:pt x="752" y="8"/>
                        <a:pt x="752" y="16"/>
                      </a:cubicBezTo>
                      <a:lnTo>
                        <a:pt x="752" y="2368"/>
                      </a:lnTo>
                      <a:cubicBezTo>
                        <a:pt x="752" y="2377"/>
                        <a:pt x="745" y="2384"/>
                        <a:pt x="736" y="2384"/>
                      </a:cubicBezTo>
                      <a:lnTo>
                        <a:pt x="16" y="2384"/>
                      </a:lnTo>
                      <a:cubicBezTo>
                        <a:pt x="8" y="2384"/>
                        <a:pt x="0" y="2377"/>
                        <a:pt x="0" y="2368"/>
                      </a:cubicBezTo>
                      <a:lnTo>
                        <a:pt x="0" y="16"/>
                      </a:lnTo>
                      <a:close/>
                      <a:moveTo>
                        <a:pt x="32" y="2368"/>
                      </a:moveTo>
                      <a:lnTo>
                        <a:pt x="16" y="2352"/>
                      </a:lnTo>
                      <a:lnTo>
                        <a:pt x="736" y="2352"/>
                      </a:lnTo>
                      <a:lnTo>
                        <a:pt x="720" y="2368"/>
                      </a:lnTo>
                      <a:lnTo>
                        <a:pt x="720" y="16"/>
                      </a:lnTo>
                      <a:lnTo>
                        <a:pt x="736" y="32"/>
                      </a:lnTo>
                      <a:lnTo>
                        <a:pt x="16" y="32"/>
                      </a:lnTo>
                      <a:lnTo>
                        <a:pt x="32" y="16"/>
                      </a:lnTo>
                      <a:lnTo>
                        <a:pt x="32" y="2368"/>
                      </a:lnTo>
                      <a:close/>
                    </a:path>
                  </a:pathLst>
                </a:custGeom>
                <a:solidFill>
                  <a:srgbClr val="000000"/>
                </a:solidFill>
                <a:ln w="6">
                  <a:solidFill>
                    <a:srgbClr val="000000"/>
                  </a:solidFill>
                  <a:bevel/>
                  <a:headEnd/>
                  <a:tailEnd/>
                </a:ln>
              </p:spPr>
              <p:txBody>
                <a:bodyPr/>
                <a:lstStyle/>
                <a:p>
                  <a:endParaRPr lang="ru-RU">
                    <a:latin typeface="Calibri" pitchFamily="34" charset="0"/>
                  </a:endParaRPr>
                </a:p>
              </p:txBody>
            </p:sp>
            <p:sp>
              <p:nvSpPr>
                <p:cNvPr id="12" name="Rectangle 10"/>
                <p:cNvSpPr>
                  <a:spLocks noChangeArrowheads="1"/>
                </p:cNvSpPr>
                <p:nvPr/>
              </p:nvSpPr>
              <p:spPr bwMode="auto">
                <a:xfrm>
                  <a:off x="2379" y="1724"/>
                  <a:ext cx="270" cy="708"/>
                </a:xfrm>
                <a:prstGeom prst="rect">
                  <a:avLst/>
                </a:prstGeom>
                <a:solidFill>
                  <a:srgbClr val="002060"/>
                </a:solidFill>
                <a:ln w="9525">
                  <a:noFill/>
                  <a:miter lim="800000"/>
                  <a:headEnd/>
                  <a:tailEnd/>
                </a:ln>
              </p:spPr>
              <p:txBody>
                <a:bodyPr/>
                <a:lstStyle/>
                <a:p>
                  <a:endParaRPr lang="ru-RU">
                    <a:latin typeface="Calibri" pitchFamily="34" charset="0"/>
                  </a:endParaRPr>
                </a:p>
              </p:txBody>
            </p:sp>
            <p:sp>
              <p:nvSpPr>
                <p:cNvPr id="13" name="Freeform 11"/>
                <p:cNvSpPr>
                  <a:spLocks noEditPoints="1"/>
                </p:cNvSpPr>
                <p:nvPr/>
              </p:nvSpPr>
              <p:spPr bwMode="auto">
                <a:xfrm>
                  <a:off x="2373" y="1718"/>
                  <a:ext cx="282" cy="720"/>
                </a:xfrm>
                <a:custGeom>
                  <a:avLst/>
                  <a:gdLst>
                    <a:gd name="T0" fmla="*/ 0 w 752"/>
                    <a:gd name="T1" fmla="*/ 16 h 1920"/>
                    <a:gd name="T2" fmla="*/ 16 w 752"/>
                    <a:gd name="T3" fmla="*/ 0 h 1920"/>
                    <a:gd name="T4" fmla="*/ 736 w 752"/>
                    <a:gd name="T5" fmla="*/ 0 h 1920"/>
                    <a:gd name="T6" fmla="*/ 752 w 752"/>
                    <a:gd name="T7" fmla="*/ 16 h 1920"/>
                    <a:gd name="T8" fmla="*/ 752 w 752"/>
                    <a:gd name="T9" fmla="*/ 1904 h 1920"/>
                    <a:gd name="T10" fmla="*/ 736 w 752"/>
                    <a:gd name="T11" fmla="*/ 1920 h 1920"/>
                    <a:gd name="T12" fmla="*/ 16 w 752"/>
                    <a:gd name="T13" fmla="*/ 1920 h 1920"/>
                    <a:gd name="T14" fmla="*/ 0 w 752"/>
                    <a:gd name="T15" fmla="*/ 1904 h 1920"/>
                    <a:gd name="T16" fmla="*/ 0 w 752"/>
                    <a:gd name="T17" fmla="*/ 16 h 1920"/>
                    <a:gd name="T18" fmla="*/ 32 w 752"/>
                    <a:gd name="T19" fmla="*/ 1904 h 1920"/>
                    <a:gd name="T20" fmla="*/ 16 w 752"/>
                    <a:gd name="T21" fmla="*/ 1888 h 1920"/>
                    <a:gd name="T22" fmla="*/ 736 w 752"/>
                    <a:gd name="T23" fmla="*/ 1888 h 1920"/>
                    <a:gd name="T24" fmla="*/ 720 w 752"/>
                    <a:gd name="T25" fmla="*/ 1904 h 1920"/>
                    <a:gd name="T26" fmla="*/ 720 w 752"/>
                    <a:gd name="T27" fmla="*/ 16 h 1920"/>
                    <a:gd name="T28" fmla="*/ 736 w 752"/>
                    <a:gd name="T29" fmla="*/ 32 h 1920"/>
                    <a:gd name="T30" fmla="*/ 16 w 752"/>
                    <a:gd name="T31" fmla="*/ 32 h 1920"/>
                    <a:gd name="T32" fmla="*/ 32 w 752"/>
                    <a:gd name="T33" fmla="*/ 16 h 1920"/>
                    <a:gd name="T34" fmla="*/ 32 w 752"/>
                    <a:gd name="T35" fmla="*/ 1904 h 19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2"/>
                    <a:gd name="T55" fmla="*/ 0 h 1920"/>
                    <a:gd name="T56" fmla="*/ 752 w 752"/>
                    <a:gd name="T57" fmla="*/ 1920 h 19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2" h="1920">
                      <a:moveTo>
                        <a:pt x="0" y="16"/>
                      </a:moveTo>
                      <a:cubicBezTo>
                        <a:pt x="0" y="8"/>
                        <a:pt x="8" y="0"/>
                        <a:pt x="16" y="0"/>
                      </a:cubicBezTo>
                      <a:lnTo>
                        <a:pt x="736" y="0"/>
                      </a:lnTo>
                      <a:cubicBezTo>
                        <a:pt x="745" y="0"/>
                        <a:pt x="752" y="8"/>
                        <a:pt x="752" y="16"/>
                      </a:cubicBezTo>
                      <a:lnTo>
                        <a:pt x="752" y="1904"/>
                      </a:lnTo>
                      <a:cubicBezTo>
                        <a:pt x="752" y="1913"/>
                        <a:pt x="745" y="1920"/>
                        <a:pt x="736" y="1920"/>
                      </a:cubicBezTo>
                      <a:lnTo>
                        <a:pt x="16" y="1920"/>
                      </a:lnTo>
                      <a:cubicBezTo>
                        <a:pt x="8" y="1920"/>
                        <a:pt x="0" y="1913"/>
                        <a:pt x="0" y="1904"/>
                      </a:cubicBezTo>
                      <a:lnTo>
                        <a:pt x="0" y="16"/>
                      </a:lnTo>
                      <a:close/>
                      <a:moveTo>
                        <a:pt x="32" y="1904"/>
                      </a:moveTo>
                      <a:lnTo>
                        <a:pt x="16" y="1888"/>
                      </a:lnTo>
                      <a:lnTo>
                        <a:pt x="736" y="1888"/>
                      </a:lnTo>
                      <a:lnTo>
                        <a:pt x="720" y="1904"/>
                      </a:lnTo>
                      <a:lnTo>
                        <a:pt x="720" y="16"/>
                      </a:lnTo>
                      <a:lnTo>
                        <a:pt x="736" y="32"/>
                      </a:lnTo>
                      <a:lnTo>
                        <a:pt x="16" y="32"/>
                      </a:lnTo>
                      <a:lnTo>
                        <a:pt x="32" y="16"/>
                      </a:lnTo>
                      <a:lnTo>
                        <a:pt x="32" y="1904"/>
                      </a:lnTo>
                      <a:close/>
                    </a:path>
                  </a:pathLst>
                </a:custGeom>
                <a:solidFill>
                  <a:srgbClr val="000000"/>
                </a:solidFill>
                <a:ln w="6">
                  <a:solidFill>
                    <a:srgbClr val="000000"/>
                  </a:solidFill>
                  <a:bevel/>
                  <a:headEnd/>
                  <a:tailEnd/>
                </a:ln>
              </p:spPr>
              <p:txBody>
                <a:bodyPr/>
                <a:lstStyle/>
                <a:p>
                  <a:endParaRPr lang="ru-RU">
                    <a:latin typeface="Calibri" pitchFamily="34" charset="0"/>
                  </a:endParaRPr>
                </a:p>
              </p:txBody>
            </p:sp>
            <p:sp>
              <p:nvSpPr>
                <p:cNvPr id="14" name="Rectangle 12"/>
                <p:cNvSpPr>
                  <a:spLocks noChangeArrowheads="1"/>
                </p:cNvSpPr>
                <p:nvPr/>
              </p:nvSpPr>
              <p:spPr bwMode="auto">
                <a:xfrm>
                  <a:off x="3051" y="2042"/>
                  <a:ext cx="270" cy="390"/>
                </a:xfrm>
                <a:prstGeom prst="rect">
                  <a:avLst/>
                </a:prstGeom>
                <a:solidFill>
                  <a:srgbClr val="002060"/>
                </a:solidFill>
                <a:ln w="9525">
                  <a:noFill/>
                  <a:miter lim="800000"/>
                  <a:headEnd/>
                  <a:tailEnd/>
                </a:ln>
              </p:spPr>
              <p:txBody>
                <a:bodyPr/>
                <a:lstStyle/>
                <a:p>
                  <a:endParaRPr lang="ru-RU">
                    <a:latin typeface="Calibri" pitchFamily="34" charset="0"/>
                  </a:endParaRPr>
                </a:p>
              </p:txBody>
            </p:sp>
            <p:sp>
              <p:nvSpPr>
                <p:cNvPr id="15" name="Freeform 13"/>
                <p:cNvSpPr>
                  <a:spLocks noEditPoints="1"/>
                </p:cNvSpPr>
                <p:nvPr/>
              </p:nvSpPr>
              <p:spPr bwMode="auto">
                <a:xfrm>
                  <a:off x="3045" y="2036"/>
                  <a:ext cx="282" cy="402"/>
                </a:xfrm>
                <a:custGeom>
                  <a:avLst/>
                  <a:gdLst>
                    <a:gd name="T0" fmla="*/ 0 w 752"/>
                    <a:gd name="T1" fmla="*/ 16 h 1072"/>
                    <a:gd name="T2" fmla="*/ 16 w 752"/>
                    <a:gd name="T3" fmla="*/ 0 h 1072"/>
                    <a:gd name="T4" fmla="*/ 736 w 752"/>
                    <a:gd name="T5" fmla="*/ 0 h 1072"/>
                    <a:gd name="T6" fmla="*/ 752 w 752"/>
                    <a:gd name="T7" fmla="*/ 16 h 1072"/>
                    <a:gd name="T8" fmla="*/ 752 w 752"/>
                    <a:gd name="T9" fmla="*/ 1056 h 1072"/>
                    <a:gd name="T10" fmla="*/ 736 w 752"/>
                    <a:gd name="T11" fmla="*/ 1072 h 1072"/>
                    <a:gd name="T12" fmla="*/ 16 w 752"/>
                    <a:gd name="T13" fmla="*/ 1072 h 1072"/>
                    <a:gd name="T14" fmla="*/ 0 w 752"/>
                    <a:gd name="T15" fmla="*/ 1056 h 1072"/>
                    <a:gd name="T16" fmla="*/ 0 w 752"/>
                    <a:gd name="T17" fmla="*/ 16 h 1072"/>
                    <a:gd name="T18" fmla="*/ 32 w 752"/>
                    <a:gd name="T19" fmla="*/ 1056 h 1072"/>
                    <a:gd name="T20" fmla="*/ 16 w 752"/>
                    <a:gd name="T21" fmla="*/ 1040 h 1072"/>
                    <a:gd name="T22" fmla="*/ 736 w 752"/>
                    <a:gd name="T23" fmla="*/ 1040 h 1072"/>
                    <a:gd name="T24" fmla="*/ 720 w 752"/>
                    <a:gd name="T25" fmla="*/ 1056 h 1072"/>
                    <a:gd name="T26" fmla="*/ 720 w 752"/>
                    <a:gd name="T27" fmla="*/ 16 h 1072"/>
                    <a:gd name="T28" fmla="*/ 736 w 752"/>
                    <a:gd name="T29" fmla="*/ 32 h 1072"/>
                    <a:gd name="T30" fmla="*/ 16 w 752"/>
                    <a:gd name="T31" fmla="*/ 32 h 1072"/>
                    <a:gd name="T32" fmla="*/ 32 w 752"/>
                    <a:gd name="T33" fmla="*/ 16 h 1072"/>
                    <a:gd name="T34" fmla="*/ 32 w 752"/>
                    <a:gd name="T35" fmla="*/ 1056 h 10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2"/>
                    <a:gd name="T55" fmla="*/ 0 h 1072"/>
                    <a:gd name="T56" fmla="*/ 752 w 752"/>
                    <a:gd name="T57" fmla="*/ 1072 h 10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2" h="1072">
                      <a:moveTo>
                        <a:pt x="0" y="16"/>
                      </a:moveTo>
                      <a:cubicBezTo>
                        <a:pt x="0" y="8"/>
                        <a:pt x="8" y="0"/>
                        <a:pt x="16" y="0"/>
                      </a:cubicBezTo>
                      <a:lnTo>
                        <a:pt x="736" y="0"/>
                      </a:lnTo>
                      <a:cubicBezTo>
                        <a:pt x="745" y="0"/>
                        <a:pt x="752" y="8"/>
                        <a:pt x="752" y="16"/>
                      </a:cubicBezTo>
                      <a:lnTo>
                        <a:pt x="752" y="1056"/>
                      </a:lnTo>
                      <a:cubicBezTo>
                        <a:pt x="752" y="1065"/>
                        <a:pt x="745" y="1072"/>
                        <a:pt x="736" y="1072"/>
                      </a:cubicBezTo>
                      <a:lnTo>
                        <a:pt x="16" y="1072"/>
                      </a:lnTo>
                      <a:cubicBezTo>
                        <a:pt x="8" y="1072"/>
                        <a:pt x="0" y="1065"/>
                        <a:pt x="0" y="1056"/>
                      </a:cubicBezTo>
                      <a:lnTo>
                        <a:pt x="0" y="16"/>
                      </a:lnTo>
                      <a:close/>
                      <a:moveTo>
                        <a:pt x="32" y="1056"/>
                      </a:moveTo>
                      <a:lnTo>
                        <a:pt x="16" y="1040"/>
                      </a:lnTo>
                      <a:lnTo>
                        <a:pt x="736" y="1040"/>
                      </a:lnTo>
                      <a:lnTo>
                        <a:pt x="720" y="1056"/>
                      </a:lnTo>
                      <a:lnTo>
                        <a:pt x="720" y="16"/>
                      </a:lnTo>
                      <a:lnTo>
                        <a:pt x="736" y="32"/>
                      </a:lnTo>
                      <a:lnTo>
                        <a:pt x="16" y="32"/>
                      </a:lnTo>
                      <a:lnTo>
                        <a:pt x="32" y="16"/>
                      </a:lnTo>
                      <a:lnTo>
                        <a:pt x="32" y="1056"/>
                      </a:lnTo>
                      <a:close/>
                    </a:path>
                  </a:pathLst>
                </a:custGeom>
                <a:solidFill>
                  <a:srgbClr val="000000"/>
                </a:solidFill>
                <a:ln w="6">
                  <a:solidFill>
                    <a:srgbClr val="000000"/>
                  </a:solidFill>
                  <a:bevel/>
                  <a:headEnd/>
                  <a:tailEnd/>
                </a:ln>
              </p:spPr>
              <p:txBody>
                <a:bodyPr/>
                <a:lstStyle/>
                <a:p>
                  <a:endParaRPr lang="ru-RU">
                    <a:latin typeface="Calibri" pitchFamily="34" charset="0"/>
                  </a:endParaRPr>
                </a:p>
              </p:txBody>
            </p:sp>
            <p:sp>
              <p:nvSpPr>
                <p:cNvPr id="16" name="Rectangle 14"/>
                <p:cNvSpPr>
                  <a:spLocks noChangeArrowheads="1"/>
                </p:cNvSpPr>
                <p:nvPr/>
              </p:nvSpPr>
              <p:spPr bwMode="auto">
                <a:xfrm>
                  <a:off x="3723" y="1808"/>
                  <a:ext cx="270" cy="624"/>
                </a:xfrm>
                <a:prstGeom prst="rect">
                  <a:avLst/>
                </a:prstGeom>
                <a:solidFill>
                  <a:srgbClr val="002060"/>
                </a:solidFill>
                <a:ln w="9525">
                  <a:noFill/>
                  <a:miter lim="800000"/>
                  <a:headEnd/>
                  <a:tailEnd/>
                </a:ln>
              </p:spPr>
              <p:txBody>
                <a:bodyPr/>
                <a:lstStyle/>
                <a:p>
                  <a:endParaRPr lang="ru-RU">
                    <a:latin typeface="Calibri" pitchFamily="34" charset="0"/>
                  </a:endParaRPr>
                </a:p>
              </p:txBody>
            </p:sp>
            <p:sp>
              <p:nvSpPr>
                <p:cNvPr id="17" name="Freeform 15"/>
                <p:cNvSpPr>
                  <a:spLocks noEditPoints="1"/>
                </p:cNvSpPr>
                <p:nvPr/>
              </p:nvSpPr>
              <p:spPr bwMode="auto">
                <a:xfrm>
                  <a:off x="3717" y="1802"/>
                  <a:ext cx="282" cy="636"/>
                </a:xfrm>
                <a:custGeom>
                  <a:avLst/>
                  <a:gdLst>
                    <a:gd name="T0" fmla="*/ 0 w 752"/>
                    <a:gd name="T1" fmla="*/ 16 h 1696"/>
                    <a:gd name="T2" fmla="*/ 16 w 752"/>
                    <a:gd name="T3" fmla="*/ 0 h 1696"/>
                    <a:gd name="T4" fmla="*/ 736 w 752"/>
                    <a:gd name="T5" fmla="*/ 0 h 1696"/>
                    <a:gd name="T6" fmla="*/ 752 w 752"/>
                    <a:gd name="T7" fmla="*/ 16 h 1696"/>
                    <a:gd name="T8" fmla="*/ 752 w 752"/>
                    <a:gd name="T9" fmla="*/ 1680 h 1696"/>
                    <a:gd name="T10" fmla="*/ 736 w 752"/>
                    <a:gd name="T11" fmla="*/ 1696 h 1696"/>
                    <a:gd name="T12" fmla="*/ 16 w 752"/>
                    <a:gd name="T13" fmla="*/ 1696 h 1696"/>
                    <a:gd name="T14" fmla="*/ 0 w 752"/>
                    <a:gd name="T15" fmla="*/ 1680 h 1696"/>
                    <a:gd name="T16" fmla="*/ 0 w 752"/>
                    <a:gd name="T17" fmla="*/ 16 h 1696"/>
                    <a:gd name="T18" fmla="*/ 32 w 752"/>
                    <a:gd name="T19" fmla="*/ 1680 h 1696"/>
                    <a:gd name="T20" fmla="*/ 16 w 752"/>
                    <a:gd name="T21" fmla="*/ 1664 h 1696"/>
                    <a:gd name="T22" fmla="*/ 736 w 752"/>
                    <a:gd name="T23" fmla="*/ 1664 h 1696"/>
                    <a:gd name="T24" fmla="*/ 720 w 752"/>
                    <a:gd name="T25" fmla="*/ 1680 h 1696"/>
                    <a:gd name="T26" fmla="*/ 720 w 752"/>
                    <a:gd name="T27" fmla="*/ 16 h 1696"/>
                    <a:gd name="T28" fmla="*/ 736 w 752"/>
                    <a:gd name="T29" fmla="*/ 32 h 1696"/>
                    <a:gd name="T30" fmla="*/ 16 w 752"/>
                    <a:gd name="T31" fmla="*/ 32 h 1696"/>
                    <a:gd name="T32" fmla="*/ 32 w 752"/>
                    <a:gd name="T33" fmla="*/ 16 h 1696"/>
                    <a:gd name="T34" fmla="*/ 32 w 752"/>
                    <a:gd name="T35" fmla="*/ 1680 h 16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2"/>
                    <a:gd name="T55" fmla="*/ 0 h 1696"/>
                    <a:gd name="T56" fmla="*/ 752 w 752"/>
                    <a:gd name="T57" fmla="*/ 1696 h 16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2" h="1696">
                      <a:moveTo>
                        <a:pt x="0" y="16"/>
                      </a:moveTo>
                      <a:cubicBezTo>
                        <a:pt x="0" y="8"/>
                        <a:pt x="8" y="0"/>
                        <a:pt x="16" y="0"/>
                      </a:cubicBezTo>
                      <a:lnTo>
                        <a:pt x="736" y="0"/>
                      </a:lnTo>
                      <a:cubicBezTo>
                        <a:pt x="745" y="0"/>
                        <a:pt x="752" y="8"/>
                        <a:pt x="752" y="16"/>
                      </a:cubicBezTo>
                      <a:lnTo>
                        <a:pt x="752" y="1680"/>
                      </a:lnTo>
                      <a:cubicBezTo>
                        <a:pt x="752" y="1689"/>
                        <a:pt x="745" y="1696"/>
                        <a:pt x="736" y="1696"/>
                      </a:cubicBezTo>
                      <a:lnTo>
                        <a:pt x="16" y="1696"/>
                      </a:lnTo>
                      <a:cubicBezTo>
                        <a:pt x="8" y="1696"/>
                        <a:pt x="0" y="1689"/>
                        <a:pt x="0" y="1680"/>
                      </a:cubicBezTo>
                      <a:lnTo>
                        <a:pt x="0" y="16"/>
                      </a:lnTo>
                      <a:close/>
                      <a:moveTo>
                        <a:pt x="32" y="1680"/>
                      </a:moveTo>
                      <a:lnTo>
                        <a:pt x="16" y="1664"/>
                      </a:lnTo>
                      <a:lnTo>
                        <a:pt x="736" y="1664"/>
                      </a:lnTo>
                      <a:lnTo>
                        <a:pt x="720" y="1680"/>
                      </a:lnTo>
                      <a:lnTo>
                        <a:pt x="720" y="16"/>
                      </a:lnTo>
                      <a:lnTo>
                        <a:pt x="736" y="32"/>
                      </a:lnTo>
                      <a:lnTo>
                        <a:pt x="16" y="32"/>
                      </a:lnTo>
                      <a:lnTo>
                        <a:pt x="32" y="16"/>
                      </a:lnTo>
                      <a:lnTo>
                        <a:pt x="32" y="1680"/>
                      </a:lnTo>
                      <a:close/>
                    </a:path>
                  </a:pathLst>
                </a:custGeom>
                <a:solidFill>
                  <a:srgbClr val="000000"/>
                </a:solidFill>
                <a:ln w="6">
                  <a:solidFill>
                    <a:srgbClr val="000000"/>
                  </a:solidFill>
                  <a:bevel/>
                  <a:headEnd/>
                  <a:tailEnd/>
                </a:ln>
              </p:spPr>
              <p:txBody>
                <a:bodyPr/>
                <a:lstStyle/>
                <a:p>
                  <a:endParaRPr lang="ru-RU">
                    <a:latin typeface="Calibri" pitchFamily="34" charset="0"/>
                  </a:endParaRPr>
                </a:p>
              </p:txBody>
            </p:sp>
            <p:sp>
              <p:nvSpPr>
                <p:cNvPr id="18" name="Rectangle 16"/>
                <p:cNvSpPr>
                  <a:spLocks noChangeArrowheads="1"/>
                </p:cNvSpPr>
                <p:nvPr/>
              </p:nvSpPr>
              <p:spPr bwMode="auto">
                <a:xfrm>
                  <a:off x="1707" y="1406"/>
                  <a:ext cx="270" cy="144"/>
                </a:xfrm>
                <a:prstGeom prst="rect">
                  <a:avLst/>
                </a:prstGeom>
                <a:solidFill>
                  <a:srgbClr val="00B050"/>
                </a:solidFill>
                <a:ln w="9525">
                  <a:noFill/>
                  <a:miter lim="800000"/>
                  <a:headEnd/>
                  <a:tailEnd/>
                </a:ln>
              </p:spPr>
              <p:txBody>
                <a:bodyPr/>
                <a:lstStyle/>
                <a:p>
                  <a:endParaRPr lang="ru-RU">
                    <a:latin typeface="Calibri" pitchFamily="34" charset="0"/>
                  </a:endParaRPr>
                </a:p>
              </p:txBody>
            </p:sp>
            <p:sp>
              <p:nvSpPr>
                <p:cNvPr id="19" name="Freeform 17"/>
                <p:cNvSpPr>
                  <a:spLocks noEditPoints="1"/>
                </p:cNvSpPr>
                <p:nvPr/>
              </p:nvSpPr>
              <p:spPr bwMode="auto">
                <a:xfrm>
                  <a:off x="1701" y="1400"/>
                  <a:ext cx="282" cy="156"/>
                </a:xfrm>
                <a:custGeom>
                  <a:avLst/>
                  <a:gdLst>
                    <a:gd name="T0" fmla="*/ 0 w 752"/>
                    <a:gd name="T1" fmla="*/ 16 h 416"/>
                    <a:gd name="T2" fmla="*/ 16 w 752"/>
                    <a:gd name="T3" fmla="*/ 0 h 416"/>
                    <a:gd name="T4" fmla="*/ 736 w 752"/>
                    <a:gd name="T5" fmla="*/ 0 h 416"/>
                    <a:gd name="T6" fmla="*/ 752 w 752"/>
                    <a:gd name="T7" fmla="*/ 16 h 416"/>
                    <a:gd name="T8" fmla="*/ 752 w 752"/>
                    <a:gd name="T9" fmla="*/ 400 h 416"/>
                    <a:gd name="T10" fmla="*/ 736 w 752"/>
                    <a:gd name="T11" fmla="*/ 416 h 416"/>
                    <a:gd name="T12" fmla="*/ 16 w 752"/>
                    <a:gd name="T13" fmla="*/ 416 h 416"/>
                    <a:gd name="T14" fmla="*/ 0 w 752"/>
                    <a:gd name="T15" fmla="*/ 400 h 416"/>
                    <a:gd name="T16" fmla="*/ 0 w 752"/>
                    <a:gd name="T17" fmla="*/ 16 h 416"/>
                    <a:gd name="T18" fmla="*/ 32 w 752"/>
                    <a:gd name="T19" fmla="*/ 400 h 416"/>
                    <a:gd name="T20" fmla="*/ 16 w 752"/>
                    <a:gd name="T21" fmla="*/ 384 h 416"/>
                    <a:gd name="T22" fmla="*/ 736 w 752"/>
                    <a:gd name="T23" fmla="*/ 384 h 416"/>
                    <a:gd name="T24" fmla="*/ 720 w 752"/>
                    <a:gd name="T25" fmla="*/ 400 h 416"/>
                    <a:gd name="T26" fmla="*/ 720 w 752"/>
                    <a:gd name="T27" fmla="*/ 16 h 416"/>
                    <a:gd name="T28" fmla="*/ 736 w 752"/>
                    <a:gd name="T29" fmla="*/ 32 h 416"/>
                    <a:gd name="T30" fmla="*/ 16 w 752"/>
                    <a:gd name="T31" fmla="*/ 32 h 416"/>
                    <a:gd name="T32" fmla="*/ 32 w 752"/>
                    <a:gd name="T33" fmla="*/ 16 h 416"/>
                    <a:gd name="T34" fmla="*/ 32 w 752"/>
                    <a:gd name="T35" fmla="*/ 400 h 4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2"/>
                    <a:gd name="T55" fmla="*/ 0 h 416"/>
                    <a:gd name="T56" fmla="*/ 752 w 752"/>
                    <a:gd name="T57" fmla="*/ 416 h 4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2" h="416">
                      <a:moveTo>
                        <a:pt x="0" y="16"/>
                      </a:moveTo>
                      <a:cubicBezTo>
                        <a:pt x="0" y="8"/>
                        <a:pt x="8" y="0"/>
                        <a:pt x="16" y="0"/>
                      </a:cubicBezTo>
                      <a:lnTo>
                        <a:pt x="736" y="0"/>
                      </a:lnTo>
                      <a:cubicBezTo>
                        <a:pt x="745" y="0"/>
                        <a:pt x="752" y="8"/>
                        <a:pt x="752" y="16"/>
                      </a:cubicBezTo>
                      <a:lnTo>
                        <a:pt x="752" y="400"/>
                      </a:lnTo>
                      <a:cubicBezTo>
                        <a:pt x="752" y="409"/>
                        <a:pt x="745" y="416"/>
                        <a:pt x="736" y="416"/>
                      </a:cubicBezTo>
                      <a:lnTo>
                        <a:pt x="16" y="416"/>
                      </a:lnTo>
                      <a:cubicBezTo>
                        <a:pt x="8" y="416"/>
                        <a:pt x="0" y="409"/>
                        <a:pt x="0" y="400"/>
                      </a:cubicBezTo>
                      <a:lnTo>
                        <a:pt x="0" y="16"/>
                      </a:lnTo>
                      <a:close/>
                      <a:moveTo>
                        <a:pt x="32" y="400"/>
                      </a:moveTo>
                      <a:lnTo>
                        <a:pt x="16" y="384"/>
                      </a:lnTo>
                      <a:lnTo>
                        <a:pt x="736" y="384"/>
                      </a:lnTo>
                      <a:lnTo>
                        <a:pt x="720" y="400"/>
                      </a:lnTo>
                      <a:lnTo>
                        <a:pt x="720" y="16"/>
                      </a:lnTo>
                      <a:lnTo>
                        <a:pt x="736" y="32"/>
                      </a:lnTo>
                      <a:lnTo>
                        <a:pt x="16" y="32"/>
                      </a:lnTo>
                      <a:lnTo>
                        <a:pt x="32" y="16"/>
                      </a:lnTo>
                      <a:lnTo>
                        <a:pt x="32" y="400"/>
                      </a:lnTo>
                      <a:close/>
                    </a:path>
                  </a:pathLst>
                </a:custGeom>
                <a:solidFill>
                  <a:srgbClr val="000000"/>
                </a:solidFill>
                <a:ln w="6">
                  <a:solidFill>
                    <a:srgbClr val="000000"/>
                  </a:solidFill>
                  <a:bevel/>
                  <a:headEnd/>
                  <a:tailEnd/>
                </a:ln>
              </p:spPr>
              <p:txBody>
                <a:bodyPr/>
                <a:lstStyle/>
                <a:p>
                  <a:endParaRPr lang="ru-RU">
                    <a:latin typeface="Calibri" pitchFamily="34" charset="0"/>
                  </a:endParaRPr>
                </a:p>
              </p:txBody>
            </p:sp>
            <p:sp>
              <p:nvSpPr>
                <p:cNvPr id="20" name="Rectangle 18"/>
                <p:cNvSpPr>
                  <a:spLocks noChangeArrowheads="1"/>
                </p:cNvSpPr>
                <p:nvPr/>
              </p:nvSpPr>
              <p:spPr bwMode="auto">
                <a:xfrm>
                  <a:off x="2379" y="1466"/>
                  <a:ext cx="270" cy="258"/>
                </a:xfrm>
                <a:prstGeom prst="rect">
                  <a:avLst/>
                </a:prstGeom>
                <a:solidFill>
                  <a:srgbClr val="00B050"/>
                </a:solidFill>
                <a:ln w="9525">
                  <a:noFill/>
                  <a:miter lim="800000"/>
                  <a:headEnd/>
                  <a:tailEnd/>
                </a:ln>
              </p:spPr>
              <p:txBody>
                <a:bodyPr/>
                <a:lstStyle/>
                <a:p>
                  <a:endParaRPr lang="ru-RU">
                    <a:latin typeface="Calibri" pitchFamily="34" charset="0"/>
                  </a:endParaRPr>
                </a:p>
              </p:txBody>
            </p:sp>
            <p:sp>
              <p:nvSpPr>
                <p:cNvPr id="21" name="Freeform 19"/>
                <p:cNvSpPr>
                  <a:spLocks noEditPoints="1"/>
                </p:cNvSpPr>
                <p:nvPr/>
              </p:nvSpPr>
              <p:spPr bwMode="auto">
                <a:xfrm>
                  <a:off x="2373" y="1460"/>
                  <a:ext cx="282" cy="270"/>
                </a:xfrm>
                <a:custGeom>
                  <a:avLst/>
                  <a:gdLst>
                    <a:gd name="T0" fmla="*/ 0 w 752"/>
                    <a:gd name="T1" fmla="*/ 16 h 720"/>
                    <a:gd name="T2" fmla="*/ 16 w 752"/>
                    <a:gd name="T3" fmla="*/ 0 h 720"/>
                    <a:gd name="T4" fmla="*/ 736 w 752"/>
                    <a:gd name="T5" fmla="*/ 0 h 720"/>
                    <a:gd name="T6" fmla="*/ 752 w 752"/>
                    <a:gd name="T7" fmla="*/ 16 h 720"/>
                    <a:gd name="T8" fmla="*/ 752 w 752"/>
                    <a:gd name="T9" fmla="*/ 704 h 720"/>
                    <a:gd name="T10" fmla="*/ 736 w 752"/>
                    <a:gd name="T11" fmla="*/ 720 h 720"/>
                    <a:gd name="T12" fmla="*/ 16 w 752"/>
                    <a:gd name="T13" fmla="*/ 720 h 720"/>
                    <a:gd name="T14" fmla="*/ 0 w 752"/>
                    <a:gd name="T15" fmla="*/ 704 h 720"/>
                    <a:gd name="T16" fmla="*/ 0 w 752"/>
                    <a:gd name="T17" fmla="*/ 16 h 720"/>
                    <a:gd name="T18" fmla="*/ 32 w 752"/>
                    <a:gd name="T19" fmla="*/ 704 h 720"/>
                    <a:gd name="T20" fmla="*/ 16 w 752"/>
                    <a:gd name="T21" fmla="*/ 688 h 720"/>
                    <a:gd name="T22" fmla="*/ 736 w 752"/>
                    <a:gd name="T23" fmla="*/ 688 h 720"/>
                    <a:gd name="T24" fmla="*/ 720 w 752"/>
                    <a:gd name="T25" fmla="*/ 704 h 720"/>
                    <a:gd name="T26" fmla="*/ 720 w 752"/>
                    <a:gd name="T27" fmla="*/ 16 h 720"/>
                    <a:gd name="T28" fmla="*/ 736 w 752"/>
                    <a:gd name="T29" fmla="*/ 32 h 720"/>
                    <a:gd name="T30" fmla="*/ 16 w 752"/>
                    <a:gd name="T31" fmla="*/ 32 h 720"/>
                    <a:gd name="T32" fmla="*/ 32 w 752"/>
                    <a:gd name="T33" fmla="*/ 16 h 720"/>
                    <a:gd name="T34" fmla="*/ 32 w 752"/>
                    <a:gd name="T35" fmla="*/ 704 h 7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2"/>
                    <a:gd name="T55" fmla="*/ 0 h 720"/>
                    <a:gd name="T56" fmla="*/ 752 w 752"/>
                    <a:gd name="T57" fmla="*/ 720 h 7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2" h="720">
                      <a:moveTo>
                        <a:pt x="0" y="16"/>
                      </a:moveTo>
                      <a:cubicBezTo>
                        <a:pt x="0" y="8"/>
                        <a:pt x="8" y="0"/>
                        <a:pt x="16" y="0"/>
                      </a:cubicBezTo>
                      <a:lnTo>
                        <a:pt x="736" y="0"/>
                      </a:lnTo>
                      <a:cubicBezTo>
                        <a:pt x="745" y="0"/>
                        <a:pt x="752" y="8"/>
                        <a:pt x="752" y="16"/>
                      </a:cubicBezTo>
                      <a:lnTo>
                        <a:pt x="752" y="704"/>
                      </a:lnTo>
                      <a:cubicBezTo>
                        <a:pt x="752" y="713"/>
                        <a:pt x="745" y="720"/>
                        <a:pt x="736" y="720"/>
                      </a:cubicBezTo>
                      <a:lnTo>
                        <a:pt x="16" y="720"/>
                      </a:lnTo>
                      <a:cubicBezTo>
                        <a:pt x="8" y="720"/>
                        <a:pt x="0" y="713"/>
                        <a:pt x="0" y="704"/>
                      </a:cubicBezTo>
                      <a:lnTo>
                        <a:pt x="0" y="16"/>
                      </a:lnTo>
                      <a:close/>
                      <a:moveTo>
                        <a:pt x="32" y="704"/>
                      </a:moveTo>
                      <a:lnTo>
                        <a:pt x="16" y="688"/>
                      </a:lnTo>
                      <a:lnTo>
                        <a:pt x="736" y="688"/>
                      </a:lnTo>
                      <a:lnTo>
                        <a:pt x="720" y="704"/>
                      </a:lnTo>
                      <a:lnTo>
                        <a:pt x="720" y="16"/>
                      </a:lnTo>
                      <a:lnTo>
                        <a:pt x="736" y="32"/>
                      </a:lnTo>
                      <a:lnTo>
                        <a:pt x="16" y="32"/>
                      </a:lnTo>
                      <a:lnTo>
                        <a:pt x="32" y="16"/>
                      </a:lnTo>
                      <a:lnTo>
                        <a:pt x="32" y="704"/>
                      </a:lnTo>
                      <a:close/>
                    </a:path>
                  </a:pathLst>
                </a:custGeom>
                <a:solidFill>
                  <a:srgbClr val="000000"/>
                </a:solidFill>
                <a:ln w="6">
                  <a:solidFill>
                    <a:srgbClr val="000000"/>
                  </a:solidFill>
                  <a:bevel/>
                  <a:headEnd/>
                  <a:tailEnd/>
                </a:ln>
              </p:spPr>
              <p:txBody>
                <a:bodyPr/>
                <a:lstStyle/>
                <a:p>
                  <a:endParaRPr lang="ru-RU">
                    <a:latin typeface="Calibri" pitchFamily="34" charset="0"/>
                  </a:endParaRPr>
                </a:p>
              </p:txBody>
            </p:sp>
            <p:sp>
              <p:nvSpPr>
                <p:cNvPr id="22" name="Rectangle 20"/>
                <p:cNvSpPr>
                  <a:spLocks noChangeArrowheads="1"/>
                </p:cNvSpPr>
                <p:nvPr/>
              </p:nvSpPr>
              <p:spPr bwMode="auto">
                <a:xfrm>
                  <a:off x="3051" y="1916"/>
                  <a:ext cx="270" cy="126"/>
                </a:xfrm>
                <a:prstGeom prst="rect">
                  <a:avLst/>
                </a:prstGeom>
                <a:solidFill>
                  <a:srgbClr val="00B050"/>
                </a:solidFill>
                <a:ln w="9525">
                  <a:noFill/>
                  <a:miter lim="800000"/>
                  <a:headEnd/>
                  <a:tailEnd/>
                </a:ln>
              </p:spPr>
              <p:txBody>
                <a:bodyPr/>
                <a:lstStyle/>
                <a:p>
                  <a:endParaRPr lang="ru-RU">
                    <a:latin typeface="Calibri" pitchFamily="34" charset="0"/>
                  </a:endParaRPr>
                </a:p>
              </p:txBody>
            </p:sp>
            <p:sp>
              <p:nvSpPr>
                <p:cNvPr id="23" name="Freeform 21"/>
                <p:cNvSpPr>
                  <a:spLocks noEditPoints="1"/>
                </p:cNvSpPr>
                <p:nvPr/>
              </p:nvSpPr>
              <p:spPr bwMode="auto">
                <a:xfrm>
                  <a:off x="3045" y="1910"/>
                  <a:ext cx="282" cy="138"/>
                </a:xfrm>
                <a:custGeom>
                  <a:avLst/>
                  <a:gdLst>
                    <a:gd name="T0" fmla="*/ 0 w 752"/>
                    <a:gd name="T1" fmla="*/ 16 h 368"/>
                    <a:gd name="T2" fmla="*/ 16 w 752"/>
                    <a:gd name="T3" fmla="*/ 0 h 368"/>
                    <a:gd name="T4" fmla="*/ 736 w 752"/>
                    <a:gd name="T5" fmla="*/ 0 h 368"/>
                    <a:gd name="T6" fmla="*/ 752 w 752"/>
                    <a:gd name="T7" fmla="*/ 16 h 368"/>
                    <a:gd name="T8" fmla="*/ 752 w 752"/>
                    <a:gd name="T9" fmla="*/ 352 h 368"/>
                    <a:gd name="T10" fmla="*/ 736 w 752"/>
                    <a:gd name="T11" fmla="*/ 368 h 368"/>
                    <a:gd name="T12" fmla="*/ 16 w 752"/>
                    <a:gd name="T13" fmla="*/ 368 h 368"/>
                    <a:gd name="T14" fmla="*/ 0 w 752"/>
                    <a:gd name="T15" fmla="*/ 352 h 368"/>
                    <a:gd name="T16" fmla="*/ 0 w 752"/>
                    <a:gd name="T17" fmla="*/ 16 h 368"/>
                    <a:gd name="T18" fmla="*/ 32 w 752"/>
                    <a:gd name="T19" fmla="*/ 352 h 368"/>
                    <a:gd name="T20" fmla="*/ 16 w 752"/>
                    <a:gd name="T21" fmla="*/ 336 h 368"/>
                    <a:gd name="T22" fmla="*/ 736 w 752"/>
                    <a:gd name="T23" fmla="*/ 336 h 368"/>
                    <a:gd name="T24" fmla="*/ 720 w 752"/>
                    <a:gd name="T25" fmla="*/ 352 h 368"/>
                    <a:gd name="T26" fmla="*/ 720 w 752"/>
                    <a:gd name="T27" fmla="*/ 16 h 368"/>
                    <a:gd name="T28" fmla="*/ 736 w 752"/>
                    <a:gd name="T29" fmla="*/ 32 h 368"/>
                    <a:gd name="T30" fmla="*/ 16 w 752"/>
                    <a:gd name="T31" fmla="*/ 32 h 368"/>
                    <a:gd name="T32" fmla="*/ 32 w 752"/>
                    <a:gd name="T33" fmla="*/ 16 h 368"/>
                    <a:gd name="T34" fmla="*/ 32 w 752"/>
                    <a:gd name="T35" fmla="*/ 352 h 3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2"/>
                    <a:gd name="T55" fmla="*/ 0 h 368"/>
                    <a:gd name="T56" fmla="*/ 752 w 752"/>
                    <a:gd name="T57" fmla="*/ 368 h 3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2" h="368">
                      <a:moveTo>
                        <a:pt x="0" y="16"/>
                      </a:moveTo>
                      <a:cubicBezTo>
                        <a:pt x="0" y="8"/>
                        <a:pt x="8" y="0"/>
                        <a:pt x="16" y="0"/>
                      </a:cubicBezTo>
                      <a:lnTo>
                        <a:pt x="736" y="0"/>
                      </a:lnTo>
                      <a:cubicBezTo>
                        <a:pt x="745" y="0"/>
                        <a:pt x="752" y="8"/>
                        <a:pt x="752" y="16"/>
                      </a:cubicBezTo>
                      <a:lnTo>
                        <a:pt x="752" y="352"/>
                      </a:lnTo>
                      <a:cubicBezTo>
                        <a:pt x="752" y="361"/>
                        <a:pt x="745" y="368"/>
                        <a:pt x="736" y="368"/>
                      </a:cubicBezTo>
                      <a:lnTo>
                        <a:pt x="16" y="368"/>
                      </a:lnTo>
                      <a:cubicBezTo>
                        <a:pt x="8" y="368"/>
                        <a:pt x="0" y="361"/>
                        <a:pt x="0" y="352"/>
                      </a:cubicBezTo>
                      <a:lnTo>
                        <a:pt x="0" y="16"/>
                      </a:lnTo>
                      <a:close/>
                      <a:moveTo>
                        <a:pt x="32" y="352"/>
                      </a:moveTo>
                      <a:lnTo>
                        <a:pt x="16" y="336"/>
                      </a:lnTo>
                      <a:lnTo>
                        <a:pt x="736" y="336"/>
                      </a:lnTo>
                      <a:lnTo>
                        <a:pt x="720" y="352"/>
                      </a:lnTo>
                      <a:lnTo>
                        <a:pt x="720" y="16"/>
                      </a:lnTo>
                      <a:lnTo>
                        <a:pt x="736" y="32"/>
                      </a:lnTo>
                      <a:lnTo>
                        <a:pt x="16" y="32"/>
                      </a:lnTo>
                      <a:lnTo>
                        <a:pt x="32" y="16"/>
                      </a:lnTo>
                      <a:lnTo>
                        <a:pt x="32" y="352"/>
                      </a:lnTo>
                      <a:close/>
                    </a:path>
                  </a:pathLst>
                </a:custGeom>
                <a:solidFill>
                  <a:srgbClr val="000000"/>
                </a:solidFill>
                <a:ln w="6">
                  <a:solidFill>
                    <a:srgbClr val="000000"/>
                  </a:solidFill>
                  <a:bevel/>
                  <a:headEnd/>
                  <a:tailEnd/>
                </a:ln>
              </p:spPr>
              <p:txBody>
                <a:bodyPr/>
                <a:lstStyle/>
                <a:p>
                  <a:endParaRPr lang="ru-RU">
                    <a:latin typeface="Calibri" pitchFamily="34" charset="0"/>
                  </a:endParaRPr>
                </a:p>
              </p:txBody>
            </p:sp>
            <p:sp>
              <p:nvSpPr>
                <p:cNvPr id="24" name="Rectangle 22"/>
                <p:cNvSpPr>
                  <a:spLocks noChangeArrowheads="1"/>
                </p:cNvSpPr>
                <p:nvPr/>
              </p:nvSpPr>
              <p:spPr bwMode="auto">
                <a:xfrm>
                  <a:off x="3723" y="1508"/>
                  <a:ext cx="270" cy="300"/>
                </a:xfrm>
                <a:prstGeom prst="rect">
                  <a:avLst/>
                </a:prstGeom>
                <a:solidFill>
                  <a:srgbClr val="00B050"/>
                </a:solidFill>
                <a:ln w="9525">
                  <a:noFill/>
                  <a:miter lim="800000"/>
                  <a:headEnd/>
                  <a:tailEnd/>
                </a:ln>
              </p:spPr>
              <p:txBody>
                <a:bodyPr/>
                <a:lstStyle/>
                <a:p>
                  <a:endParaRPr lang="ru-RU">
                    <a:latin typeface="Calibri" pitchFamily="34" charset="0"/>
                  </a:endParaRPr>
                </a:p>
              </p:txBody>
            </p:sp>
            <p:sp>
              <p:nvSpPr>
                <p:cNvPr id="25" name="Freeform 23"/>
                <p:cNvSpPr>
                  <a:spLocks noEditPoints="1"/>
                </p:cNvSpPr>
                <p:nvPr/>
              </p:nvSpPr>
              <p:spPr bwMode="auto">
                <a:xfrm>
                  <a:off x="3717" y="1502"/>
                  <a:ext cx="282" cy="312"/>
                </a:xfrm>
                <a:custGeom>
                  <a:avLst/>
                  <a:gdLst>
                    <a:gd name="T0" fmla="*/ 0 w 752"/>
                    <a:gd name="T1" fmla="*/ 16 h 832"/>
                    <a:gd name="T2" fmla="*/ 16 w 752"/>
                    <a:gd name="T3" fmla="*/ 0 h 832"/>
                    <a:gd name="T4" fmla="*/ 736 w 752"/>
                    <a:gd name="T5" fmla="*/ 0 h 832"/>
                    <a:gd name="T6" fmla="*/ 752 w 752"/>
                    <a:gd name="T7" fmla="*/ 16 h 832"/>
                    <a:gd name="T8" fmla="*/ 752 w 752"/>
                    <a:gd name="T9" fmla="*/ 816 h 832"/>
                    <a:gd name="T10" fmla="*/ 736 w 752"/>
                    <a:gd name="T11" fmla="*/ 832 h 832"/>
                    <a:gd name="T12" fmla="*/ 16 w 752"/>
                    <a:gd name="T13" fmla="*/ 832 h 832"/>
                    <a:gd name="T14" fmla="*/ 0 w 752"/>
                    <a:gd name="T15" fmla="*/ 816 h 832"/>
                    <a:gd name="T16" fmla="*/ 0 w 752"/>
                    <a:gd name="T17" fmla="*/ 16 h 832"/>
                    <a:gd name="T18" fmla="*/ 32 w 752"/>
                    <a:gd name="T19" fmla="*/ 816 h 832"/>
                    <a:gd name="T20" fmla="*/ 16 w 752"/>
                    <a:gd name="T21" fmla="*/ 800 h 832"/>
                    <a:gd name="T22" fmla="*/ 736 w 752"/>
                    <a:gd name="T23" fmla="*/ 800 h 832"/>
                    <a:gd name="T24" fmla="*/ 720 w 752"/>
                    <a:gd name="T25" fmla="*/ 816 h 832"/>
                    <a:gd name="T26" fmla="*/ 720 w 752"/>
                    <a:gd name="T27" fmla="*/ 16 h 832"/>
                    <a:gd name="T28" fmla="*/ 736 w 752"/>
                    <a:gd name="T29" fmla="*/ 32 h 832"/>
                    <a:gd name="T30" fmla="*/ 16 w 752"/>
                    <a:gd name="T31" fmla="*/ 32 h 832"/>
                    <a:gd name="T32" fmla="*/ 32 w 752"/>
                    <a:gd name="T33" fmla="*/ 16 h 832"/>
                    <a:gd name="T34" fmla="*/ 32 w 752"/>
                    <a:gd name="T35" fmla="*/ 816 h 8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2"/>
                    <a:gd name="T55" fmla="*/ 0 h 832"/>
                    <a:gd name="T56" fmla="*/ 752 w 752"/>
                    <a:gd name="T57" fmla="*/ 832 h 8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2" h="832">
                      <a:moveTo>
                        <a:pt x="0" y="16"/>
                      </a:moveTo>
                      <a:cubicBezTo>
                        <a:pt x="0" y="8"/>
                        <a:pt x="8" y="0"/>
                        <a:pt x="16" y="0"/>
                      </a:cubicBezTo>
                      <a:lnTo>
                        <a:pt x="736" y="0"/>
                      </a:lnTo>
                      <a:cubicBezTo>
                        <a:pt x="745" y="0"/>
                        <a:pt x="752" y="8"/>
                        <a:pt x="752" y="16"/>
                      </a:cubicBezTo>
                      <a:lnTo>
                        <a:pt x="752" y="816"/>
                      </a:lnTo>
                      <a:cubicBezTo>
                        <a:pt x="752" y="825"/>
                        <a:pt x="745" y="832"/>
                        <a:pt x="736" y="832"/>
                      </a:cubicBezTo>
                      <a:lnTo>
                        <a:pt x="16" y="832"/>
                      </a:lnTo>
                      <a:cubicBezTo>
                        <a:pt x="8" y="832"/>
                        <a:pt x="0" y="825"/>
                        <a:pt x="0" y="816"/>
                      </a:cubicBezTo>
                      <a:lnTo>
                        <a:pt x="0" y="16"/>
                      </a:lnTo>
                      <a:close/>
                      <a:moveTo>
                        <a:pt x="32" y="816"/>
                      </a:moveTo>
                      <a:lnTo>
                        <a:pt x="16" y="800"/>
                      </a:lnTo>
                      <a:lnTo>
                        <a:pt x="736" y="800"/>
                      </a:lnTo>
                      <a:lnTo>
                        <a:pt x="720" y="816"/>
                      </a:lnTo>
                      <a:lnTo>
                        <a:pt x="720" y="16"/>
                      </a:lnTo>
                      <a:lnTo>
                        <a:pt x="736" y="32"/>
                      </a:lnTo>
                      <a:lnTo>
                        <a:pt x="16" y="32"/>
                      </a:lnTo>
                      <a:lnTo>
                        <a:pt x="32" y="16"/>
                      </a:lnTo>
                      <a:lnTo>
                        <a:pt x="32" y="816"/>
                      </a:lnTo>
                      <a:close/>
                    </a:path>
                  </a:pathLst>
                </a:custGeom>
                <a:solidFill>
                  <a:srgbClr val="000000"/>
                </a:solidFill>
                <a:ln w="6">
                  <a:solidFill>
                    <a:srgbClr val="000000"/>
                  </a:solidFill>
                  <a:bevel/>
                  <a:headEnd/>
                  <a:tailEnd/>
                </a:ln>
              </p:spPr>
              <p:txBody>
                <a:bodyPr/>
                <a:lstStyle/>
                <a:p>
                  <a:endParaRPr lang="ru-RU">
                    <a:latin typeface="Calibri" pitchFamily="34" charset="0"/>
                  </a:endParaRPr>
                </a:p>
              </p:txBody>
            </p:sp>
            <p:sp>
              <p:nvSpPr>
                <p:cNvPr id="26" name="Rectangle 24"/>
                <p:cNvSpPr>
                  <a:spLocks noChangeArrowheads="1"/>
                </p:cNvSpPr>
                <p:nvPr/>
              </p:nvSpPr>
              <p:spPr bwMode="auto">
                <a:xfrm>
                  <a:off x="1707" y="1118"/>
                  <a:ext cx="270" cy="288"/>
                </a:xfrm>
                <a:prstGeom prst="rect">
                  <a:avLst/>
                </a:prstGeom>
                <a:solidFill>
                  <a:srgbClr val="FF0000"/>
                </a:solidFill>
                <a:ln w="9525">
                  <a:noFill/>
                  <a:miter lim="800000"/>
                  <a:headEnd/>
                  <a:tailEnd/>
                </a:ln>
              </p:spPr>
              <p:txBody>
                <a:bodyPr/>
                <a:lstStyle/>
                <a:p>
                  <a:endParaRPr lang="ru-RU">
                    <a:latin typeface="Calibri" pitchFamily="34" charset="0"/>
                  </a:endParaRPr>
                </a:p>
              </p:txBody>
            </p:sp>
            <p:sp>
              <p:nvSpPr>
                <p:cNvPr id="27" name="Freeform 25"/>
                <p:cNvSpPr>
                  <a:spLocks noEditPoints="1"/>
                </p:cNvSpPr>
                <p:nvPr/>
              </p:nvSpPr>
              <p:spPr bwMode="auto">
                <a:xfrm>
                  <a:off x="1701" y="1112"/>
                  <a:ext cx="282" cy="300"/>
                </a:xfrm>
                <a:custGeom>
                  <a:avLst/>
                  <a:gdLst>
                    <a:gd name="T0" fmla="*/ 0 w 752"/>
                    <a:gd name="T1" fmla="*/ 16 h 800"/>
                    <a:gd name="T2" fmla="*/ 16 w 752"/>
                    <a:gd name="T3" fmla="*/ 0 h 800"/>
                    <a:gd name="T4" fmla="*/ 736 w 752"/>
                    <a:gd name="T5" fmla="*/ 0 h 800"/>
                    <a:gd name="T6" fmla="*/ 752 w 752"/>
                    <a:gd name="T7" fmla="*/ 16 h 800"/>
                    <a:gd name="T8" fmla="*/ 752 w 752"/>
                    <a:gd name="T9" fmla="*/ 784 h 800"/>
                    <a:gd name="T10" fmla="*/ 736 w 752"/>
                    <a:gd name="T11" fmla="*/ 800 h 800"/>
                    <a:gd name="T12" fmla="*/ 16 w 752"/>
                    <a:gd name="T13" fmla="*/ 800 h 800"/>
                    <a:gd name="T14" fmla="*/ 0 w 752"/>
                    <a:gd name="T15" fmla="*/ 784 h 800"/>
                    <a:gd name="T16" fmla="*/ 0 w 752"/>
                    <a:gd name="T17" fmla="*/ 16 h 800"/>
                    <a:gd name="T18" fmla="*/ 32 w 752"/>
                    <a:gd name="T19" fmla="*/ 784 h 800"/>
                    <a:gd name="T20" fmla="*/ 16 w 752"/>
                    <a:gd name="T21" fmla="*/ 768 h 800"/>
                    <a:gd name="T22" fmla="*/ 736 w 752"/>
                    <a:gd name="T23" fmla="*/ 768 h 800"/>
                    <a:gd name="T24" fmla="*/ 720 w 752"/>
                    <a:gd name="T25" fmla="*/ 784 h 800"/>
                    <a:gd name="T26" fmla="*/ 720 w 752"/>
                    <a:gd name="T27" fmla="*/ 16 h 800"/>
                    <a:gd name="T28" fmla="*/ 736 w 752"/>
                    <a:gd name="T29" fmla="*/ 32 h 800"/>
                    <a:gd name="T30" fmla="*/ 16 w 752"/>
                    <a:gd name="T31" fmla="*/ 32 h 800"/>
                    <a:gd name="T32" fmla="*/ 32 w 752"/>
                    <a:gd name="T33" fmla="*/ 16 h 800"/>
                    <a:gd name="T34" fmla="*/ 32 w 752"/>
                    <a:gd name="T35" fmla="*/ 784 h 8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2"/>
                    <a:gd name="T55" fmla="*/ 0 h 800"/>
                    <a:gd name="T56" fmla="*/ 752 w 752"/>
                    <a:gd name="T57" fmla="*/ 800 h 8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2" h="800">
                      <a:moveTo>
                        <a:pt x="0" y="16"/>
                      </a:moveTo>
                      <a:cubicBezTo>
                        <a:pt x="0" y="8"/>
                        <a:pt x="8" y="0"/>
                        <a:pt x="16" y="0"/>
                      </a:cubicBezTo>
                      <a:lnTo>
                        <a:pt x="736" y="0"/>
                      </a:lnTo>
                      <a:cubicBezTo>
                        <a:pt x="745" y="0"/>
                        <a:pt x="752" y="8"/>
                        <a:pt x="752" y="16"/>
                      </a:cubicBezTo>
                      <a:lnTo>
                        <a:pt x="752" y="784"/>
                      </a:lnTo>
                      <a:cubicBezTo>
                        <a:pt x="752" y="793"/>
                        <a:pt x="745" y="800"/>
                        <a:pt x="736" y="800"/>
                      </a:cubicBezTo>
                      <a:lnTo>
                        <a:pt x="16" y="800"/>
                      </a:lnTo>
                      <a:cubicBezTo>
                        <a:pt x="8" y="800"/>
                        <a:pt x="0" y="793"/>
                        <a:pt x="0" y="784"/>
                      </a:cubicBezTo>
                      <a:lnTo>
                        <a:pt x="0" y="16"/>
                      </a:lnTo>
                      <a:close/>
                      <a:moveTo>
                        <a:pt x="32" y="784"/>
                      </a:moveTo>
                      <a:lnTo>
                        <a:pt x="16" y="768"/>
                      </a:lnTo>
                      <a:lnTo>
                        <a:pt x="736" y="768"/>
                      </a:lnTo>
                      <a:lnTo>
                        <a:pt x="720" y="784"/>
                      </a:lnTo>
                      <a:lnTo>
                        <a:pt x="720" y="16"/>
                      </a:lnTo>
                      <a:lnTo>
                        <a:pt x="736" y="32"/>
                      </a:lnTo>
                      <a:lnTo>
                        <a:pt x="16" y="32"/>
                      </a:lnTo>
                      <a:lnTo>
                        <a:pt x="32" y="16"/>
                      </a:lnTo>
                      <a:lnTo>
                        <a:pt x="32" y="784"/>
                      </a:lnTo>
                      <a:close/>
                    </a:path>
                  </a:pathLst>
                </a:custGeom>
                <a:solidFill>
                  <a:srgbClr val="000000"/>
                </a:solidFill>
                <a:ln w="6">
                  <a:solidFill>
                    <a:srgbClr val="000000"/>
                  </a:solidFill>
                  <a:bevel/>
                  <a:headEnd/>
                  <a:tailEnd/>
                </a:ln>
              </p:spPr>
              <p:txBody>
                <a:bodyPr/>
                <a:lstStyle/>
                <a:p>
                  <a:endParaRPr lang="ru-RU">
                    <a:latin typeface="Calibri" pitchFamily="34" charset="0"/>
                  </a:endParaRPr>
                </a:p>
              </p:txBody>
            </p:sp>
            <p:sp>
              <p:nvSpPr>
                <p:cNvPr id="28" name="Rectangle 26"/>
                <p:cNvSpPr>
                  <a:spLocks noChangeArrowheads="1"/>
                </p:cNvSpPr>
                <p:nvPr/>
              </p:nvSpPr>
              <p:spPr bwMode="auto">
                <a:xfrm>
                  <a:off x="2379" y="1118"/>
                  <a:ext cx="270" cy="348"/>
                </a:xfrm>
                <a:prstGeom prst="rect">
                  <a:avLst/>
                </a:prstGeom>
                <a:solidFill>
                  <a:srgbClr val="FF0000"/>
                </a:solidFill>
                <a:ln w="9525">
                  <a:noFill/>
                  <a:miter lim="800000"/>
                  <a:headEnd/>
                  <a:tailEnd/>
                </a:ln>
              </p:spPr>
              <p:txBody>
                <a:bodyPr/>
                <a:lstStyle/>
                <a:p>
                  <a:endParaRPr lang="ru-RU">
                    <a:latin typeface="Calibri" pitchFamily="34" charset="0"/>
                  </a:endParaRPr>
                </a:p>
              </p:txBody>
            </p:sp>
            <p:sp>
              <p:nvSpPr>
                <p:cNvPr id="29" name="Freeform 27"/>
                <p:cNvSpPr>
                  <a:spLocks noEditPoints="1"/>
                </p:cNvSpPr>
                <p:nvPr/>
              </p:nvSpPr>
              <p:spPr bwMode="auto">
                <a:xfrm>
                  <a:off x="2373" y="1112"/>
                  <a:ext cx="282" cy="360"/>
                </a:xfrm>
                <a:custGeom>
                  <a:avLst/>
                  <a:gdLst>
                    <a:gd name="T0" fmla="*/ 0 w 752"/>
                    <a:gd name="T1" fmla="*/ 16 h 960"/>
                    <a:gd name="T2" fmla="*/ 16 w 752"/>
                    <a:gd name="T3" fmla="*/ 0 h 960"/>
                    <a:gd name="T4" fmla="*/ 736 w 752"/>
                    <a:gd name="T5" fmla="*/ 0 h 960"/>
                    <a:gd name="T6" fmla="*/ 752 w 752"/>
                    <a:gd name="T7" fmla="*/ 16 h 960"/>
                    <a:gd name="T8" fmla="*/ 752 w 752"/>
                    <a:gd name="T9" fmla="*/ 944 h 960"/>
                    <a:gd name="T10" fmla="*/ 736 w 752"/>
                    <a:gd name="T11" fmla="*/ 960 h 960"/>
                    <a:gd name="T12" fmla="*/ 16 w 752"/>
                    <a:gd name="T13" fmla="*/ 960 h 960"/>
                    <a:gd name="T14" fmla="*/ 0 w 752"/>
                    <a:gd name="T15" fmla="*/ 944 h 960"/>
                    <a:gd name="T16" fmla="*/ 0 w 752"/>
                    <a:gd name="T17" fmla="*/ 16 h 960"/>
                    <a:gd name="T18" fmla="*/ 32 w 752"/>
                    <a:gd name="T19" fmla="*/ 944 h 960"/>
                    <a:gd name="T20" fmla="*/ 16 w 752"/>
                    <a:gd name="T21" fmla="*/ 928 h 960"/>
                    <a:gd name="T22" fmla="*/ 736 w 752"/>
                    <a:gd name="T23" fmla="*/ 928 h 960"/>
                    <a:gd name="T24" fmla="*/ 720 w 752"/>
                    <a:gd name="T25" fmla="*/ 944 h 960"/>
                    <a:gd name="T26" fmla="*/ 720 w 752"/>
                    <a:gd name="T27" fmla="*/ 16 h 960"/>
                    <a:gd name="T28" fmla="*/ 736 w 752"/>
                    <a:gd name="T29" fmla="*/ 32 h 960"/>
                    <a:gd name="T30" fmla="*/ 16 w 752"/>
                    <a:gd name="T31" fmla="*/ 32 h 960"/>
                    <a:gd name="T32" fmla="*/ 32 w 752"/>
                    <a:gd name="T33" fmla="*/ 16 h 960"/>
                    <a:gd name="T34" fmla="*/ 32 w 752"/>
                    <a:gd name="T35" fmla="*/ 944 h 9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2"/>
                    <a:gd name="T55" fmla="*/ 0 h 960"/>
                    <a:gd name="T56" fmla="*/ 752 w 752"/>
                    <a:gd name="T57" fmla="*/ 960 h 9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2" h="960">
                      <a:moveTo>
                        <a:pt x="0" y="16"/>
                      </a:moveTo>
                      <a:cubicBezTo>
                        <a:pt x="0" y="8"/>
                        <a:pt x="8" y="0"/>
                        <a:pt x="16" y="0"/>
                      </a:cubicBezTo>
                      <a:lnTo>
                        <a:pt x="736" y="0"/>
                      </a:lnTo>
                      <a:cubicBezTo>
                        <a:pt x="745" y="0"/>
                        <a:pt x="752" y="8"/>
                        <a:pt x="752" y="16"/>
                      </a:cubicBezTo>
                      <a:lnTo>
                        <a:pt x="752" y="944"/>
                      </a:lnTo>
                      <a:cubicBezTo>
                        <a:pt x="752" y="953"/>
                        <a:pt x="745" y="960"/>
                        <a:pt x="736" y="960"/>
                      </a:cubicBezTo>
                      <a:lnTo>
                        <a:pt x="16" y="960"/>
                      </a:lnTo>
                      <a:cubicBezTo>
                        <a:pt x="8" y="960"/>
                        <a:pt x="0" y="953"/>
                        <a:pt x="0" y="944"/>
                      </a:cubicBezTo>
                      <a:lnTo>
                        <a:pt x="0" y="16"/>
                      </a:lnTo>
                      <a:close/>
                      <a:moveTo>
                        <a:pt x="32" y="944"/>
                      </a:moveTo>
                      <a:lnTo>
                        <a:pt x="16" y="928"/>
                      </a:lnTo>
                      <a:lnTo>
                        <a:pt x="736" y="928"/>
                      </a:lnTo>
                      <a:lnTo>
                        <a:pt x="720" y="944"/>
                      </a:lnTo>
                      <a:lnTo>
                        <a:pt x="720" y="16"/>
                      </a:lnTo>
                      <a:lnTo>
                        <a:pt x="736" y="32"/>
                      </a:lnTo>
                      <a:lnTo>
                        <a:pt x="16" y="32"/>
                      </a:lnTo>
                      <a:lnTo>
                        <a:pt x="32" y="16"/>
                      </a:lnTo>
                      <a:lnTo>
                        <a:pt x="32" y="944"/>
                      </a:lnTo>
                      <a:close/>
                    </a:path>
                  </a:pathLst>
                </a:custGeom>
                <a:solidFill>
                  <a:srgbClr val="000000"/>
                </a:solidFill>
                <a:ln w="6">
                  <a:solidFill>
                    <a:srgbClr val="000000"/>
                  </a:solidFill>
                  <a:bevel/>
                  <a:headEnd/>
                  <a:tailEnd/>
                </a:ln>
              </p:spPr>
              <p:txBody>
                <a:bodyPr/>
                <a:lstStyle/>
                <a:p>
                  <a:endParaRPr lang="ru-RU">
                    <a:latin typeface="Calibri" pitchFamily="34" charset="0"/>
                  </a:endParaRPr>
                </a:p>
              </p:txBody>
            </p:sp>
            <p:sp>
              <p:nvSpPr>
                <p:cNvPr id="30" name="Rectangle 28"/>
                <p:cNvSpPr>
                  <a:spLocks noChangeArrowheads="1"/>
                </p:cNvSpPr>
                <p:nvPr/>
              </p:nvSpPr>
              <p:spPr bwMode="auto">
                <a:xfrm>
                  <a:off x="3051" y="1118"/>
                  <a:ext cx="270" cy="798"/>
                </a:xfrm>
                <a:prstGeom prst="rect">
                  <a:avLst/>
                </a:prstGeom>
                <a:solidFill>
                  <a:srgbClr val="FF0000"/>
                </a:solidFill>
                <a:ln w="9525">
                  <a:noFill/>
                  <a:miter lim="800000"/>
                  <a:headEnd/>
                  <a:tailEnd/>
                </a:ln>
              </p:spPr>
              <p:txBody>
                <a:bodyPr/>
                <a:lstStyle/>
                <a:p>
                  <a:endParaRPr lang="ru-RU">
                    <a:latin typeface="Calibri" pitchFamily="34" charset="0"/>
                  </a:endParaRPr>
                </a:p>
              </p:txBody>
            </p:sp>
            <p:sp>
              <p:nvSpPr>
                <p:cNvPr id="31" name="Freeform 29"/>
                <p:cNvSpPr>
                  <a:spLocks noEditPoints="1"/>
                </p:cNvSpPr>
                <p:nvPr/>
              </p:nvSpPr>
              <p:spPr bwMode="auto">
                <a:xfrm>
                  <a:off x="3045" y="1112"/>
                  <a:ext cx="282" cy="810"/>
                </a:xfrm>
                <a:custGeom>
                  <a:avLst/>
                  <a:gdLst>
                    <a:gd name="T0" fmla="*/ 0 w 752"/>
                    <a:gd name="T1" fmla="*/ 16 h 2160"/>
                    <a:gd name="T2" fmla="*/ 16 w 752"/>
                    <a:gd name="T3" fmla="*/ 0 h 2160"/>
                    <a:gd name="T4" fmla="*/ 736 w 752"/>
                    <a:gd name="T5" fmla="*/ 0 h 2160"/>
                    <a:gd name="T6" fmla="*/ 752 w 752"/>
                    <a:gd name="T7" fmla="*/ 16 h 2160"/>
                    <a:gd name="T8" fmla="*/ 752 w 752"/>
                    <a:gd name="T9" fmla="*/ 2144 h 2160"/>
                    <a:gd name="T10" fmla="*/ 736 w 752"/>
                    <a:gd name="T11" fmla="*/ 2160 h 2160"/>
                    <a:gd name="T12" fmla="*/ 16 w 752"/>
                    <a:gd name="T13" fmla="*/ 2160 h 2160"/>
                    <a:gd name="T14" fmla="*/ 0 w 752"/>
                    <a:gd name="T15" fmla="*/ 2144 h 2160"/>
                    <a:gd name="T16" fmla="*/ 0 w 752"/>
                    <a:gd name="T17" fmla="*/ 16 h 2160"/>
                    <a:gd name="T18" fmla="*/ 32 w 752"/>
                    <a:gd name="T19" fmla="*/ 2144 h 2160"/>
                    <a:gd name="T20" fmla="*/ 16 w 752"/>
                    <a:gd name="T21" fmla="*/ 2128 h 2160"/>
                    <a:gd name="T22" fmla="*/ 736 w 752"/>
                    <a:gd name="T23" fmla="*/ 2128 h 2160"/>
                    <a:gd name="T24" fmla="*/ 720 w 752"/>
                    <a:gd name="T25" fmla="*/ 2144 h 2160"/>
                    <a:gd name="T26" fmla="*/ 720 w 752"/>
                    <a:gd name="T27" fmla="*/ 16 h 2160"/>
                    <a:gd name="T28" fmla="*/ 736 w 752"/>
                    <a:gd name="T29" fmla="*/ 32 h 2160"/>
                    <a:gd name="T30" fmla="*/ 16 w 752"/>
                    <a:gd name="T31" fmla="*/ 32 h 2160"/>
                    <a:gd name="T32" fmla="*/ 32 w 752"/>
                    <a:gd name="T33" fmla="*/ 16 h 2160"/>
                    <a:gd name="T34" fmla="*/ 32 w 752"/>
                    <a:gd name="T35" fmla="*/ 2144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2"/>
                    <a:gd name="T55" fmla="*/ 0 h 2160"/>
                    <a:gd name="T56" fmla="*/ 752 w 752"/>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2" h="2160">
                      <a:moveTo>
                        <a:pt x="0" y="16"/>
                      </a:moveTo>
                      <a:cubicBezTo>
                        <a:pt x="0" y="8"/>
                        <a:pt x="8" y="0"/>
                        <a:pt x="16" y="0"/>
                      </a:cubicBezTo>
                      <a:lnTo>
                        <a:pt x="736" y="0"/>
                      </a:lnTo>
                      <a:cubicBezTo>
                        <a:pt x="745" y="0"/>
                        <a:pt x="752" y="8"/>
                        <a:pt x="752" y="16"/>
                      </a:cubicBezTo>
                      <a:lnTo>
                        <a:pt x="752" y="2144"/>
                      </a:lnTo>
                      <a:cubicBezTo>
                        <a:pt x="752" y="2153"/>
                        <a:pt x="745" y="2160"/>
                        <a:pt x="736" y="2160"/>
                      </a:cubicBezTo>
                      <a:lnTo>
                        <a:pt x="16" y="2160"/>
                      </a:lnTo>
                      <a:cubicBezTo>
                        <a:pt x="8" y="2160"/>
                        <a:pt x="0" y="2153"/>
                        <a:pt x="0" y="2144"/>
                      </a:cubicBezTo>
                      <a:lnTo>
                        <a:pt x="0" y="16"/>
                      </a:lnTo>
                      <a:close/>
                      <a:moveTo>
                        <a:pt x="32" y="2144"/>
                      </a:moveTo>
                      <a:lnTo>
                        <a:pt x="16" y="2128"/>
                      </a:lnTo>
                      <a:lnTo>
                        <a:pt x="736" y="2128"/>
                      </a:lnTo>
                      <a:lnTo>
                        <a:pt x="720" y="2144"/>
                      </a:lnTo>
                      <a:lnTo>
                        <a:pt x="720" y="16"/>
                      </a:lnTo>
                      <a:lnTo>
                        <a:pt x="736" y="32"/>
                      </a:lnTo>
                      <a:lnTo>
                        <a:pt x="16" y="32"/>
                      </a:lnTo>
                      <a:lnTo>
                        <a:pt x="32" y="16"/>
                      </a:lnTo>
                      <a:lnTo>
                        <a:pt x="32" y="2144"/>
                      </a:lnTo>
                      <a:close/>
                    </a:path>
                  </a:pathLst>
                </a:custGeom>
                <a:solidFill>
                  <a:srgbClr val="000000"/>
                </a:solidFill>
                <a:ln w="6">
                  <a:solidFill>
                    <a:srgbClr val="000000"/>
                  </a:solidFill>
                  <a:bevel/>
                  <a:headEnd/>
                  <a:tailEnd/>
                </a:ln>
              </p:spPr>
              <p:txBody>
                <a:bodyPr/>
                <a:lstStyle/>
                <a:p>
                  <a:endParaRPr lang="ru-RU">
                    <a:latin typeface="Calibri" pitchFamily="34" charset="0"/>
                  </a:endParaRPr>
                </a:p>
              </p:txBody>
            </p:sp>
            <p:sp>
              <p:nvSpPr>
                <p:cNvPr id="32" name="Rectangle 30"/>
                <p:cNvSpPr>
                  <a:spLocks noChangeArrowheads="1"/>
                </p:cNvSpPr>
                <p:nvPr/>
              </p:nvSpPr>
              <p:spPr bwMode="auto">
                <a:xfrm>
                  <a:off x="3723" y="1118"/>
                  <a:ext cx="270" cy="390"/>
                </a:xfrm>
                <a:prstGeom prst="rect">
                  <a:avLst/>
                </a:prstGeom>
                <a:solidFill>
                  <a:srgbClr val="FF0000"/>
                </a:solidFill>
                <a:ln w="9525">
                  <a:noFill/>
                  <a:miter lim="800000"/>
                  <a:headEnd/>
                  <a:tailEnd/>
                </a:ln>
              </p:spPr>
              <p:txBody>
                <a:bodyPr/>
                <a:lstStyle/>
                <a:p>
                  <a:endParaRPr lang="ru-RU">
                    <a:latin typeface="Calibri" pitchFamily="34" charset="0"/>
                  </a:endParaRPr>
                </a:p>
              </p:txBody>
            </p:sp>
            <p:sp>
              <p:nvSpPr>
                <p:cNvPr id="33" name="Freeform 31"/>
                <p:cNvSpPr>
                  <a:spLocks noEditPoints="1"/>
                </p:cNvSpPr>
                <p:nvPr/>
              </p:nvSpPr>
              <p:spPr bwMode="auto">
                <a:xfrm>
                  <a:off x="3717" y="1112"/>
                  <a:ext cx="282" cy="402"/>
                </a:xfrm>
                <a:custGeom>
                  <a:avLst/>
                  <a:gdLst>
                    <a:gd name="T0" fmla="*/ 0 w 752"/>
                    <a:gd name="T1" fmla="*/ 16 h 1072"/>
                    <a:gd name="T2" fmla="*/ 16 w 752"/>
                    <a:gd name="T3" fmla="*/ 0 h 1072"/>
                    <a:gd name="T4" fmla="*/ 736 w 752"/>
                    <a:gd name="T5" fmla="*/ 0 h 1072"/>
                    <a:gd name="T6" fmla="*/ 752 w 752"/>
                    <a:gd name="T7" fmla="*/ 16 h 1072"/>
                    <a:gd name="T8" fmla="*/ 752 w 752"/>
                    <a:gd name="T9" fmla="*/ 1056 h 1072"/>
                    <a:gd name="T10" fmla="*/ 736 w 752"/>
                    <a:gd name="T11" fmla="*/ 1072 h 1072"/>
                    <a:gd name="T12" fmla="*/ 16 w 752"/>
                    <a:gd name="T13" fmla="*/ 1072 h 1072"/>
                    <a:gd name="T14" fmla="*/ 0 w 752"/>
                    <a:gd name="T15" fmla="*/ 1056 h 1072"/>
                    <a:gd name="T16" fmla="*/ 0 w 752"/>
                    <a:gd name="T17" fmla="*/ 16 h 1072"/>
                    <a:gd name="T18" fmla="*/ 32 w 752"/>
                    <a:gd name="T19" fmla="*/ 1056 h 1072"/>
                    <a:gd name="T20" fmla="*/ 16 w 752"/>
                    <a:gd name="T21" fmla="*/ 1040 h 1072"/>
                    <a:gd name="T22" fmla="*/ 736 w 752"/>
                    <a:gd name="T23" fmla="*/ 1040 h 1072"/>
                    <a:gd name="T24" fmla="*/ 720 w 752"/>
                    <a:gd name="T25" fmla="*/ 1056 h 1072"/>
                    <a:gd name="T26" fmla="*/ 720 w 752"/>
                    <a:gd name="T27" fmla="*/ 16 h 1072"/>
                    <a:gd name="T28" fmla="*/ 736 w 752"/>
                    <a:gd name="T29" fmla="*/ 32 h 1072"/>
                    <a:gd name="T30" fmla="*/ 16 w 752"/>
                    <a:gd name="T31" fmla="*/ 32 h 1072"/>
                    <a:gd name="T32" fmla="*/ 32 w 752"/>
                    <a:gd name="T33" fmla="*/ 16 h 1072"/>
                    <a:gd name="T34" fmla="*/ 32 w 752"/>
                    <a:gd name="T35" fmla="*/ 1056 h 10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2"/>
                    <a:gd name="T55" fmla="*/ 0 h 1072"/>
                    <a:gd name="T56" fmla="*/ 752 w 752"/>
                    <a:gd name="T57" fmla="*/ 1072 h 10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2" h="1072">
                      <a:moveTo>
                        <a:pt x="0" y="16"/>
                      </a:moveTo>
                      <a:cubicBezTo>
                        <a:pt x="0" y="8"/>
                        <a:pt x="8" y="0"/>
                        <a:pt x="16" y="0"/>
                      </a:cubicBezTo>
                      <a:lnTo>
                        <a:pt x="736" y="0"/>
                      </a:lnTo>
                      <a:cubicBezTo>
                        <a:pt x="745" y="0"/>
                        <a:pt x="752" y="8"/>
                        <a:pt x="752" y="16"/>
                      </a:cubicBezTo>
                      <a:lnTo>
                        <a:pt x="752" y="1056"/>
                      </a:lnTo>
                      <a:cubicBezTo>
                        <a:pt x="752" y="1065"/>
                        <a:pt x="745" y="1072"/>
                        <a:pt x="736" y="1072"/>
                      </a:cubicBezTo>
                      <a:lnTo>
                        <a:pt x="16" y="1072"/>
                      </a:lnTo>
                      <a:cubicBezTo>
                        <a:pt x="8" y="1072"/>
                        <a:pt x="0" y="1065"/>
                        <a:pt x="0" y="1056"/>
                      </a:cubicBezTo>
                      <a:lnTo>
                        <a:pt x="0" y="16"/>
                      </a:lnTo>
                      <a:close/>
                      <a:moveTo>
                        <a:pt x="32" y="1056"/>
                      </a:moveTo>
                      <a:lnTo>
                        <a:pt x="16" y="1040"/>
                      </a:lnTo>
                      <a:lnTo>
                        <a:pt x="736" y="1040"/>
                      </a:lnTo>
                      <a:lnTo>
                        <a:pt x="720" y="1056"/>
                      </a:lnTo>
                      <a:lnTo>
                        <a:pt x="720" y="16"/>
                      </a:lnTo>
                      <a:lnTo>
                        <a:pt x="736" y="32"/>
                      </a:lnTo>
                      <a:lnTo>
                        <a:pt x="16" y="32"/>
                      </a:lnTo>
                      <a:lnTo>
                        <a:pt x="32" y="16"/>
                      </a:lnTo>
                      <a:lnTo>
                        <a:pt x="32" y="1056"/>
                      </a:lnTo>
                      <a:close/>
                    </a:path>
                  </a:pathLst>
                </a:custGeom>
                <a:solidFill>
                  <a:srgbClr val="000000"/>
                </a:solidFill>
                <a:ln w="6">
                  <a:solidFill>
                    <a:srgbClr val="000000"/>
                  </a:solidFill>
                  <a:bevel/>
                  <a:headEnd/>
                  <a:tailEnd/>
                </a:ln>
              </p:spPr>
              <p:txBody>
                <a:bodyPr/>
                <a:lstStyle/>
                <a:p>
                  <a:endParaRPr lang="ru-RU">
                    <a:latin typeface="Calibri" pitchFamily="34" charset="0"/>
                  </a:endParaRPr>
                </a:p>
              </p:txBody>
            </p:sp>
            <p:sp>
              <p:nvSpPr>
                <p:cNvPr id="34" name="Rectangle 32"/>
                <p:cNvSpPr>
                  <a:spLocks noChangeArrowheads="1"/>
                </p:cNvSpPr>
                <p:nvPr/>
              </p:nvSpPr>
              <p:spPr bwMode="auto">
                <a:xfrm>
                  <a:off x="1497" y="1121"/>
                  <a:ext cx="6" cy="1314"/>
                </a:xfrm>
                <a:prstGeom prst="rect">
                  <a:avLst/>
                </a:prstGeom>
                <a:solidFill>
                  <a:srgbClr val="868686"/>
                </a:solidFill>
                <a:ln w="19050">
                  <a:solidFill>
                    <a:schemeClr val="tx1"/>
                  </a:solidFill>
                  <a:bevel/>
                  <a:headEnd/>
                  <a:tailEnd/>
                </a:ln>
              </p:spPr>
              <p:txBody>
                <a:bodyPr/>
                <a:lstStyle/>
                <a:p>
                  <a:endParaRPr lang="ru-RU">
                    <a:latin typeface="Calibri" pitchFamily="34" charset="0"/>
                  </a:endParaRPr>
                </a:p>
              </p:txBody>
            </p:sp>
            <p:sp>
              <p:nvSpPr>
                <p:cNvPr id="35" name="Freeform 33"/>
                <p:cNvSpPr>
                  <a:spLocks noEditPoints="1"/>
                </p:cNvSpPr>
                <p:nvPr/>
              </p:nvSpPr>
              <p:spPr bwMode="auto">
                <a:xfrm>
                  <a:off x="1470" y="1118"/>
                  <a:ext cx="30" cy="1320"/>
                </a:xfrm>
                <a:custGeom>
                  <a:avLst/>
                  <a:gdLst>
                    <a:gd name="T0" fmla="*/ 0 w 30"/>
                    <a:gd name="T1" fmla="*/ 1314 h 1320"/>
                    <a:gd name="T2" fmla="*/ 30 w 30"/>
                    <a:gd name="T3" fmla="*/ 1314 h 1320"/>
                    <a:gd name="T4" fmla="*/ 30 w 30"/>
                    <a:gd name="T5" fmla="*/ 1320 h 1320"/>
                    <a:gd name="T6" fmla="*/ 0 w 30"/>
                    <a:gd name="T7" fmla="*/ 1320 h 1320"/>
                    <a:gd name="T8" fmla="*/ 0 w 30"/>
                    <a:gd name="T9" fmla="*/ 1314 h 1320"/>
                    <a:gd name="T10" fmla="*/ 0 w 30"/>
                    <a:gd name="T11" fmla="*/ 1050 h 1320"/>
                    <a:gd name="T12" fmla="*/ 30 w 30"/>
                    <a:gd name="T13" fmla="*/ 1050 h 1320"/>
                    <a:gd name="T14" fmla="*/ 30 w 30"/>
                    <a:gd name="T15" fmla="*/ 1056 h 1320"/>
                    <a:gd name="T16" fmla="*/ 0 w 30"/>
                    <a:gd name="T17" fmla="*/ 1056 h 1320"/>
                    <a:gd name="T18" fmla="*/ 0 w 30"/>
                    <a:gd name="T19" fmla="*/ 1050 h 1320"/>
                    <a:gd name="T20" fmla="*/ 0 w 30"/>
                    <a:gd name="T21" fmla="*/ 786 h 1320"/>
                    <a:gd name="T22" fmla="*/ 30 w 30"/>
                    <a:gd name="T23" fmla="*/ 786 h 1320"/>
                    <a:gd name="T24" fmla="*/ 30 w 30"/>
                    <a:gd name="T25" fmla="*/ 792 h 1320"/>
                    <a:gd name="T26" fmla="*/ 0 w 30"/>
                    <a:gd name="T27" fmla="*/ 792 h 1320"/>
                    <a:gd name="T28" fmla="*/ 0 w 30"/>
                    <a:gd name="T29" fmla="*/ 786 h 1320"/>
                    <a:gd name="T30" fmla="*/ 0 w 30"/>
                    <a:gd name="T31" fmla="*/ 528 h 1320"/>
                    <a:gd name="T32" fmla="*/ 30 w 30"/>
                    <a:gd name="T33" fmla="*/ 528 h 1320"/>
                    <a:gd name="T34" fmla="*/ 30 w 30"/>
                    <a:gd name="T35" fmla="*/ 534 h 1320"/>
                    <a:gd name="T36" fmla="*/ 0 w 30"/>
                    <a:gd name="T37" fmla="*/ 534 h 1320"/>
                    <a:gd name="T38" fmla="*/ 0 w 30"/>
                    <a:gd name="T39" fmla="*/ 528 h 1320"/>
                    <a:gd name="T40" fmla="*/ 0 w 30"/>
                    <a:gd name="T41" fmla="*/ 264 h 1320"/>
                    <a:gd name="T42" fmla="*/ 30 w 30"/>
                    <a:gd name="T43" fmla="*/ 264 h 1320"/>
                    <a:gd name="T44" fmla="*/ 30 w 30"/>
                    <a:gd name="T45" fmla="*/ 270 h 1320"/>
                    <a:gd name="T46" fmla="*/ 0 w 30"/>
                    <a:gd name="T47" fmla="*/ 270 h 1320"/>
                    <a:gd name="T48" fmla="*/ 0 w 30"/>
                    <a:gd name="T49" fmla="*/ 264 h 1320"/>
                    <a:gd name="T50" fmla="*/ 0 w 30"/>
                    <a:gd name="T51" fmla="*/ 0 h 1320"/>
                    <a:gd name="T52" fmla="*/ 30 w 30"/>
                    <a:gd name="T53" fmla="*/ 0 h 1320"/>
                    <a:gd name="T54" fmla="*/ 30 w 30"/>
                    <a:gd name="T55" fmla="*/ 6 h 1320"/>
                    <a:gd name="T56" fmla="*/ 0 w 30"/>
                    <a:gd name="T57" fmla="*/ 6 h 1320"/>
                    <a:gd name="T58" fmla="*/ 0 w 30"/>
                    <a:gd name="T59" fmla="*/ 0 h 13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
                    <a:gd name="T91" fmla="*/ 0 h 1320"/>
                    <a:gd name="T92" fmla="*/ 30 w 30"/>
                    <a:gd name="T93" fmla="*/ 1320 h 13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 h="1320">
                      <a:moveTo>
                        <a:pt x="0" y="1314"/>
                      </a:moveTo>
                      <a:lnTo>
                        <a:pt x="30" y="1314"/>
                      </a:lnTo>
                      <a:lnTo>
                        <a:pt x="30" y="1320"/>
                      </a:lnTo>
                      <a:lnTo>
                        <a:pt x="0" y="1320"/>
                      </a:lnTo>
                      <a:lnTo>
                        <a:pt x="0" y="1314"/>
                      </a:lnTo>
                      <a:close/>
                      <a:moveTo>
                        <a:pt x="0" y="1050"/>
                      </a:moveTo>
                      <a:lnTo>
                        <a:pt x="30" y="1050"/>
                      </a:lnTo>
                      <a:lnTo>
                        <a:pt x="30" y="1056"/>
                      </a:lnTo>
                      <a:lnTo>
                        <a:pt x="0" y="1056"/>
                      </a:lnTo>
                      <a:lnTo>
                        <a:pt x="0" y="1050"/>
                      </a:lnTo>
                      <a:close/>
                      <a:moveTo>
                        <a:pt x="0" y="786"/>
                      </a:moveTo>
                      <a:lnTo>
                        <a:pt x="30" y="786"/>
                      </a:lnTo>
                      <a:lnTo>
                        <a:pt x="30" y="792"/>
                      </a:lnTo>
                      <a:lnTo>
                        <a:pt x="0" y="792"/>
                      </a:lnTo>
                      <a:lnTo>
                        <a:pt x="0" y="786"/>
                      </a:lnTo>
                      <a:close/>
                      <a:moveTo>
                        <a:pt x="0" y="528"/>
                      </a:moveTo>
                      <a:lnTo>
                        <a:pt x="30" y="528"/>
                      </a:lnTo>
                      <a:lnTo>
                        <a:pt x="30" y="534"/>
                      </a:lnTo>
                      <a:lnTo>
                        <a:pt x="0" y="534"/>
                      </a:lnTo>
                      <a:lnTo>
                        <a:pt x="0" y="528"/>
                      </a:lnTo>
                      <a:close/>
                      <a:moveTo>
                        <a:pt x="0" y="264"/>
                      </a:moveTo>
                      <a:lnTo>
                        <a:pt x="30" y="264"/>
                      </a:lnTo>
                      <a:lnTo>
                        <a:pt x="30" y="270"/>
                      </a:lnTo>
                      <a:lnTo>
                        <a:pt x="0" y="270"/>
                      </a:lnTo>
                      <a:lnTo>
                        <a:pt x="0" y="264"/>
                      </a:lnTo>
                      <a:close/>
                      <a:moveTo>
                        <a:pt x="0" y="0"/>
                      </a:moveTo>
                      <a:lnTo>
                        <a:pt x="30" y="0"/>
                      </a:lnTo>
                      <a:lnTo>
                        <a:pt x="30" y="6"/>
                      </a:lnTo>
                      <a:lnTo>
                        <a:pt x="0" y="6"/>
                      </a:lnTo>
                      <a:lnTo>
                        <a:pt x="0" y="0"/>
                      </a:lnTo>
                      <a:close/>
                    </a:path>
                  </a:pathLst>
                </a:custGeom>
                <a:solidFill>
                  <a:srgbClr val="868686"/>
                </a:solidFill>
                <a:ln w="19050">
                  <a:solidFill>
                    <a:schemeClr val="tx1"/>
                  </a:solidFill>
                  <a:bevel/>
                  <a:headEnd/>
                  <a:tailEnd/>
                </a:ln>
              </p:spPr>
              <p:txBody>
                <a:bodyPr/>
                <a:lstStyle/>
                <a:p>
                  <a:endParaRPr lang="ru-RU">
                    <a:latin typeface="Calibri" pitchFamily="34" charset="0"/>
                  </a:endParaRPr>
                </a:p>
              </p:txBody>
            </p:sp>
            <p:sp>
              <p:nvSpPr>
                <p:cNvPr id="36" name="Rectangle 34"/>
                <p:cNvSpPr>
                  <a:spLocks noChangeArrowheads="1"/>
                </p:cNvSpPr>
                <p:nvPr/>
              </p:nvSpPr>
              <p:spPr bwMode="auto">
                <a:xfrm>
                  <a:off x="1500" y="2432"/>
                  <a:ext cx="2694" cy="6"/>
                </a:xfrm>
                <a:prstGeom prst="rect">
                  <a:avLst/>
                </a:prstGeom>
                <a:solidFill>
                  <a:schemeClr val="tx1"/>
                </a:solidFill>
                <a:ln w="19050">
                  <a:solidFill>
                    <a:schemeClr val="tx1"/>
                  </a:solidFill>
                  <a:bevel/>
                  <a:headEnd/>
                  <a:tailEnd/>
                </a:ln>
              </p:spPr>
              <p:txBody>
                <a:bodyPr/>
                <a:lstStyle/>
                <a:p>
                  <a:endParaRPr lang="ru-RU">
                    <a:latin typeface="Calibri" pitchFamily="34" charset="0"/>
                  </a:endParaRPr>
                </a:p>
              </p:txBody>
            </p:sp>
            <p:sp>
              <p:nvSpPr>
                <p:cNvPr id="37" name="Rectangle 36"/>
                <p:cNvSpPr>
                  <a:spLocks noChangeArrowheads="1"/>
                </p:cNvSpPr>
                <p:nvPr/>
              </p:nvSpPr>
              <p:spPr bwMode="auto">
                <a:xfrm>
                  <a:off x="1284" y="2369"/>
                  <a:ext cx="73" cy="174"/>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rPr>
                    <a:t>0</a:t>
                  </a:r>
                  <a:endParaRPr lang="ru-RU"/>
                </a:p>
              </p:txBody>
            </p:sp>
            <p:sp>
              <p:nvSpPr>
                <p:cNvPr id="38" name="Rectangle 37"/>
                <p:cNvSpPr>
                  <a:spLocks noChangeArrowheads="1"/>
                </p:cNvSpPr>
                <p:nvPr/>
              </p:nvSpPr>
              <p:spPr bwMode="auto">
                <a:xfrm>
                  <a:off x="1226" y="2106"/>
                  <a:ext cx="145" cy="174"/>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rPr>
                    <a:t>20</a:t>
                  </a:r>
                  <a:endParaRPr lang="ru-RU"/>
                </a:p>
              </p:txBody>
            </p:sp>
            <p:sp>
              <p:nvSpPr>
                <p:cNvPr id="39" name="Rectangle 38"/>
                <p:cNvSpPr>
                  <a:spLocks noChangeArrowheads="1"/>
                </p:cNvSpPr>
                <p:nvPr/>
              </p:nvSpPr>
              <p:spPr bwMode="auto">
                <a:xfrm>
                  <a:off x="1226" y="1843"/>
                  <a:ext cx="145" cy="174"/>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rPr>
                    <a:t>40</a:t>
                  </a:r>
                  <a:endParaRPr lang="ru-RU"/>
                </a:p>
              </p:txBody>
            </p:sp>
            <p:sp>
              <p:nvSpPr>
                <p:cNvPr id="40" name="Rectangle 39"/>
                <p:cNvSpPr>
                  <a:spLocks noChangeArrowheads="1"/>
                </p:cNvSpPr>
                <p:nvPr/>
              </p:nvSpPr>
              <p:spPr bwMode="auto">
                <a:xfrm>
                  <a:off x="1226" y="1574"/>
                  <a:ext cx="145" cy="174"/>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rPr>
                    <a:t>60</a:t>
                  </a:r>
                  <a:endParaRPr lang="ru-RU"/>
                </a:p>
              </p:txBody>
            </p:sp>
            <p:sp>
              <p:nvSpPr>
                <p:cNvPr id="41" name="Rectangle 40"/>
                <p:cNvSpPr>
                  <a:spLocks noChangeArrowheads="1"/>
                </p:cNvSpPr>
                <p:nvPr/>
              </p:nvSpPr>
              <p:spPr bwMode="auto">
                <a:xfrm>
                  <a:off x="1226" y="1318"/>
                  <a:ext cx="145" cy="174"/>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rPr>
                    <a:t>80</a:t>
                  </a:r>
                  <a:endParaRPr lang="ru-RU"/>
                </a:p>
              </p:txBody>
            </p:sp>
            <p:sp>
              <p:nvSpPr>
                <p:cNvPr id="42" name="Rectangle 41"/>
                <p:cNvSpPr>
                  <a:spLocks noChangeArrowheads="1"/>
                </p:cNvSpPr>
                <p:nvPr/>
              </p:nvSpPr>
              <p:spPr bwMode="auto">
                <a:xfrm>
                  <a:off x="1170" y="1055"/>
                  <a:ext cx="218" cy="174"/>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rPr>
                    <a:t>100</a:t>
                  </a:r>
                  <a:endParaRPr lang="ru-RU"/>
                </a:p>
              </p:txBody>
            </p:sp>
            <p:sp>
              <p:nvSpPr>
                <p:cNvPr id="43" name="Rectangle 46"/>
                <p:cNvSpPr>
                  <a:spLocks noChangeArrowheads="1"/>
                </p:cNvSpPr>
                <p:nvPr/>
              </p:nvSpPr>
              <p:spPr bwMode="auto">
                <a:xfrm>
                  <a:off x="4185" y="1548"/>
                  <a:ext cx="90" cy="50"/>
                </a:xfrm>
                <a:prstGeom prst="rect">
                  <a:avLst/>
                </a:prstGeom>
                <a:solidFill>
                  <a:srgbClr val="FF0000"/>
                </a:solidFill>
                <a:ln w="9525">
                  <a:noFill/>
                  <a:miter lim="800000"/>
                  <a:headEnd/>
                  <a:tailEnd/>
                </a:ln>
              </p:spPr>
              <p:txBody>
                <a:bodyPr/>
                <a:lstStyle/>
                <a:p>
                  <a:endParaRPr lang="ru-RU">
                    <a:latin typeface="Calibri" pitchFamily="34" charset="0"/>
                  </a:endParaRPr>
                </a:p>
              </p:txBody>
            </p:sp>
            <p:sp>
              <p:nvSpPr>
                <p:cNvPr id="44" name="Freeform 47"/>
                <p:cNvSpPr>
                  <a:spLocks noEditPoints="1"/>
                </p:cNvSpPr>
                <p:nvPr/>
              </p:nvSpPr>
              <p:spPr bwMode="auto">
                <a:xfrm>
                  <a:off x="4185" y="1530"/>
                  <a:ext cx="96" cy="74"/>
                </a:xfrm>
                <a:custGeom>
                  <a:avLst/>
                  <a:gdLst>
                    <a:gd name="T0" fmla="*/ 0 w 176"/>
                    <a:gd name="T1" fmla="*/ 16 h 176"/>
                    <a:gd name="T2" fmla="*/ 16 w 176"/>
                    <a:gd name="T3" fmla="*/ 0 h 176"/>
                    <a:gd name="T4" fmla="*/ 160 w 176"/>
                    <a:gd name="T5" fmla="*/ 0 h 176"/>
                    <a:gd name="T6" fmla="*/ 176 w 176"/>
                    <a:gd name="T7" fmla="*/ 16 h 176"/>
                    <a:gd name="T8" fmla="*/ 176 w 176"/>
                    <a:gd name="T9" fmla="*/ 160 h 176"/>
                    <a:gd name="T10" fmla="*/ 160 w 176"/>
                    <a:gd name="T11" fmla="*/ 176 h 176"/>
                    <a:gd name="T12" fmla="*/ 16 w 176"/>
                    <a:gd name="T13" fmla="*/ 176 h 176"/>
                    <a:gd name="T14" fmla="*/ 0 w 176"/>
                    <a:gd name="T15" fmla="*/ 160 h 176"/>
                    <a:gd name="T16" fmla="*/ 0 w 176"/>
                    <a:gd name="T17" fmla="*/ 16 h 176"/>
                    <a:gd name="T18" fmla="*/ 32 w 176"/>
                    <a:gd name="T19" fmla="*/ 160 h 176"/>
                    <a:gd name="T20" fmla="*/ 16 w 176"/>
                    <a:gd name="T21" fmla="*/ 144 h 176"/>
                    <a:gd name="T22" fmla="*/ 160 w 176"/>
                    <a:gd name="T23" fmla="*/ 144 h 176"/>
                    <a:gd name="T24" fmla="*/ 144 w 176"/>
                    <a:gd name="T25" fmla="*/ 160 h 176"/>
                    <a:gd name="T26" fmla="*/ 144 w 176"/>
                    <a:gd name="T27" fmla="*/ 16 h 176"/>
                    <a:gd name="T28" fmla="*/ 160 w 176"/>
                    <a:gd name="T29" fmla="*/ 32 h 176"/>
                    <a:gd name="T30" fmla="*/ 16 w 176"/>
                    <a:gd name="T31" fmla="*/ 32 h 176"/>
                    <a:gd name="T32" fmla="*/ 32 w 176"/>
                    <a:gd name="T33" fmla="*/ 16 h 176"/>
                    <a:gd name="T34" fmla="*/ 32 w 176"/>
                    <a:gd name="T35" fmla="*/ 160 h 1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6"/>
                    <a:gd name="T55" fmla="*/ 0 h 176"/>
                    <a:gd name="T56" fmla="*/ 176 w 176"/>
                    <a:gd name="T57" fmla="*/ 176 h 1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6" h="176">
                      <a:moveTo>
                        <a:pt x="0" y="16"/>
                      </a:moveTo>
                      <a:cubicBezTo>
                        <a:pt x="0" y="8"/>
                        <a:pt x="8" y="0"/>
                        <a:pt x="16" y="0"/>
                      </a:cubicBezTo>
                      <a:lnTo>
                        <a:pt x="160" y="0"/>
                      </a:lnTo>
                      <a:cubicBezTo>
                        <a:pt x="169" y="0"/>
                        <a:pt x="176" y="8"/>
                        <a:pt x="176" y="16"/>
                      </a:cubicBezTo>
                      <a:lnTo>
                        <a:pt x="176" y="160"/>
                      </a:lnTo>
                      <a:cubicBezTo>
                        <a:pt x="176" y="169"/>
                        <a:pt x="169" y="176"/>
                        <a:pt x="160" y="176"/>
                      </a:cubicBezTo>
                      <a:lnTo>
                        <a:pt x="16" y="176"/>
                      </a:lnTo>
                      <a:cubicBezTo>
                        <a:pt x="8" y="176"/>
                        <a:pt x="0" y="169"/>
                        <a:pt x="0" y="160"/>
                      </a:cubicBezTo>
                      <a:lnTo>
                        <a:pt x="0" y="16"/>
                      </a:lnTo>
                      <a:close/>
                      <a:moveTo>
                        <a:pt x="32" y="160"/>
                      </a:moveTo>
                      <a:lnTo>
                        <a:pt x="16" y="144"/>
                      </a:lnTo>
                      <a:lnTo>
                        <a:pt x="160" y="144"/>
                      </a:lnTo>
                      <a:lnTo>
                        <a:pt x="144" y="160"/>
                      </a:lnTo>
                      <a:lnTo>
                        <a:pt x="144" y="16"/>
                      </a:lnTo>
                      <a:lnTo>
                        <a:pt x="160" y="32"/>
                      </a:lnTo>
                      <a:lnTo>
                        <a:pt x="16" y="32"/>
                      </a:lnTo>
                      <a:lnTo>
                        <a:pt x="32" y="16"/>
                      </a:lnTo>
                      <a:lnTo>
                        <a:pt x="32" y="160"/>
                      </a:lnTo>
                      <a:close/>
                    </a:path>
                  </a:pathLst>
                </a:custGeom>
                <a:solidFill>
                  <a:srgbClr val="000000"/>
                </a:solidFill>
                <a:ln w="6">
                  <a:solidFill>
                    <a:srgbClr val="000000"/>
                  </a:solidFill>
                  <a:bevel/>
                  <a:headEnd/>
                  <a:tailEnd/>
                </a:ln>
              </p:spPr>
              <p:txBody>
                <a:bodyPr/>
                <a:lstStyle/>
                <a:p>
                  <a:endParaRPr lang="ru-RU">
                    <a:latin typeface="Calibri" pitchFamily="34" charset="0"/>
                  </a:endParaRPr>
                </a:p>
              </p:txBody>
            </p:sp>
            <p:sp>
              <p:nvSpPr>
                <p:cNvPr id="45" name="Rectangle 48"/>
                <p:cNvSpPr>
                  <a:spLocks noChangeArrowheads="1"/>
                </p:cNvSpPr>
                <p:nvPr/>
              </p:nvSpPr>
              <p:spPr bwMode="auto">
                <a:xfrm>
                  <a:off x="4303" y="1511"/>
                  <a:ext cx="253" cy="174"/>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rPr>
                    <a:t>Valt</a:t>
                  </a:r>
                  <a:endParaRPr lang="ru-RU"/>
                </a:p>
              </p:txBody>
            </p:sp>
            <p:sp>
              <p:nvSpPr>
                <p:cNvPr id="46" name="Rectangle 49"/>
                <p:cNvSpPr>
                  <a:spLocks noChangeArrowheads="1"/>
                </p:cNvSpPr>
                <p:nvPr/>
              </p:nvSpPr>
              <p:spPr bwMode="auto">
                <a:xfrm>
                  <a:off x="4185" y="1722"/>
                  <a:ext cx="90" cy="50"/>
                </a:xfrm>
                <a:prstGeom prst="rect">
                  <a:avLst/>
                </a:prstGeom>
                <a:solidFill>
                  <a:srgbClr val="00B050"/>
                </a:solidFill>
                <a:ln w="9525">
                  <a:noFill/>
                  <a:miter lim="800000"/>
                  <a:headEnd/>
                  <a:tailEnd/>
                </a:ln>
              </p:spPr>
              <p:txBody>
                <a:bodyPr/>
                <a:lstStyle/>
                <a:p>
                  <a:endParaRPr lang="ru-RU">
                    <a:latin typeface="Calibri" pitchFamily="34" charset="0"/>
                  </a:endParaRPr>
                </a:p>
              </p:txBody>
            </p:sp>
            <p:sp>
              <p:nvSpPr>
                <p:cNvPr id="47" name="Freeform 50"/>
                <p:cNvSpPr>
                  <a:spLocks noEditPoints="1"/>
                </p:cNvSpPr>
                <p:nvPr/>
              </p:nvSpPr>
              <p:spPr bwMode="auto">
                <a:xfrm>
                  <a:off x="4185" y="1704"/>
                  <a:ext cx="96" cy="74"/>
                </a:xfrm>
                <a:custGeom>
                  <a:avLst/>
                  <a:gdLst>
                    <a:gd name="T0" fmla="*/ 0 w 176"/>
                    <a:gd name="T1" fmla="*/ 16 h 176"/>
                    <a:gd name="T2" fmla="*/ 16 w 176"/>
                    <a:gd name="T3" fmla="*/ 0 h 176"/>
                    <a:gd name="T4" fmla="*/ 160 w 176"/>
                    <a:gd name="T5" fmla="*/ 0 h 176"/>
                    <a:gd name="T6" fmla="*/ 176 w 176"/>
                    <a:gd name="T7" fmla="*/ 16 h 176"/>
                    <a:gd name="T8" fmla="*/ 176 w 176"/>
                    <a:gd name="T9" fmla="*/ 160 h 176"/>
                    <a:gd name="T10" fmla="*/ 160 w 176"/>
                    <a:gd name="T11" fmla="*/ 176 h 176"/>
                    <a:gd name="T12" fmla="*/ 16 w 176"/>
                    <a:gd name="T13" fmla="*/ 176 h 176"/>
                    <a:gd name="T14" fmla="*/ 0 w 176"/>
                    <a:gd name="T15" fmla="*/ 160 h 176"/>
                    <a:gd name="T16" fmla="*/ 0 w 176"/>
                    <a:gd name="T17" fmla="*/ 16 h 176"/>
                    <a:gd name="T18" fmla="*/ 32 w 176"/>
                    <a:gd name="T19" fmla="*/ 160 h 176"/>
                    <a:gd name="T20" fmla="*/ 16 w 176"/>
                    <a:gd name="T21" fmla="*/ 144 h 176"/>
                    <a:gd name="T22" fmla="*/ 160 w 176"/>
                    <a:gd name="T23" fmla="*/ 144 h 176"/>
                    <a:gd name="T24" fmla="*/ 144 w 176"/>
                    <a:gd name="T25" fmla="*/ 160 h 176"/>
                    <a:gd name="T26" fmla="*/ 144 w 176"/>
                    <a:gd name="T27" fmla="*/ 16 h 176"/>
                    <a:gd name="T28" fmla="*/ 160 w 176"/>
                    <a:gd name="T29" fmla="*/ 32 h 176"/>
                    <a:gd name="T30" fmla="*/ 16 w 176"/>
                    <a:gd name="T31" fmla="*/ 32 h 176"/>
                    <a:gd name="T32" fmla="*/ 32 w 176"/>
                    <a:gd name="T33" fmla="*/ 16 h 176"/>
                    <a:gd name="T34" fmla="*/ 32 w 176"/>
                    <a:gd name="T35" fmla="*/ 160 h 1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6"/>
                    <a:gd name="T55" fmla="*/ 0 h 176"/>
                    <a:gd name="T56" fmla="*/ 176 w 176"/>
                    <a:gd name="T57" fmla="*/ 176 h 1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6" h="176">
                      <a:moveTo>
                        <a:pt x="0" y="16"/>
                      </a:moveTo>
                      <a:cubicBezTo>
                        <a:pt x="0" y="8"/>
                        <a:pt x="8" y="0"/>
                        <a:pt x="16" y="0"/>
                      </a:cubicBezTo>
                      <a:lnTo>
                        <a:pt x="160" y="0"/>
                      </a:lnTo>
                      <a:cubicBezTo>
                        <a:pt x="169" y="0"/>
                        <a:pt x="176" y="8"/>
                        <a:pt x="176" y="16"/>
                      </a:cubicBezTo>
                      <a:lnTo>
                        <a:pt x="176" y="160"/>
                      </a:lnTo>
                      <a:cubicBezTo>
                        <a:pt x="176" y="169"/>
                        <a:pt x="169" y="176"/>
                        <a:pt x="160" y="176"/>
                      </a:cubicBezTo>
                      <a:lnTo>
                        <a:pt x="16" y="176"/>
                      </a:lnTo>
                      <a:cubicBezTo>
                        <a:pt x="8" y="176"/>
                        <a:pt x="0" y="169"/>
                        <a:pt x="0" y="160"/>
                      </a:cubicBezTo>
                      <a:lnTo>
                        <a:pt x="0" y="16"/>
                      </a:lnTo>
                      <a:close/>
                      <a:moveTo>
                        <a:pt x="32" y="160"/>
                      </a:moveTo>
                      <a:lnTo>
                        <a:pt x="16" y="144"/>
                      </a:lnTo>
                      <a:lnTo>
                        <a:pt x="160" y="144"/>
                      </a:lnTo>
                      <a:lnTo>
                        <a:pt x="144" y="160"/>
                      </a:lnTo>
                      <a:lnTo>
                        <a:pt x="144" y="16"/>
                      </a:lnTo>
                      <a:lnTo>
                        <a:pt x="160" y="32"/>
                      </a:lnTo>
                      <a:lnTo>
                        <a:pt x="16" y="32"/>
                      </a:lnTo>
                      <a:lnTo>
                        <a:pt x="32" y="16"/>
                      </a:lnTo>
                      <a:lnTo>
                        <a:pt x="32" y="160"/>
                      </a:lnTo>
                      <a:close/>
                    </a:path>
                  </a:pathLst>
                </a:custGeom>
                <a:solidFill>
                  <a:srgbClr val="000000"/>
                </a:solidFill>
                <a:ln w="6">
                  <a:solidFill>
                    <a:srgbClr val="000000"/>
                  </a:solidFill>
                  <a:bevel/>
                  <a:headEnd/>
                  <a:tailEnd/>
                </a:ln>
              </p:spPr>
              <p:txBody>
                <a:bodyPr/>
                <a:lstStyle/>
                <a:p>
                  <a:endParaRPr lang="ru-RU">
                    <a:latin typeface="Calibri" pitchFamily="34" charset="0"/>
                  </a:endParaRPr>
                </a:p>
              </p:txBody>
            </p:sp>
            <p:sp>
              <p:nvSpPr>
                <p:cNvPr id="48" name="Rectangle 51"/>
                <p:cNvSpPr>
                  <a:spLocks noChangeArrowheads="1"/>
                </p:cNvSpPr>
                <p:nvPr/>
              </p:nvSpPr>
              <p:spPr bwMode="auto">
                <a:xfrm>
                  <a:off x="4303" y="1681"/>
                  <a:ext cx="277" cy="174"/>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rPr>
                    <a:t>Vres</a:t>
                  </a:r>
                  <a:endParaRPr lang="ru-RU"/>
                </a:p>
              </p:txBody>
            </p:sp>
            <p:sp>
              <p:nvSpPr>
                <p:cNvPr id="49" name="Rectangle 52"/>
                <p:cNvSpPr>
                  <a:spLocks noChangeArrowheads="1"/>
                </p:cNvSpPr>
                <p:nvPr/>
              </p:nvSpPr>
              <p:spPr bwMode="auto">
                <a:xfrm>
                  <a:off x="4185" y="1890"/>
                  <a:ext cx="90" cy="50"/>
                </a:xfrm>
                <a:prstGeom prst="rect">
                  <a:avLst/>
                </a:prstGeom>
                <a:solidFill>
                  <a:srgbClr val="002060"/>
                </a:solidFill>
                <a:ln w="9525">
                  <a:noFill/>
                  <a:miter lim="800000"/>
                  <a:headEnd/>
                  <a:tailEnd/>
                </a:ln>
              </p:spPr>
              <p:txBody>
                <a:bodyPr/>
                <a:lstStyle/>
                <a:p>
                  <a:endParaRPr lang="ru-RU">
                    <a:latin typeface="Calibri" pitchFamily="34" charset="0"/>
                  </a:endParaRPr>
                </a:p>
              </p:txBody>
            </p:sp>
            <p:sp>
              <p:nvSpPr>
                <p:cNvPr id="50" name="Freeform 53"/>
                <p:cNvSpPr>
                  <a:spLocks noEditPoints="1"/>
                </p:cNvSpPr>
                <p:nvPr/>
              </p:nvSpPr>
              <p:spPr bwMode="auto">
                <a:xfrm>
                  <a:off x="4185" y="1872"/>
                  <a:ext cx="96" cy="74"/>
                </a:xfrm>
                <a:custGeom>
                  <a:avLst/>
                  <a:gdLst>
                    <a:gd name="T0" fmla="*/ 0 w 176"/>
                    <a:gd name="T1" fmla="*/ 16 h 176"/>
                    <a:gd name="T2" fmla="*/ 16 w 176"/>
                    <a:gd name="T3" fmla="*/ 0 h 176"/>
                    <a:gd name="T4" fmla="*/ 160 w 176"/>
                    <a:gd name="T5" fmla="*/ 0 h 176"/>
                    <a:gd name="T6" fmla="*/ 176 w 176"/>
                    <a:gd name="T7" fmla="*/ 16 h 176"/>
                    <a:gd name="T8" fmla="*/ 176 w 176"/>
                    <a:gd name="T9" fmla="*/ 160 h 176"/>
                    <a:gd name="T10" fmla="*/ 160 w 176"/>
                    <a:gd name="T11" fmla="*/ 176 h 176"/>
                    <a:gd name="T12" fmla="*/ 16 w 176"/>
                    <a:gd name="T13" fmla="*/ 176 h 176"/>
                    <a:gd name="T14" fmla="*/ 0 w 176"/>
                    <a:gd name="T15" fmla="*/ 160 h 176"/>
                    <a:gd name="T16" fmla="*/ 0 w 176"/>
                    <a:gd name="T17" fmla="*/ 16 h 176"/>
                    <a:gd name="T18" fmla="*/ 32 w 176"/>
                    <a:gd name="T19" fmla="*/ 160 h 176"/>
                    <a:gd name="T20" fmla="*/ 16 w 176"/>
                    <a:gd name="T21" fmla="*/ 144 h 176"/>
                    <a:gd name="T22" fmla="*/ 160 w 176"/>
                    <a:gd name="T23" fmla="*/ 144 h 176"/>
                    <a:gd name="T24" fmla="*/ 144 w 176"/>
                    <a:gd name="T25" fmla="*/ 160 h 176"/>
                    <a:gd name="T26" fmla="*/ 144 w 176"/>
                    <a:gd name="T27" fmla="*/ 16 h 176"/>
                    <a:gd name="T28" fmla="*/ 160 w 176"/>
                    <a:gd name="T29" fmla="*/ 32 h 176"/>
                    <a:gd name="T30" fmla="*/ 16 w 176"/>
                    <a:gd name="T31" fmla="*/ 32 h 176"/>
                    <a:gd name="T32" fmla="*/ 32 w 176"/>
                    <a:gd name="T33" fmla="*/ 16 h 176"/>
                    <a:gd name="T34" fmla="*/ 32 w 176"/>
                    <a:gd name="T35" fmla="*/ 160 h 1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6"/>
                    <a:gd name="T55" fmla="*/ 0 h 176"/>
                    <a:gd name="T56" fmla="*/ 176 w 176"/>
                    <a:gd name="T57" fmla="*/ 176 h 1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6" h="176">
                      <a:moveTo>
                        <a:pt x="0" y="16"/>
                      </a:moveTo>
                      <a:cubicBezTo>
                        <a:pt x="0" y="8"/>
                        <a:pt x="8" y="0"/>
                        <a:pt x="16" y="0"/>
                      </a:cubicBezTo>
                      <a:lnTo>
                        <a:pt x="160" y="0"/>
                      </a:lnTo>
                      <a:cubicBezTo>
                        <a:pt x="169" y="0"/>
                        <a:pt x="176" y="8"/>
                        <a:pt x="176" y="16"/>
                      </a:cubicBezTo>
                      <a:lnTo>
                        <a:pt x="176" y="160"/>
                      </a:lnTo>
                      <a:cubicBezTo>
                        <a:pt x="176" y="169"/>
                        <a:pt x="169" y="176"/>
                        <a:pt x="160" y="176"/>
                      </a:cubicBezTo>
                      <a:lnTo>
                        <a:pt x="16" y="176"/>
                      </a:lnTo>
                      <a:cubicBezTo>
                        <a:pt x="8" y="176"/>
                        <a:pt x="0" y="169"/>
                        <a:pt x="0" y="160"/>
                      </a:cubicBezTo>
                      <a:lnTo>
                        <a:pt x="0" y="16"/>
                      </a:lnTo>
                      <a:close/>
                      <a:moveTo>
                        <a:pt x="32" y="160"/>
                      </a:moveTo>
                      <a:lnTo>
                        <a:pt x="16" y="144"/>
                      </a:lnTo>
                      <a:lnTo>
                        <a:pt x="160" y="144"/>
                      </a:lnTo>
                      <a:lnTo>
                        <a:pt x="144" y="160"/>
                      </a:lnTo>
                      <a:lnTo>
                        <a:pt x="144" y="16"/>
                      </a:lnTo>
                      <a:lnTo>
                        <a:pt x="160" y="32"/>
                      </a:lnTo>
                      <a:lnTo>
                        <a:pt x="16" y="32"/>
                      </a:lnTo>
                      <a:lnTo>
                        <a:pt x="32" y="16"/>
                      </a:lnTo>
                      <a:lnTo>
                        <a:pt x="32" y="160"/>
                      </a:lnTo>
                      <a:close/>
                    </a:path>
                  </a:pathLst>
                </a:custGeom>
                <a:solidFill>
                  <a:srgbClr val="000000"/>
                </a:solidFill>
                <a:ln w="6">
                  <a:solidFill>
                    <a:srgbClr val="000000"/>
                  </a:solidFill>
                  <a:bevel/>
                  <a:headEnd/>
                  <a:tailEnd/>
                </a:ln>
              </p:spPr>
              <p:txBody>
                <a:bodyPr/>
                <a:lstStyle/>
                <a:p>
                  <a:endParaRPr lang="ru-RU">
                    <a:latin typeface="Calibri" pitchFamily="34" charset="0"/>
                  </a:endParaRPr>
                </a:p>
              </p:txBody>
            </p:sp>
            <p:sp>
              <p:nvSpPr>
                <p:cNvPr id="51" name="Rectangle 54"/>
                <p:cNvSpPr>
                  <a:spLocks noChangeArrowheads="1"/>
                </p:cNvSpPr>
                <p:nvPr/>
              </p:nvSpPr>
              <p:spPr bwMode="auto">
                <a:xfrm>
                  <a:off x="4303" y="1852"/>
                  <a:ext cx="291" cy="174"/>
                </a:xfrm>
                <a:prstGeom prst="rect">
                  <a:avLst/>
                </a:prstGeom>
                <a:noFill/>
                <a:ln w="9525">
                  <a:noFill/>
                  <a:miter lim="800000"/>
                  <a:headEnd/>
                  <a:tailEnd/>
                </a:ln>
              </p:spPr>
              <p:txBody>
                <a:bodyPr wrap="none" lIns="0" tIns="0" rIns="0" bIns="0">
                  <a:spAutoFit/>
                </a:bodyPr>
                <a:lstStyle/>
                <a:p>
                  <a:r>
                    <a:rPr lang="ru-RU" b="1">
                      <a:solidFill>
                        <a:srgbClr val="000000"/>
                      </a:solidFill>
                      <a:latin typeface="Times New Roman" pitchFamily="18" charset="0"/>
                    </a:rPr>
                    <a:t>Vcyt</a:t>
                  </a:r>
                  <a:endParaRPr lang="ru-RU"/>
                </a:p>
              </p:txBody>
            </p:sp>
          </p:grpSp>
          <p:sp>
            <p:nvSpPr>
              <p:cNvPr id="6" name="TextBox 56"/>
              <p:cNvSpPr txBox="1">
                <a:spLocks noChangeArrowheads="1"/>
              </p:cNvSpPr>
              <p:nvPr/>
            </p:nvSpPr>
            <p:spPr bwMode="auto">
              <a:xfrm>
                <a:off x="2714612" y="4000504"/>
                <a:ext cx="428628" cy="369332"/>
              </a:xfrm>
              <a:prstGeom prst="rect">
                <a:avLst/>
              </a:prstGeom>
              <a:noFill/>
              <a:ln w="9525">
                <a:noFill/>
                <a:miter lim="800000"/>
                <a:headEnd/>
                <a:tailEnd/>
              </a:ln>
            </p:spPr>
            <p:txBody>
              <a:bodyPr>
                <a:spAutoFit/>
              </a:bodyPr>
              <a:lstStyle/>
              <a:p>
                <a:pPr algn="ctr"/>
                <a:r>
                  <a:rPr lang="ru-RU" b="1">
                    <a:latin typeface="Times New Roman" pitchFamily="18" charset="0"/>
                    <a:cs typeface="Times New Roman" pitchFamily="18" charset="0"/>
                  </a:rPr>
                  <a:t>1</a:t>
                </a:r>
              </a:p>
            </p:txBody>
          </p:sp>
          <p:sp>
            <p:nvSpPr>
              <p:cNvPr id="7" name="TextBox 57"/>
              <p:cNvSpPr txBox="1">
                <a:spLocks noChangeArrowheads="1"/>
              </p:cNvSpPr>
              <p:nvPr/>
            </p:nvSpPr>
            <p:spPr bwMode="auto">
              <a:xfrm>
                <a:off x="3786182" y="4000504"/>
                <a:ext cx="428628" cy="369332"/>
              </a:xfrm>
              <a:prstGeom prst="rect">
                <a:avLst/>
              </a:prstGeom>
              <a:noFill/>
              <a:ln w="9525">
                <a:noFill/>
                <a:miter lim="800000"/>
                <a:headEnd/>
                <a:tailEnd/>
              </a:ln>
            </p:spPr>
            <p:txBody>
              <a:bodyPr>
                <a:spAutoFit/>
              </a:bodyPr>
              <a:lstStyle/>
              <a:p>
                <a:pPr algn="ctr"/>
                <a:r>
                  <a:rPr lang="ru-RU" b="1">
                    <a:latin typeface="Times New Roman" pitchFamily="18" charset="0"/>
                    <a:cs typeface="Times New Roman" pitchFamily="18" charset="0"/>
                  </a:rPr>
                  <a:t>2</a:t>
                </a:r>
              </a:p>
            </p:txBody>
          </p:sp>
          <p:sp>
            <p:nvSpPr>
              <p:cNvPr id="8" name="TextBox 58"/>
              <p:cNvSpPr txBox="1">
                <a:spLocks noChangeArrowheads="1"/>
              </p:cNvSpPr>
              <p:nvPr/>
            </p:nvSpPr>
            <p:spPr bwMode="auto">
              <a:xfrm>
                <a:off x="4857752" y="4001744"/>
                <a:ext cx="428628" cy="369332"/>
              </a:xfrm>
              <a:prstGeom prst="rect">
                <a:avLst/>
              </a:prstGeom>
              <a:noFill/>
              <a:ln w="9525">
                <a:noFill/>
                <a:miter lim="800000"/>
                <a:headEnd/>
                <a:tailEnd/>
              </a:ln>
            </p:spPr>
            <p:txBody>
              <a:bodyPr>
                <a:spAutoFit/>
              </a:bodyPr>
              <a:lstStyle/>
              <a:p>
                <a:pPr algn="ctr"/>
                <a:r>
                  <a:rPr lang="ru-RU" b="1">
                    <a:latin typeface="Times New Roman" pitchFamily="18" charset="0"/>
                    <a:cs typeface="Times New Roman" pitchFamily="18" charset="0"/>
                  </a:rPr>
                  <a:t>3</a:t>
                </a:r>
              </a:p>
            </p:txBody>
          </p:sp>
          <p:sp>
            <p:nvSpPr>
              <p:cNvPr id="9" name="TextBox 59"/>
              <p:cNvSpPr txBox="1">
                <a:spLocks noChangeArrowheads="1"/>
              </p:cNvSpPr>
              <p:nvPr/>
            </p:nvSpPr>
            <p:spPr bwMode="auto">
              <a:xfrm>
                <a:off x="5929322" y="3988362"/>
                <a:ext cx="428628" cy="369332"/>
              </a:xfrm>
              <a:prstGeom prst="rect">
                <a:avLst/>
              </a:prstGeom>
              <a:noFill/>
              <a:ln w="9525">
                <a:noFill/>
                <a:miter lim="800000"/>
                <a:headEnd/>
                <a:tailEnd/>
              </a:ln>
            </p:spPr>
            <p:txBody>
              <a:bodyPr>
                <a:spAutoFit/>
              </a:bodyPr>
              <a:lstStyle/>
              <a:p>
                <a:pPr algn="ctr"/>
                <a:r>
                  <a:rPr lang="ru-RU" b="1">
                    <a:latin typeface="Times New Roman" pitchFamily="18" charset="0"/>
                    <a:cs typeface="Times New Roman" pitchFamily="18" charset="0"/>
                  </a:rPr>
                  <a:t>4</a:t>
                </a:r>
              </a:p>
            </p:txBody>
          </p:sp>
        </p:grpSp>
        <p:sp>
          <p:nvSpPr>
            <p:cNvPr id="4" name="TextBox 61"/>
            <p:cNvSpPr txBox="1">
              <a:spLocks noChangeArrowheads="1"/>
            </p:cNvSpPr>
            <p:nvPr/>
          </p:nvSpPr>
          <p:spPr bwMode="auto">
            <a:xfrm rot="16200000">
              <a:off x="-77542" y="2355760"/>
              <a:ext cx="2500330" cy="646282"/>
            </a:xfrm>
            <a:prstGeom prst="rect">
              <a:avLst/>
            </a:prstGeom>
            <a:noFill/>
            <a:ln w="9525">
              <a:noFill/>
              <a:miter lim="800000"/>
              <a:headEnd/>
              <a:tailEnd/>
            </a:ln>
          </p:spPr>
          <p:txBody>
            <a:bodyPr>
              <a:spAutoFit/>
            </a:bodyPr>
            <a:lstStyle/>
            <a:p>
              <a:pPr algn="ctr"/>
              <a:r>
                <a:rPr lang="en-US" b="1" dirty="0" err="1" smtClean="0">
                  <a:latin typeface="Times New Roman" pitchFamily="18" charset="0"/>
                  <a:cs typeface="Times New Roman" pitchFamily="18" charset="0"/>
                </a:rPr>
                <a:t>Vcyt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Valt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Vres</a:t>
              </a:r>
              <a:r>
                <a:rPr lang="en-US" b="1" dirty="0" smtClean="0">
                  <a:latin typeface="Times New Roman" pitchFamily="18" charset="0"/>
                  <a:cs typeface="Times New Roman" pitchFamily="18" charset="0"/>
                </a:rPr>
                <a:t>, </a:t>
              </a:r>
            </a:p>
            <a:p>
              <a:pPr algn="ctr"/>
              <a:r>
                <a:rPr lang="ru-RU"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total respiration rate</a:t>
              </a:r>
              <a:endParaRPr lang="ru-RU" b="1" dirty="0">
                <a:latin typeface="Times New Roman" pitchFamily="18" charset="0"/>
                <a:cs typeface="Times New Roman" pitchFamily="18" charset="0"/>
              </a:endParaRPr>
            </a:p>
          </p:txBody>
        </p:sp>
      </p:grpSp>
      <p:sp>
        <p:nvSpPr>
          <p:cNvPr id="52" name="Прямоугольник 51"/>
          <p:cNvSpPr/>
          <p:nvPr/>
        </p:nvSpPr>
        <p:spPr>
          <a:xfrm>
            <a:off x="1000100" y="142852"/>
            <a:ext cx="7143800" cy="830997"/>
          </a:xfrm>
          <a:prstGeom prst="rect">
            <a:avLst/>
          </a:prstGeom>
        </p:spPr>
        <p:txBody>
          <a:bodyPr wrap="square">
            <a:spAutoFit/>
          </a:bodyPr>
          <a:lstStyle/>
          <a:p>
            <a:pPr algn="ctr"/>
            <a:r>
              <a:rPr lang="en-US" sz="2400" b="1" dirty="0" smtClean="0">
                <a:solidFill>
                  <a:srgbClr val="000000"/>
                </a:solidFill>
                <a:latin typeface="Times New Roman" pitchFamily="18" charset="0"/>
                <a:cs typeface="Times New Roman" pitchFamily="18" charset="0"/>
              </a:rPr>
              <a:t>Effects UV-B radiation on the respiratory pathway ratio in </a:t>
            </a:r>
            <a:r>
              <a:rPr lang="en-US" sz="2400" b="1" i="1" dirty="0" err="1" smtClean="0">
                <a:latin typeface="Times New Roman" pitchFamily="18" charset="0"/>
                <a:cs typeface="Times New Roman" pitchFamily="18" charset="0"/>
              </a:rPr>
              <a:t>Cladonia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stellaris</a:t>
            </a:r>
            <a:r>
              <a:rPr lang="ru-RU" sz="2400" b="1" i="1" dirty="0" smtClean="0">
                <a:latin typeface="Times New Roman" pitchFamily="18" charset="0"/>
                <a:cs typeface="Times New Roman" pitchFamily="18" charset="0"/>
              </a:rPr>
              <a:t> </a:t>
            </a:r>
            <a:r>
              <a:rPr lang="en-US" sz="2400" b="1" i="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thalli</a:t>
            </a:r>
            <a:endParaRPr lang="ru-RU" sz="2400" b="1" dirty="0">
              <a:solidFill>
                <a:srgbClr val="000000"/>
              </a:solidFill>
              <a:latin typeface="Times New Roman" pitchFamily="18" charset="0"/>
              <a:cs typeface="Times New Roman" pitchFamily="18" charset="0"/>
            </a:endParaRPr>
          </a:p>
        </p:txBody>
      </p:sp>
      <p:sp>
        <p:nvSpPr>
          <p:cNvPr id="53" name="Прямоугольник 52"/>
          <p:cNvSpPr/>
          <p:nvPr/>
        </p:nvSpPr>
        <p:spPr>
          <a:xfrm>
            <a:off x="214282" y="6000768"/>
            <a:ext cx="8643998" cy="458074"/>
          </a:xfrm>
          <a:prstGeom prst="rect">
            <a:avLst/>
          </a:prstGeom>
        </p:spPr>
        <p:txBody>
          <a:bodyPr wrap="square">
            <a:spAutoFit/>
          </a:bodyPr>
          <a:lstStyle/>
          <a:p>
            <a:pPr algn="ctr">
              <a:lnSpc>
                <a:spcPct val="150000"/>
              </a:lnSpc>
            </a:pPr>
            <a:r>
              <a:rPr lang="en-US" b="1" dirty="0" smtClean="0">
                <a:latin typeface="Times New Roman" pitchFamily="18" charset="0"/>
                <a:cs typeface="Times New Roman" pitchFamily="18" charset="0"/>
              </a:rPr>
              <a:t>1</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UV-B (</a:t>
            </a:r>
            <a:r>
              <a:rPr lang="en-US" b="1" dirty="0" smtClean="0">
                <a:solidFill>
                  <a:srgbClr val="FF0000"/>
                </a:solidFill>
                <a:latin typeface="Times New Roman" pitchFamily="18" charset="0"/>
                <a:cs typeface="Times New Roman" pitchFamily="18" charset="0"/>
              </a:rPr>
              <a:t>0</a:t>
            </a:r>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–UV-B </a:t>
            </a:r>
            <a:r>
              <a:rPr lang="ru-RU" dirty="0" smtClean="0">
                <a:latin typeface="Times New Roman" pitchFamily="18" charset="0"/>
                <a:cs typeface="Times New Roman" pitchFamily="18" charset="0"/>
              </a:rPr>
              <a:t>(</a:t>
            </a:r>
            <a:r>
              <a:rPr lang="ru-RU" b="1" dirty="0" smtClean="0">
                <a:solidFill>
                  <a:srgbClr val="FF0000"/>
                </a:solidFill>
                <a:latin typeface="Times New Roman" pitchFamily="18" charset="0"/>
                <a:cs typeface="Times New Roman" pitchFamily="18" charset="0"/>
              </a:rPr>
              <a:t>43</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kJ</a:t>
            </a:r>
            <a:r>
              <a:rPr lang="ru-RU"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 –UV-B</a:t>
            </a:r>
            <a:r>
              <a:rPr lang="ru-RU" dirty="0" smtClean="0">
                <a:latin typeface="Times New Roman" pitchFamily="18" charset="0"/>
                <a:cs typeface="Times New Roman" pitchFamily="18" charset="0"/>
              </a:rPr>
              <a:t>(</a:t>
            </a:r>
            <a:r>
              <a:rPr lang="ru-RU" b="1" dirty="0" smtClean="0">
                <a:solidFill>
                  <a:srgbClr val="FF0000"/>
                </a:solidFill>
                <a:latin typeface="Times New Roman" pitchFamily="18" charset="0"/>
                <a:cs typeface="Times New Roman" pitchFamily="18" charset="0"/>
              </a:rPr>
              <a:t>144</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kJ</a:t>
            </a:r>
            <a:r>
              <a:rPr lang="ru-RU"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4</a:t>
            </a:r>
            <a:r>
              <a:rPr lang="en-US" dirty="0" smtClean="0">
                <a:latin typeface="Times New Roman" pitchFamily="18" charset="0"/>
                <a:cs typeface="Times New Roman" pitchFamily="18" charset="0"/>
              </a:rPr>
              <a:t> –</a:t>
            </a:r>
            <a:r>
              <a:rPr lang="en-US" dirty="0" smtClean="0">
                <a:solidFill>
                  <a:srgbClr val="C00000"/>
                </a:solidFill>
                <a:latin typeface="Times New Roman" pitchFamily="18" charset="0"/>
                <a:cs typeface="Times New Roman" pitchFamily="18" charset="0"/>
              </a:rPr>
              <a:t> </a:t>
            </a:r>
            <a:r>
              <a:rPr lang="en-US" dirty="0" smtClean="0">
                <a:latin typeface="Times New Roman" pitchFamily="18" charset="0"/>
                <a:cs typeface="Times New Roman" pitchFamily="18" charset="0"/>
              </a:rPr>
              <a:t>3 days  after treatment </a:t>
            </a:r>
            <a:endParaRPr lang="ru-RU" dirty="0">
              <a:solidFill>
                <a:srgbClr val="C00000"/>
              </a:solidFill>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noChangeArrowheads="1"/>
          </p:cNvPicPr>
          <p:nvPr/>
        </p:nvPicPr>
        <p:blipFill>
          <a:blip r:embed="rId2" cstate="print"/>
          <a:srcRect/>
          <a:stretch>
            <a:fillRect/>
          </a:stretch>
        </p:blipFill>
        <p:spPr bwMode="auto">
          <a:xfrm>
            <a:off x="4709589" y="2334745"/>
            <a:ext cx="4476656" cy="3356990"/>
          </a:xfrm>
          <a:prstGeom prst="rect">
            <a:avLst/>
          </a:prstGeom>
          <a:noFill/>
          <a:ln w="9525">
            <a:noFill/>
            <a:miter lim="800000"/>
            <a:headEnd/>
            <a:tailEnd/>
          </a:ln>
        </p:spPr>
      </p:pic>
      <p:pic>
        <p:nvPicPr>
          <p:cNvPr id="6150" name="Рисунок 11" descr="C:\Users\Татьяна\Documents\Хоздоговора\Бокситы\бокситы_2006-фотографии\dscf0539.jpg"/>
          <p:cNvPicPr>
            <a:picLocks noChangeAspect="1" noChangeArrowheads="1"/>
          </p:cNvPicPr>
          <p:nvPr/>
        </p:nvPicPr>
        <p:blipFill>
          <a:blip r:embed="rId3" cstate="print">
            <a:lum bright="-10000"/>
          </a:blip>
          <a:srcRect/>
          <a:stretch>
            <a:fillRect/>
          </a:stretch>
        </p:blipFill>
        <p:spPr bwMode="auto">
          <a:xfrm>
            <a:off x="-67306" y="2449953"/>
            <a:ext cx="4576631" cy="3241781"/>
          </a:xfrm>
          <a:prstGeom prst="rect">
            <a:avLst/>
          </a:prstGeom>
          <a:noFill/>
          <a:ln w="9525">
            <a:noFill/>
            <a:miter lim="800000"/>
            <a:headEnd/>
            <a:tailEnd/>
          </a:ln>
        </p:spPr>
      </p:pic>
      <p:pic>
        <p:nvPicPr>
          <p:cNvPr id="7169" name="Picture 1"/>
          <p:cNvPicPr>
            <a:picLocks noChangeAspect="1" noChangeArrowheads="1"/>
          </p:cNvPicPr>
          <p:nvPr/>
        </p:nvPicPr>
        <p:blipFill>
          <a:blip r:embed="rId4" cstate="print"/>
          <a:srcRect/>
          <a:stretch>
            <a:fillRect/>
          </a:stretch>
        </p:blipFill>
        <p:spPr bwMode="auto">
          <a:xfrm>
            <a:off x="-62899" y="-1"/>
            <a:ext cx="4621378" cy="3030710"/>
          </a:xfrm>
          <a:prstGeom prst="rect">
            <a:avLst/>
          </a:prstGeom>
          <a:noFill/>
          <a:ln w="9525">
            <a:noFill/>
            <a:miter lim="800000"/>
            <a:headEnd/>
            <a:tailEnd/>
          </a:ln>
          <a:effectLst/>
        </p:spPr>
      </p:pic>
      <p:pic>
        <p:nvPicPr>
          <p:cNvPr id="6146" name="Рисунок 6" descr="C:\Users\Татьяна\Documents\Хоздоговора\Бокситы\бокситы_2006-фотографии\dscf0528.jpg"/>
          <p:cNvPicPr>
            <a:picLocks noChangeAspect="1" noChangeArrowheads="1"/>
          </p:cNvPicPr>
          <p:nvPr/>
        </p:nvPicPr>
        <p:blipFill>
          <a:blip r:embed="rId5" cstate="print">
            <a:lum bright="-10000"/>
          </a:blip>
          <a:srcRect/>
          <a:stretch>
            <a:fillRect/>
          </a:stretch>
        </p:blipFill>
        <p:spPr bwMode="auto">
          <a:xfrm>
            <a:off x="4716015" y="43333"/>
            <a:ext cx="4463841" cy="3092933"/>
          </a:xfrm>
          <a:prstGeom prst="rect">
            <a:avLst/>
          </a:prstGeom>
          <a:noFill/>
          <a:ln w="9525">
            <a:noFill/>
            <a:miter lim="800000"/>
            <a:headEnd/>
            <a:tailEnd/>
          </a:ln>
        </p:spPr>
      </p:pic>
      <p:pic>
        <p:nvPicPr>
          <p:cNvPr id="6147" name="Рисунок 8" descr="C:\Users\Татьяна\Documents\Хоздоговора\Бокситы\договор_15_2007\Фото\img_5672.jpg"/>
          <p:cNvPicPr>
            <a:picLocks noChangeAspect="1" noChangeArrowheads="1"/>
          </p:cNvPicPr>
          <p:nvPr/>
        </p:nvPicPr>
        <p:blipFill>
          <a:blip r:embed="rId6" cstate="print">
            <a:lum contrast="10000"/>
          </a:blip>
          <a:srcRect/>
          <a:stretch>
            <a:fillRect/>
          </a:stretch>
        </p:blipFill>
        <p:spPr bwMode="auto">
          <a:xfrm>
            <a:off x="2214546" y="1844824"/>
            <a:ext cx="4000528" cy="2655746"/>
          </a:xfrm>
          <a:prstGeom prst="rect">
            <a:avLst/>
          </a:prstGeom>
          <a:noFill/>
          <a:ln w="9525">
            <a:noFill/>
            <a:miter lim="800000"/>
            <a:headEnd/>
            <a:tailEnd/>
          </a:ln>
        </p:spPr>
      </p:pic>
      <p:sp>
        <p:nvSpPr>
          <p:cNvPr id="9" name="Прямоугольник 7"/>
          <p:cNvSpPr>
            <a:spLocks noChangeArrowheads="1"/>
          </p:cNvSpPr>
          <p:nvPr/>
        </p:nvSpPr>
        <p:spPr bwMode="auto">
          <a:xfrm>
            <a:off x="-62898" y="5691735"/>
            <a:ext cx="9242755" cy="923330"/>
          </a:xfrm>
          <a:prstGeom prst="rect">
            <a:avLst/>
          </a:prstGeom>
          <a:noFill/>
          <a:ln w="9525">
            <a:noFill/>
            <a:miter lim="800000"/>
            <a:headEnd/>
            <a:tailEnd/>
          </a:ln>
        </p:spPr>
        <p:txBody>
          <a:bodyPr wrap="square">
            <a:spAutoFit/>
          </a:bodyPr>
          <a:lstStyle/>
          <a:p>
            <a:pPr algn="ctr"/>
            <a:r>
              <a:rPr lang="en-US" b="1" dirty="0" smtClean="0">
                <a:latin typeface="Times New Roman" pitchFamily="18" charset="0"/>
                <a:cs typeface="Times New Roman" pitchFamily="18" charset="0"/>
              </a:rPr>
              <a:t>The Middle </a:t>
            </a:r>
            <a:r>
              <a:rPr lang="en-US" b="1" dirty="0" err="1" smtClean="0">
                <a:latin typeface="Times New Roman" pitchFamily="18" charset="0"/>
                <a:cs typeface="Times New Roman" pitchFamily="18" charset="0"/>
              </a:rPr>
              <a:t>Timan</a:t>
            </a:r>
            <a:r>
              <a:rPr lang="en-US" b="1" dirty="0" smtClean="0">
                <a:latin typeface="Times New Roman" pitchFamily="18" charset="0"/>
                <a:cs typeface="Times New Roman" pitchFamily="18" charset="0"/>
              </a:rPr>
              <a:t> Bauxite Deposit is the largest in Eurasia</a:t>
            </a:r>
            <a:r>
              <a:rPr lang="ru-RU"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 Ore is mined by an open way for more than 20 years</a:t>
            </a:r>
            <a:r>
              <a:rPr lang="ru-RU" b="1" dirty="0" smtClean="0">
                <a:latin typeface="Times New Roman" pitchFamily="18" charset="0"/>
                <a:cs typeface="Times New Roman" pitchFamily="18" charset="0"/>
              </a:rPr>
              <a:t>.</a:t>
            </a:r>
            <a:r>
              <a:rPr lang="en-US" b="1" dirty="0" smtClean="0">
                <a:latin typeface="Times New Roman" pitchFamily="18" charset="0"/>
                <a:cs typeface="Times New Roman" pitchFamily="18" charset="0"/>
              </a:rPr>
              <a:t> There are oxides of aluminum, iron, silicon, heavy metals in the composition of bauxite dust .</a:t>
            </a:r>
            <a:r>
              <a:rPr lang="ru-RU" b="1" dirty="0" smtClean="0">
                <a:latin typeface="Times New Roman" pitchFamily="18" charset="0"/>
                <a:cs typeface="Times New Roman" pitchFamily="18" charset="0"/>
              </a:rPr>
              <a:t> </a:t>
            </a:r>
            <a:endParaRPr lang="ru-RU"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0"/>
            <a:ext cx="8305800" cy="1052736"/>
          </a:xfrm>
        </p:spPr>
        <p:txBody>
          <a:bodyPr>
            <a:normAutofit/>
          </a:bodyPr>
          <a:lstStyle/>
          <a:p>
            <a:pPr algn="ctr"/>
            <a:r>
              <a:rPr lang="en-US" sz="1600"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Lipid </a:t>
            </a:r>
            <a:r>
              <a:rPr lang="en-US" sz="2000" b="1" dirty="0" err="1" smtClean="0">
                <a:latin typeface="Times New Roman" pitchFamily="18" charset="0"/>
                <a:cs typeface="Times New Roman" pitchFamily="18" charset="0"/>
              </a:rPr>
              <a:t>peroxidation</a:t>
            </a:r>
            <a:r>
              <a:rPr lang="en-US" sz="2000" b="1" dirty="0" smtClean="0">
                <a:latin typeface="Times New Roman" pitchFamily="18" charset="0"/>
                <a:cs typeface="Times New Roman" pitchFamily="18" charset="0"/>
              </a:rPr>
              <a:t> (TBC-RP) and superoxide dismutase (SOD) and </a:t>
            </a:r>
            <a:r>
              <a:rPr lang="en-US" sz="2000" b="1" dirty="0" err="1" smtClean="0">
                <a:latin typeface="Times New Roman" pitchFamily="18" charset="0"/>
                <a:cs typeface="Times New Roman" pitchFamily="18" charset="0"/>
              </a:rPr>
              <a:t>guaiacol-peroxidase</a:t>
            </a:r>
            <a:r>
              <a:rPr lang="en-US" sz="2000" b="1" dirty="0" smtClean="0">
                <a:latin typeface="Times New Roman" pitchFamily="18" charset="0"/>
                <a:cs typeface="Times New Roman" pitchFamily="18" charset="0"/>
              </a:rPr>
              <a:t>  (GPX) activities in lichen </a:t>
            </a:r>
            <a:r>
              <a:rPr lang="en-US" sz="2000" b="1" dirty="0" err="1" smtClean="0">
                <a:latin typeface="Times New Roman" pitchFamily="18" charset="0"/>
                <a:cs typeface="Times New Roman" pitchFamily="18" charset="0"/>
              </a:rPr>
              <a:t>thalli</a:t>
            </a:r>
            <a:r>
              <a:rPr lang="en-US" sz="2000" b="1" dirty="0" smtClean="0">
                <a:latin typeface="Times New Roman" pitchFamily="18" charset="0"/>
                <a:cs typeface="Times New Roman" pitchFamily="18" charset="0"/>
              </a:rPr>
              <a:t> from areas  </a:t>
            </a:r>
            <a:br>
              <a:rPr lang="en-US" sz="2000" b="1" dirty="0" smtClean="0">
                <a:latin typeface="Times New Roman" pitchFamily="18" charset="0"/>
                <a:cs typeface="Times New Roman" pitchFamily="18" charset="0"/>
              </a:rPr>
            </a:br>
            <a:r>
              <a:rPr lang="en-US" sz="2000" b="1" dirty="0" smtClean="0">
                <a:latin typeface="Times New Roman" pitchFamily="18" charset="0"/>
                <a:cs typeface="Times New Roman" pitchFamily="18" charset="0"/>
              </a:rPr>
              <a:t>with different levels of pollution by bauxite dust</a:t>
            </a:r>
            <a:endParaRPr lang="ru-RU" sz="2000" dirty="0">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899592" y="1397000"/>
          <a:ext cx="7609183" cy="3472161"/>
        </p:xfrm>
        <a:graphic>
          <a:graphicData uri="http://schemas.openxmlformats.org/drawingml/2006/table">
            <a:tbl>
              <a:tblPr/>
              <a:tblGrid>
                <a:gridCol w="1311928"/>
                <a:gridCol w="1568392"/>
                <a:gridCol w="1656184"/>
                <a:gridCol w="1440160"/>
                <a:gridCol w="1632519"/>
              </a:tblGrid>
              <a:tr h="631302">
                <a:tc>
                  <a:txBody>
                    <a:bodyPr/>
                    <a:lstStyle/>
                    <a:p>
                      <a:pPr algn="ctr">
                        <a:lnSpc>
                          <a:spcPct val="115000"/>
                        </a:lnSpc>
                        <a:spcAft>
                          <a:spcPts val="0"/>
                        </a:spcAft>
                      </a:pPr>
                      <a:r>
                        <a:rPr lang="en-US" sz="1600" b="1" dirty="0" smtClean="0">
                          <a:latin typeface="Times New Roman" pitchFamily="18" charset="0"/>
                          <a:ea typeface="Calibri"/>
                          <a:cs typeface="Times New Roman" pitchFamily="18" charset="0"/>
                        </a:rPr>
                        <a:t>Species</a:t>
                      </a:r>
                      <a:endParaRPr lang="ru-RU" sz="1600" b="1"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smtClean="0">
                          <a:latin typeface="Times New Roman" pitchFamily="18" charset="0"/>
                          <a:ea typeface="Calibri"/>
                          <a:cs typeface="Times New Roman" pitchFamily="18" charset="0"/>
                        </a:rPr>
                        <a:t>Site</a:t>
                      </a:r>
                      <a:endParaRPr lang="ru-RU" sz="1600" b="1"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smtClean="0">
                          <a:latin typeface="Times New Roman" pitchFamily="18" charset="0"/>
                          <a:ea typeface="Calibri"/>
                          <a:cs typeface="Times New Roman" pitchFamily="18" charset="0"/>
                        </a:rPr>
                        <a:t>TBC-RP ,</a:t>
                      </a:r>
                    </a:p>
                    <a:p>
                      <a:pPr algn="ctr">
                        <a:lnSpc>
                          <a:spcPct val="115000"/>
                        </a:lnSpc>
                        <a:spcAft>
                          <a:spcPts val="0"/>
                        </a:spcAft>
                      </a:pPr>
                      <a:r>
                        <a:rPr lang="en-US" sz="1600" b="1" dirty="0" smtClean="0">
                          <a:latin typeface="Times New Roman" pitchFamily="18" charset="0"/>
                          <a:ea typeface="Calibri"/>
                          <a:cs typeface="Times New Roman" pitchFamily="18" charset="0"/>
                        </a:rPr>
                        <a:t> </a:t>
                      </a:r>
                      <a:r>
                        <a:rPr lang="en-US" sz="1600" b="1" dirty="0" err="1" smtClean="0">
                          <a:latin typeface="Times New Roman" pitchFamily="18" charset="0"/>
                          <a:ea typeface="Calibri"/>
                          <a:cs typeface="Times New Roman" pitchFamily="18" charset="0"/>
                        </a:rPr>
                        <a:t>nmol</a:t>
                      </a:r>
                      <a:r>
                        <a:rPr lang="en-US" sz="1600" b="1" dirty="0" smtClean="0">
                          <a:latin typeface="Times New Roman" pitchFamily="18" charset="0"/>
                          <a:ea typeface="Calibri"/>
                          <a:cs typeface="Times New Roman" pitchFamily="18" charset="0"/>
                        </a:rPr>
                        <a:t>/g DW</a:t>
                      </a:r>
                      <a:endParaRPr lang="ru-RU" sz="1600" b="1"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smtClean="0">
                          <a:latin typeface="Times New Roman" pitchFamily="18" charset="0"/>
                          <a:ea typeface="Calibri"/>
                          <a:cs typeface="Times New Roman" pitchFamily="18" charset="0"/>
                        </a:rPr>
                        <a:t>SOD, </a:t>
                      </a:r>
                    </a:p>
                    <a:p>
                      <a:pPr algn="ctr">
                        <a:lnSpc>
                          <a:spcPct val="115000"/>
                        </a:lnSpc>
                        <a:spcAft>
                          <a:spcPts val="0"/>
                        </a:spcAft>
                      </a:pPr>
                      <a:r>
                        <a:rPr lang="en-US" sz="1600" b="1" dirty="0" smtClean="0">
                          <a:latin typeface="Times New Roman" pitchFamily="18" charset="0"/>
                          <a:ea typeface="Calibri"/>
                          <a:cs typeface="Times New Roman" pitchFamily="18" charset="0"/>
                        </a:rPr>
                        <a:t>U/g protein</a:t>
                      </a:r>
                      <a:endParaRPr lang="ru-RU" sz="1600" b="1"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smtClean="0">
                          <a:latin typeface="Times New Roman" pitchFamily="18" charset="0"/>
                          <a:ea typeface="Calibri"/>
                          <a:cs typeface="Times New Roman" pitchFamily="18" charset="0"/>
                        </a:rPr>
                        <a:t>GPX, </a:t>
                      </a:r>
                      <a:r>
                        <a:rPr lang="en-US" sz="1600" b="1" dirty="0" err="1" smtClean="0">
                          <a:latin typeface="Times New Roman" pitchFamily="18" charset="0"/>
                          <a:ea typeface="Calibri"/>
                          <a:cs typeface="Times New Roman" pitchFamily="18" charset="0"/>
                        </a:rPr>
                        <a:t>nmol</a:t>
                      </a:r>
                      <a:r>
                        <a:rPr lang="en-US" sz="1600" b="1" dirty="0" smtClean="0">
                          <a:latin typeface="Times New Roman" pitchFamily="18" charset="0"/>
                          <a:ea typeface="Calibri"/>
                          <a:cs typeface="Times New Roman" pitchFamily="18" charset="0"/>
                        </a:rPr>
                        <a:t> G/ g protein min</a:t>
                      </a:r>
                      <a:endParaRPr lang="ru-RU" sz="1600" b="1"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6953">
                <a:tc>
                  <a:txBody>
                    <a:bodyPr/>
                    <a:lstStyle/>
                    <a:p>
                      <a:pPr>
                        <a:lnSpc>
                          <a:spcPct val="115000"/>
                        </a:lnSpc>
                        <a:spcAft>
                          <a:spcPts val="0"/>
                        </a:spcAft>
                      </a:pPr>
                      <a:r>
                        <a:rPr kumimoji="0" lang="en-US" sz="1600" b="1" i="1" kern="1200" dirty="0" err="1" smtClean="0">
                          <a:solidFill>
                            <a:schemeClr val="tx1"/>
                          </a:solidFill>
                          <a:latin typeface="Times New Roman" pitchFamily="18" charset="0"/>
                          <a:ea typeface="+mn-ea"/>
                          <a:cs typeface="Times New Roman" pitchFamily="18" charset="0"/>
                        </a:rPr>
                        <a:t>Hypogimnia</a:t>
                      </a:r>
                      <a:r>
                        <a:rPr lang="ru-RU" sz="1600" b="1" i="1" dirty="0" smtClean="0">
                          <a:latin typeface="Times New Roman" pitchFamily="18" charset="0"/>
                          <a:ea typeface="Calibri"/>
                          <a:cs typeface="Times New Roman" pitchFamily="18" charset="0"/>
                        </a:rPr>
                        <a:t> </a:t>
                      </a:r>
                      <a:r>
                        <a:rPr lang="ru-RU" sz="1600" b="1" i="1" dirty="0" err="1">
                          <a:latin typeface="Times New Roman" pitchFamily="18" charset="0"/>
                          <a:ea typeface="Calibri"/>
                          <a:cs typeface="Times New Roman" pitchFamily="18" charset="0"/>
                        </a:rPr>
                        <a:t>physodes</a:t>
                      </a:r>
                      <a:endParaRPr lang="ru-RU" sz="1600" b="1"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smtClean="0">
                          <a:latin typeface="Times New Roman" pitchFamily="18" charset="0"/>
                        </a:rPr>
                        <a:t>Relatively clean </a:t>
                      </a:r>
                      <a:r>
                        <a:rPr lang="en-US" sz="1600" b="1" dirty="0" smtClean="0">
                          <a:latin typeface="Times New Roman" pitchFamily="18" charset="0"/>
                          <a:ea typeface="Calibri"/>
                          <a:cs typeface="Times New Roman" pitchFamily="18" charset="0"/>
                        </a:rPr>
                        <a:t>Low pollution</a:t>
                      </a:r>
                      <a:endParaRPr lang="ru-RU" sz="1600" b="1" dirty="0">
                        <a:latin typeface="Times New Roman" pitchFamily="18" charset="0"/>
                        <a:ea typeface="Calibri"/>
                        <a:cs typeface="Times New Roman" pitchFamily="18" charset="0"/>
                      </a:endParaRPr>
                    </a:p>
                    <a:p>
                      <a:pPr algn="ctr">
                        <a:lnSpc>
                          <a:spcPct val="115000"/>
                        </a:lnSpc>
                        <a:spcAft>
                          <a:spcPts val="0"/>
                        </a:spcAft>
                      </a:pPr>
                      <a:r>
                        <a:rPr lang="en-US" sz="1600" b="1" dirty="0" smtClean="0">
                          <a:latin typeface="Times New Roman" pitchFamily="18" charset="0"/>
                          <a:ea typeface="Calibri"/>
                          <a:cs typeface="Times New Roman" pitchFamily="18" charset="0"/>
                        </a:rPr>
                        <a:t>High pollution</a:t>
                      </a:r>
                      <a:endParaRPr lang="ru-RU" sz="1600" b="1"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latin typeface="Times New Roman" pitchFamily="18" charset="0"/>
                          <a:ea typeface="Calibri"/>
                          <a:cs typeface="Times New Roman" pitchFamily="18" charset="0"/>
                        </a:rPr>
                        <a:t>34.95±3.06</a:t>
                      </a:r>
                      <a:r>
                        <a:rPr lang="en-US" sz="1600" b="1" baseline="30000" dirty="0">
                          <a:latin typeface="Times New Roman" pitchFamily="18" charset="0"/>
                          <a:ea typeface="Calibri"/>
                          <a:cs typeface="Times New Roman" pitchFamily="18" charset="0"/>
                        </a:rPr>
                        <a:t>a</a:t>
                      </a:r>
                      <a:endParaRPr lang="ru-RU" sz="1600" b="1" dirty="0">
                        <a:latin typeface="Times New Roman" pitchFamily="18" charset="0"/>
                        <a:ea typeface="Calibri"/>
                        <a:cs typeface="Times New Roman" pitchFamily="18" charset="0"/>
                      </a:endParaRPr>
                    </a:p>
                    <a:p>
                      <a:pPr algn="ctr">
                        <a:lnSpc>
                          <a:spcPct val="115000"/>
                        </a:lnSpc>
                        <a:spcAft>
                          <a:spcPts val="0"/>
                        </a:spcAft>
                      </a:pPr>
                      <a:r>
                        <a:rPr lang="ru-RU" sz="1600" b="1" dirty="0">
                          <a:latin typeface="Times New Roman" pitchFamily="18" charset="0"/>
                          <a:ea typeface="Calibri"/>
                          <a:cs typeface="Times New Roman" pitchFamily="18" charset="0"/>
                        </a:rPr>
                        <a:t>47.07±4.80</a:t>
                      </a:r>
                      <a:r>
                        <a:rPr lang="en-US" sz="1600" b="1" baseline="30000" dirty="0">
                          <a:latin typeface="Times New Roman" pitchFamily="18" charset="0"/>
                          <a:ea typeface="Calibri"/>
                          <a:cs typeface="Times New Roman" pitchFamily="18" charset="0"/>
                        </a:rPr>
                        <a:t>a</a:t>
                      </a:r>
                      <a:endParaRPr lang="ru-RU" sz="1600" b="1" dirty="0">
                        <a:latin typeface="Times New Roman" pitchFamily="18" charset="0"/>
                        <a:ea typeface="Calibri"/>
                        <a:cs typeface="Times New Roman" pitchFamily="18" charset="0"/>
                      </a:endParaRPr>
                    </a:p>
                    <a:p>
                      <a:pPr algn="ctr">
                        <a:lnSpc>
                          <a:spcPct val="115000"/>
                        </a:lnSpc>
                        <a:spcAft>
                          <a:spcPts val="0"/>
                        </a:spcAft>
                      </a:pPr>
                      <a:r>
                        <a:rPr lang="ru-RU" sz="1600" b="1" dirty="0">
                          <a:solidFill>
                            <a:srgbClr val="C00000"/>
                          </a:solidFill>
                          <a:latin typeface="Times New Roman" pitchFamily="18" charset="0"/>
                          <a:ea typeface="Calibri"/>
                          <a:cs typeface="Times New Roman" pitchFamily="18" charset="0"/>
                        </a:rPr>
                        <a:t>73.88±8.79</a:t>
                      </a:r>
                      <a:r>
                        <a:rPr lang="en-US" sz="1600" b="1" baseline="30000" dirty="0">
                          <a:solidFill>
                            <a:srgbClr val="C00000"/>
                          </a:solidFill>
                          <a:latin typeface="Times New Roman" pitchFamily="18" charset="0"/>
                          <a:ea typeface="Calibri"/>
                          <a:cs typeface="Times New Roman" pitchFamily="18" charset="0"/>
                        </a:rPr>
                        <a:t>b</a:t>
                      </a:r>
                      <a:endParaRPr lang="ru-RU" sz="1600" b="1" dirty="0">
                        <a:solidFill>
                          <a:srgbClr val="C00000"/>
                        </a:solidFill>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latin typeface="Times New Roman" pitchFamily="18" charset="0"/>
                          <a:ea typeface="Calibri"/>
                          <a:cs typeface="Times New Roman" pitchFamily="18" charset="0"/>
                        </a:rPr>
                        <a:t>3.29±</a:t>
                      </a:r>
                      <a:r>
                        <a:rPr lang="en-US" sz="1600" b="1" dirty="0">
                          <a:latin typeface="Times New Roman" pitchFamily="18" charset="0"/>
                          <a:ea typeface="Calibri"/>
                          <a:cs typeface="Times New Roman" pitchFamily="18" charset="0"/>
                        </a:rPr>
                        <a:t>0</a:t>
                      </a:r>
                      <a:r>
                        <a:rPr lang="ru-RU" sz="1600" b="1" dirty="0">
                          <a:latin typeface="Times New Roman" pitchFamily="18" charset="0"/>
                          <a:ea typeface="Calibri"/>
                          <a:cs typeface="Times New Roman" pitchFamily="18" charset="0"/>
                        </a:rPr>
                        <a:t>.</a:t>
                      </a:r>
                      <a:r>
                        <a:rPr lang="en-US" sz="1600" b="1" dirty="0">
                          <a:latin typeface="Times New Roman" pitchFamily="18" charset="0"/>
                          <a:ea typeface="Calibri"/>
                          <a:cs typeface="Times New Roman" pitchFamily="18" charset="0"/>
                        </a:rPr>
                        <a:t>44</a:t>
                      </a:r>
                      <a:r>
                        <a:rPr lang="en-US" sz="1600" b="1" baseline="30000" dirty="0">
                          <a:latin typeface="Times New Roman" pitchFamily="18" charset="0"/>
                          <a:ea typeface="Calibri"/>
                          <a:cs typeface="Times New Roman" pitchFamily="18" charset="0"/>
                        </a:rPr>
                        <a:t>a</a:t>
                      </a:r>
                      <a:endParaRPr lang="ru-RU" sz="1600" b="1" dirty="0">
                        <a:latin typeface="Times New Roman" pitchFamily="18" charset="0"/>
                        <a:ea typeface="Calibri"/>
                        <a:cs typeface="Times New Roman" pitchFamily="18" charset="0"/>
                      </a:endParaRPr>
                    </a:p>
                    <a:p>
                      <a:pPr algn="ctr">
                        <a:lnSpc>
                          <a:spcPct val="115000"/>
                        </a:lnSpc>
                        <a:spcAft>
                          <a:spcPts val="0"/>
                        </a:spcAft>
                      </a:pPr>
                      <a:r>
                        <a:rPr lang="ru-RU" sz="1600" b="1" dirty="0">
                          <a:latin typeface="Times New Roman" pitchFamily="18" charset="0"/>
                          <a:ea typeface="Calibri"/>
                          <a:cs typeface="Times New Roman" pitchFamily="18" charset="0"/>
                        </a:rPr>
                        <a:t>5.8</a:t>
                      </a:r>
                      <a:r>
                        <a:rPr lang="en-US" sz="1600" b="1" dirty="0">
                          <a:latin typeface="Times New Roman" pitchFamily="18" charset="0"/>
                          <a:ea typeface="Calibri"/>
                          <a:cs typeface="Times New Roman" pitchFamily="18" charset="0"/>
                        </a:rPr>
                        <a:t>9</a:t>
                      </a:r>
                      <a:r>
                        <a:rPr lang="ru-RU" sz="1600" b="1" dirty="0">
                          <a:latin typeface="Times New Roman" pitchFamily="18" charset="0"/>
                          <a:ea typeface="Calibri"/>
                          <a:cs typeface="Times New Roman" pitchFamily="18" charset="0"/>
                        </a:rPr>
                        <a:t>±0.41</a:t>
                      </a:r>
                      <a:r>
                        <a:rPr lang="en-US" sz="1600" b="1" baseline="30000" dirty="0">
                          <a:latin typeface="Times New Roman" pitchFamily="18" charset="0"/>
                          <a:ea typeface="Calibri"/>
                          <a:cs typeface="Times New Roman" pitchFamily="18" charset="0"/>
                        </a:rPr>
                        <a:t>b</a:t>
                      </a:r>
                      <a:endParaRPr lang="ru-RU" sz="1600" b="1" dirty="0">
                        <a:latin typeface="Times New Roman" pitchFamily="18" charset="0"/>
                        <a:ea typeface="Calibri"/>
                        <a:cs typeface="Times New Roman" pitchFamily="18" charset="0"/>
                      </a:endParaRPr>
                    </a:p>
                    <a:p>
                      <a:pPr algn="ctr">
                        <a:lnSpc>
                          <a:spcPct val="115000"/>
                        </a:lnSpc>
                        <a:spcAft>
                          <a:spcPts val="0"/>
                        </a:spcAft>
                      </a:pPr>
                      <a:r>
                        <a:rPr lang="ru-RU" sz="1600" b="1" dirty="0">
                          <a:latin typeface="Times New Roman" pitchFamily="18" charset="0"/>
                          <a:ea typeface="Calibri"/>
                          <a:cs typeface="Times New Roman" pitchFamily="18" charset="0"/>
                        </a:rPr>
                        <a:t>3.8</a:t>
                      </a:r>
                      <a:r>
                        <a:rPr lang="en-US" sz="1600" b="1" dirty="0">
                          <a:latin typeface="Times New Roman" pitchFamily="18" charset="0"/>
                          <a:ea typeface="Calibri"/>
                          <a:cs typeface="Times New Roman" pitchFamily="18" charset="0"/>
                        </a:rPr>
                        <a:t>8</a:t>
                      </a:r>
                      <a:r>
                        <a:rPr lang="ru-RU" sz="1600" b="1" dirty="0">
                          <a:latin typeface="Times New Roman" pitchFamily="18" charset="0"/>
                          <a:ea typeface="Calibri"/>
                          <a:cs typeface="Times New Roman" pitchFamily="18" charset="0"/>
                        </a:rPr>
                        <a:t>±0.51</a:t>
                      </a:r>
                      <a:r>
                        <a:rPr lang="en-US" sz="1600" b="1" baseline="30000" dirty="0" err="1">
                          <a:latin typeface="Times New Roman" pitchFamily="18" charset="0"/>
                          <a:ea typeface="Calibri"/>
                          <a:cs typeface="Times New Roman" pitchFamily="18" charset="0"/>
                        </a:rPr>
                        <a:t>ab</a:t>
                      </a:r>
                      <a:endParaRPr lang="ru-RU" sz="1600" b="1"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latin typeface="Times New Roman" pitchFamily="18" charset="0"/>
                          <a:ea typeface="Calibri"/>
                          <a:cs typeface="Times New Roman" pitchFamily="18" charset="0"/>
                        </a:rPr>
                        <a:t>0.041±</a:t>
                      </a:r>
                      <a:r>
                        <a:rPr lang="en-US" sz="1600" b="1" dirty="0">
                          <a:latin typeface="Times New Roman" pitchFamily="18" charset="0"/>
                          <a:ea typeface="Calibri"/>
                          <a:cs typeface="Times New Roman" pitchFamily="18" charset="0"/>
                        </a:rPr>
                        <a:t>0</a:t>
                      </a:r>
                      <a:r>
                        <a:rPr lang="ru-RU" sz="1600" b="1" dirty="0">
                          <a:latin typeface="Times New Roman" pitchFamily="18" charset="0"/>
                          <a:ea typeface="Calibri"/>
                          <a:cs typeface="Times New Roman" pitchFamily="18" charset="0"/>
                        </a:rPr>
                        <a:t>.</a:t>
                      </a:r>
                      <a:r>
                        <a:rPr lang="en-US" sz="1600" b="1" dirty="0">
                          <a:latin typeface="Times New Roman" pitchFamily="18" charset="0"/>
                          <a:ea typeface="Calibri"/>
                          <a:cs typeface="Times New Roman" pitchFamily="18" charset="0"/>
                        </a:rPr>
                        <a:t>010</a:t>
                      </a:r>
                      <a:r>
                        <a:rPr lang="en-US" sz="1600" b="1" baseline="30000" dirty="0">
                          <a:latin typeface="Times New Roman" pitchFamily="18" charset="0"/>
                          <a:ea typeface="Calibri"/>
                          <a:cs typeface="Times New Roman" pitchFamily="18" charset="0"/>
                        </a:rPr>
                        <a:t>a</a:t>
                      </a:r>
                      <a:endParaRPr lang="ru-RU" sz="1600" b="1" dirty="0">
                        <a:latin typeface="Times New Roman" pitchFamily="18" charset="0"/>
                        <a:ea typeface="Calibri"/>
                        <a:cs typeface="Times New Roman" pitchFamily="18" charset="0"/>
                      </a:endParaRPr>
                    </a:p>
                    <a:p>
                      <a:pPr algn="ctr">
                        <a:lnSpc>
                          <a:spcPct val="115000"/>
                        </a:lnSpc>
                        <a:spcAft>
                          <a:spcPts val="0"/>
                        </a:spcAft>
                      </a:pPr>
                      <a:r>
                        <a:rPr lang="ru-RU" sz="1600" b="1" dirty="0">
                          <a:latin typeface="Times New Roman" pitchFamily="18" charset="0"/>
                          <a:ea typeface="Calibri"/>
                          <a:cs typeface="Times New Roman" pitchFamily="18" charset="0"/>
                        </a:rPr>
                        <a:t>0.043±</a:t>
                      </a:r>
                      <a:r>
                        <a:rPr lang="en-US" sz="1600" b="1" dirty="0">
                          <a:latin typeface="Times New Roman" pitchFamily="18" charset="0"/>
                          <a:ea typeface="Calibri"/>
                          <a:cs typeface="Times New Roman" pitchFamily="18" charset="0"/>
                        </a:rPr>
                        <a:t>0</a:t>
                      </a:r>
                      <a:r>
                        <a:rPr lang="ru-RU" sz="1600" b="1" dirty="0">
                          <a:latin typeface="Times New Roman" pitchFamily="18" charset="0"/>
                          <a:ea typeface="Calibri"/>
                          <a:cs typeface="Times New Roman" pitchFamily="18" charset="0"/>
                        </a:rPr>
                        <a:t>.</a:t>
                      </a:r>
                      <a:r>
                        <a:rPr lang="en-US" sz="1600" b="1" dirty="0">
                          <a:latin typeface="Times New Roman" pitchFamily="18" charset="0"/>
                          <a:ea typeface="Calibri"/>
                          <a:cs typeface="Times New Roman" pitchFamily="18" charset="0"/>
                        </a:rPr>
                        <a:t>011</a:t>
                      </a:r>
                      <a:r>
                        <a:rPr lang="en-US" sz="1600" b="1" baseline="30000" dirty="0">
                          <a:latin typeface="Times New Roman" pitchFamily="18" charset="0"/>
                          <a:ea typeface="Calibri"/>
                          <a:cs typeface="Times New Roman" pitchFamily="18" charset="0"/>
                        </a:rPr>
                        <a:t>a</a:t>
                      </a:r>
                      <a:endParaRPr lang="ru-RU" sz="1600" b="1" dirty="0">
                        <a:latin typeface="Times New Roman" pitchFamily="18" charset="0"/>
                        <a:ea typeface="Calibri"/>
                        <a:cs typeface="Times New Roman" pitchFamily="18" charset="0"/>
                      </a:endParaRPr>
                    </a:p>
                    <a:p>
                      <a:pPr algn="ctr">
                        <a:lnSpc>
                          <a:spcPct val="115000"/>
                        </a:lnSpc>
                        <a:spcAft>
                          <a:spcPts val="0"/>
                        </a:spcAft>
                      </a:pPr>
                      <a:r>
                        <a:rPr lang="en-US" sz="1600" b="1" dirty="0">
                          <a:latin typeface="Times New Roman" pitchFamily="18" charset="0"/>
                          <a:ea typeface="Calibri"/>
                          <a:cs typeface="Times New Roman" pitchFamily="18" charset="0"/>
                        </a:rPr>
                        <a:t>-</a:t>
                      </a:r>
                      <a:endParaRPr lang="ru-RU" sz="1600" b="1"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6953">
                <a:tc>
                  <a:txBody>
                    <a:bodyPr/>
                    <a:lstStyle/>
                    <a:p>
                      <a:pPr>
                        <a:lnSpc>
                          <a:spcPct val="115000"/>
                        </a:lnSpc>
                        <a:spcAft>
                          <a:spcPts val="0"/>
                        </a:spcAft>
                      </a:pPr>
                      <a:r>
                        <a:rPr lang="ru-RU" sz="1600" b="1" i="1" dirty="0" smtClean="0">
                          <a:latin typeface="Times New Roman" pitchFamily="18" charset="0"/>
                          <a:ea typeface="Calibri"/>
                          <a:cs typeface="Times New Roman" pitchFamily="18" charset="0"/>
                        </a:rPr>
                        <a:t>L</a:t>
                      </a:r>
                      <a:r>
                        <a:rPr lang="en-US" sz="1600" b="1" i="1" dirty="0" err="1" smtClean="0">
                          <a:latin typeface="Times New Roman" pitchFamily="18" charset="0"/>
                          <a:ea typeface="Calibri"/>
                          <a:cs typeface="Times New Roman" pitchFamily="18" charset="0"/>
                        </a:rPr>
                        <a:t>obaria</a:t>
                      </a:r>
                      <a:r>
                        <a:rPr lang="ru-RU" sz="1600" b="1" i="1" dirty="0" smtClean="0">
                          <a:latin typeface="Times New Roman" pitchFamily="18" charset="0"/>
                          <a:ea typeface="Calibri"/>
                          <a:cs typeface="Times New Roman" pitchFamily="18" charset="0"/>
                        </a:rPr>
                        <a:t> </a:t>
                      </a:r>
                      <a:r>
                        <a:rPr lang="ru-RU" sz="1600" b="1" i="1" dirty="0" err="1">
                          <a:latin typeface="Times New Roman" pitchFamily="18" charset="0"/>
                          <a:ea typeface="Calibri"/>
                          <a:cs typeface="Times New Roman" pitchFamily="18" charset="0"/>
                        </a:rPr>
                        <a:t>pulmonaria</a:t>
                      </a:r>
                      <a:endParaRPr lang="ru-RU" sz="1600" b="1"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smtClean="0">
                          <a:latin typeface="Times New Roman" pitchFamily="18" charset="0"/>
                          <a:ea typeface="Calibri"/>
                          <a:cs typeface="Times New Roman" pitchFamily="18" charset="0"/>
                        </a:rPr>
                        <a:t>Relatively clean</a:t>
                      </a:r>
                      <a:endParaRPr lang="ru-RU" sz="1600" b="1" dirty="0" smtClean="0">
                        <a:latin typeface="Times New Roman" pitchFamily="18" charset="0"/>
                        <a:ea typeface="Calibri"/>
                        <a:cs typeface="Times New Roman" pitchFamily="18" charset="0"/>
                      </a:endParaRPr>
                    </a:p>
                    <a:p>
                      <a:pPr algn="ctr">
                        <a:lnSpc>
                          <a:spcPct val="115000"/>
                        </a:lnSpc>
                        <a:spcAft>
                          <a:spcPts val="0"/>
                        </a:spcAft>
                      </a:pPr>
                      <a:r>
                        <a:rPr lang="en-US" sz="1600" b="1" dirty="0" smtClean="0">
                          <a:latin typeface="Times New Roman" pitchFamily="18" charset="0"/>
                          <a:ea typeface="Calibri"/>
                          <a:cs typeface="Times New Roman" pitchFamily="18" charset="0"/>
                        </a:rPr>
                        <a:t>Low pollution</a:t>
                      </a:r>
                      <a:endParaRPr lang="ru-RU" sz="1600" b="1" dirty="0" smtClean="0">
                        <a:latin typeface="Times New Roman" pitchFamily="18" charset="0"/>
                        <a:ea typeface="Calibri"/>
                        <a:cs typeface="Times New Roman" pitchFamily="18" charset="0"/>
                      </a:endParaRPr>
                    </a:p>
                    <a:p>
                      <a:pPr algn="ctr">
                        <a:lnSpc>
                          <a:spcPct val="115000"/>
                        </a:lnSpc>
                        <a:spcAft>
                          <a:spcPts val="0"/>
                        </a:spcAft>
                      </a:pPr>
                      <a:r>
                        <a:rPr lang="en-US" sz="1600" b="1" dirty="0" smtClean="0">
                          <a:latin typeface="Times New Roman" pitchFamily="18" charset="0"/>
                          <a:ea typeface="Calibri"/>
                          <a:cs typeface="Times New Roman" pitchFamily="18" charset="0"/>
                        </a:rPr>
                        <a:t>High pollution</a:t>
                      </a:r>
                      <a:endParaRPr lang="ru-RU" sz="1600" b="1"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latin typeface="Times New Roman" pitchFamily="18" charset="0"/>
                          <a:ea typeface="Calibri"/>
                          <a:cs typeface="Times New Roman" pitchFamily="18" charset="0"/>
                        </a:rPr>
                        <a:t>50.09±3.21</a:t>
                      </a:r>
                      <a:r>
                        <a:rPr lang="en-US" sz="1600" b="1" baseline="30000" dirty="0">
                          <a:latin typeface="Times New Roman" pitchFamily="18" charset="0"/>
                          <a:ea typeface="Calibri"/>
                          <a:cs typeface="Times New Roman" pitchFamily="18" charset="0"/>
                        </a:rPr>
                        <a:t>a</a:t>
                      </a:r>
                      <a:endParaRPr lang="ru-RU" sz="1600" b="1" dirty="0">
                        <a:latin typeface="Times New Roman" pitchFamily="18" charset="0"/>
                        <a:ea typeface="Calibri"/>
                        <a:cs typeface="Times New Roman" pitchFamily="18" charset="0"/>
                      </a:endParaRPr>
                    </a:p>
                    <a:p>
                      <a:pPr algn="ctr">
                        <a:lnSpc>
                          <a:spcPct val="115000"/>
                        </a:lnSpc>
                        <a:spcAft>
                          <a:spcPts val="0"/>
                        </a:spcAft>
                      </a:pPr>
                      <a:r>
                        <a:rPr lang="ru-RU" sz="1600" b="1" dirty="0">
                          <a:latin typeface="Times New Roman" pitchFamily="18" charset="0"/>
                          <a:ea typeface="Calibri"/>
                          <a:cs typeface="Times New Roman" pitchFamily="18" charset="0"/>
                        </a:rPr>
                        <a:t>61.61±7.16</a:t>
                      </a:r>
                      <a:r>
                        <a:rPr lang="en-US" sz="1600" b="1" baseline="30000" dirty="0" err="1">
                          <a:latin typeface="Times New Roman" pitchFamily="18" charset="0"/>
                          <a:ea typeface="Calibri"/>
                          <a:cs typeface="Times New Roman" pitchFamily="18" charset="0"/>
                        </a:rPr>
                        <a:t>ab</a:t>
                      </a:r>
                      <a:endParaRPr lang="ru-RU" sz="1600" b="1" dirty="0">
                        <a:latin typeface="Times New Roman" pitchFamily="18" charset="0"/>
                        <a:ea typeface="Calibri"/>
                        <a:cs typeface="Times New Roman" pitchFamily="18" charset="0"/>
                      </a:endParaRPr>
                    </a:p>
                    <a:p>
                      <a:pPr algn="ctr">
                        <a:lnSpc>
                          <a:spcPct val="115000"/>
                        </a:lnSpc>
                        <a:spcAft>
                          <a:spcPts val="0"/>
                        </a:spcAft>
                      </a:pPr>
                      <a:r>
                        <a:rPr lang="ru-RU" sz="1600" b="1" dirty="0">
                          <a:solidFill>
                            <a:srgbClr val="C00000"/>
                          </a:solidFill>
                          <a:latin typeface="Times New Roman" pitchFamily="18" charset="0"/>
                          <a:ea typeface="Calibri"/>
                          <a:cs typeface="Times New Roman" pitchFamily="18" charset="0"/>
                        </a:rPr>
                        <a:t>74.96±6.82</a:t>
                      </a:r>
                      <a:r>
                        <a:rPr lang="en-US" sz="1600" b="1" baseline="30000" dirty="0">
                          <a:solidFill>
                            <a:srgbClr val="C00000"/>
                          </a:solidFill>
                          <a:latin typeface="Times New Roman" pitchFamily="18" charset="0"/>
                          <a:ea typeface="Calibri"/>
                          <a:cs typeface="Times New Roman" pitchFamily="18" charset="0"/>
                        </a:rPr>
                        <a:t>b</a:t>
                      </a:r>
                      <a:endParaRPr lang="ru-RU" sz="1600" b="1" dirty="0">
                        <a:solidFill>
                          <a:srgbClr val="C00000"/>
                        </a:solidFill>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latin typeface="Times New Roman" pitchFamily="18" charset="0"/>
                          <a:ea typeface="Calibri"/>
                          <a:cs typeface="Times New Roman" pitchFamily="18" charset="0"/>
                        </a:rPr>
                        <a:t>7.56±0.26</a:t>
                      </a:r>
                      <a:r>
                        <a:rPr lang="en-US" sz="1600" b="1" baseline="30000" dirty="0">
                          <a:latin typeface="Times New Roman" pitchFamily="18" charset="0"/>
                          <a:ea typeface="Calibri"/>
                          <a:cs typeface="Times New Roman" pitchFamily="18" charset="0"/>
                        </a:rPr>
                        <a:t>a</a:t>
                      </a:r>
                      <a:endParaRPr lang="ru-RU" sz="1600" b="1" dirty="0">
                        <a:latin typeface="Times New Roman" pitchFamily="18" charset="0"/>
                        <a:ea typeface="Calibri"/>
                        <a:cs typeface="Times New Roman" pitchFamily="18" charset="0"/>
                      </a:endParaRPr>
                    </a:p>
                    <a:p>
                      <a:pPr algn="ctr">
                        <a:lnSpc>
                          <a:spcPct val="115000"/>
                        </a:lnSpc>
                        <a:spcAft>
                          <a:spcPts val="0"/>
                        </a:spcAft>
                      </a:pPr>
                      <a:r>
                        <a:rPr lang="ru-RU" sz="1600" b="1" dirty="0">
                          <a:latin typeface="Times New Roman" pitchFamily="18" charset="0"/>
                          <a:ea typeface="Calibri"/>
                          <a:cs typeface="Times New Roman" pitchFamily="18" charset="0"/>
                        </a:rPr>
                        <a:t>10.88±0.38</a:t>
                      </a:r>
                      <a:r>
                        <a:rPr lang="en-US" sz="1600" b="1" baseline="30000" dirty="0">
                          <a:latin typeface="Times New Roman" pitchFamily="18" charset="0"/>
                          <a:ea typeface="Calibri"/>
                          <a:cs typeface="Times New Roman" pitchFamily="18" charset="0"/>
                        </a:rPr>
                        <a:t>b</a:t>
                      </a:r>
                      <a:endParaRPr lang="ru-RU" sz="1600" b="1" dirty="0">
                        <a:latin typeface="Times New Roman" pitchFamily="18" charset="0"/>
                        <a:ea typeface="Calibri"/>
                        <a:cs typeface="Times New Roman" pitchFamily="18" charset="0"/>
                      </a:endParaRPr>
                    </a:p>
                    <a:p>
                      <a:pPr algn="ctr">
                        <a:lnSpc>
                          <a:spcPct val="115000"/>
                        </a:lnSpc>
                        <a:spcAft>
                          <a:spcPts val="0"/>
                        </a:spcAft>
                      </a:pPr>
                      <a:r>
                        <a:rPr lang="ru-RU" sz="1600" b="1" dirty="0">
                          <a:latin typeface="Times New Roman" pitchFamily="18" charset="0"/>
                          <a:ea typeface="Calibri"/>
                          <a:cs typeface="Times New Roman" pitchFamily="18" charset="0"/>
                        </a:rPr>
                        <a:t>12.63±0.29</a:t>
                      </a:r>
                      <a:r>
                        <a:rPr lang="en-US" sz="1600" b="1" baseline="30000" dirty="0">
                          <a:latin typeface="Times New Roman" pitchFamily="18" charset="0"/>
                          <a:ea typeface="Calibri"/>
                          <a:cs typeface="Times New Roman" pitchFamily="18" charset="0"/>
                        </a:rPr>
                        <a:t>c</a:t>
                      </a:r>
                      <a:endParaRPr lang="ru-RU" sz="1600" b="1"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latin typeface="Times New Roman" pitchFamily="18" charset="0"/>
                          <a:ea typeface="Calibri"/>
                          <a:cs typeface="Times New Roman" pitchFamily="18" charset="0"/>
                        </a:rPr>
                        <a:t>0.036±0.002</a:t>
                      </a:r>
                      <a:r>
                        <a:rPr lang="en-US" sz="1600" b="1" baseline="30000" dirty="0">
                          <a:latin typeface="Times New Roman" pitchFamily="18" charset="0"/>
                          <a:ea typeface="Calibri"/>
                          <a:cs typeface="Times New Roman" pitchFamily="18" charset="0"/>
                        </a:rPr>
                        <a:t>a</a:t>
                      </a:r>
                      <a:endParaRPr lang="ru-RU" sz="1600" b="1" dirty="0">
                        <a:latin typeface="Times New Roman" pitchFamily="18" charset="0"/>
                        <a:ea typeface="Calibri"/>
                        <a:cs typeface="Times New Roman" pitchFamily="18" charset="0"/>
                      </a:endParaRPr>
                    </a:p>
                    <a:p>
                      <a:pPr algn="ctr">
                        <a:lnSpc>
                          <a:spcPct val="115000"/>
                        </a:lnSpc>
                        <a:spcAft>
                          <a:spcPts val="0"/>
                        </a:spcAft>
                      </a:pPr>
                      <a:r>
                        <a:rPr lang="ru-RU" sz="1600" b="1" dirty="0">
                          <a:latin typeface="Times New Roman" pitchFamily="18" charset="0"/>
                          <a:ea typeface="Calibri"/>
                          <a:cs typeface="Times New Roman" pitchFamily="18" charset="0"/>
                        </a:rPr>
                        <a:t>0.083±0.002</a:t>
                      </a:r>
                      <a:r>
                        <a:rPr lang="en-US" sz="1600" b="1" baseline="30000" dirty="0">
                          <a:latin typeface="Times New Roman" pitchFamily="18" charset="0"/>
                          <a:ea typeface="Calibri"/>
                          <a:cs typeface="Times New Roman" pitchFamily="18" charset="0"/>
                        </a:rPr>
                        <a:t>b</a:t>
                      </a:r>
                      <a:endParaRPr lang="ru-RU" sz="1600" b="1" dirty="0">
                        <a:latin typeface="Times New Roman" pitchFamily="18" charset="0"/>
                        <a:ea typeface="Calibri"/>
                        <a:cs typeface="Times New Roman" pitchFamily="18" charset="0"/>
                      </a:endParaRPr>
                    </a:p>
                    <a:p>
                      <a:pPr algn="ctr">
                        <a:lnSpc>
                          <a:spcPct val="115000"/>
                        </a:lnSpc>
                        <a:spcAft>
                          <a:spcPts val="0"/>
                        </a:spcAft>
                      </a:pPr>
                      <a:r>
                        <a:rPr lang="ru-RU" sz="1600" b="1" dirty="0">
                          <a:latin typeface="Times New Roman" pitchFamily="18" charset="0"/>
                          <a:ea typeface="Calibri"/>
                          <a:cs typeface="Times New Roman" pitchFamily="18" charset="0"/>
                        </a:rPr>
                        <a:t>0.225±0.005</a:t>
                      </a:r>
                      <a:r>
                        <a:rPr lang="en-US" sz="1600" b="1" baseline="30000" dirty="0">
                          <a:latin typeface="Times New Roman" pitchFamily="18" charset="0"/>
                          <a:ea typeface="Calibri"/>
                          <a:cs typeface="Times New Roman" pitchFamily="18" charset="0"/>
                        </a:rPr>
                        <a:t>c</a:t>
                      </a:r>
                      <a:endParaRPr lang="ru-RU" sz="1600" b="1"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6953">
                <a:tc>
                  <a:txBody>
                    <a:bodyPr/>
                    <a:lstStyle/>
                    <a:p>
                      <a:pPr>
                        <a:lnSpc>
                          <a:spcPct val="115000"/>
                        </a:lnSpc>
                        <a:spcAft>
                          <a:spcPts val="0"/>
                        </a:spcAft>
                      </a:pPr>
                      <a:r>
                        <a:rPr lang="ru-RU" sz="1600" b="1" i="1" dirty="0" smtClean="0">
                          <a:latin typeface="Times New Roman" pitchFamily="18" charset="0"/>
                          <a:ea typeface="Calibri"/>
                          <a:cs typeface="Times New Roman" pitchFamily="18" charset="0"/>
                        </a:rPr>
                        <a:t>P</a:t>
                      </a:r>
                      <a:r>
                        <a:rPr lang="en-US" sz="1600" b="1" i="1" dirty="0" err="1" smtClean="0">
                          <a:latin typeface="Times New Roman" pitchFamily="18" charset="0"/>
                          <a:ea typeface="Calibri"/>
                          <a:cs typeface="Times New Roman" pitchFamily="18" charset="0"/>
                        </a:rPr>
                        <a:t>eltigera</a:t>
                      </a:r>
                      <a:r>
                        <a:rPr lang="ru-RU" sz="1600" b="1" i="1" dirty="0" smtClean="0">
                          <a:latin typeface="Times New Roman" pitchFamily="18" charset="0"/>
                          <a:ea typeface="Calibri"/>
                          <a:cs typeface="Times New Roman" pitchFamily="18" charset="0"/>
                        </a:rPr>
                        <a:t> </a:t>
                      </a:r>
                      <a:r>
                        <a:rPr lang="ru-RU" sz="1600" b="1" i="1" dirty="0" err="1">
                          <a:latin typeface="Times New Roman" pitchFamily="18" charset="0"/>
                          <a:ea typeface="Calibri"/>
                          <a:cs typeface="Times New Roman" pitchFamily="18" charset="0"/>
                        </a:rPr>
                        <a:t>aphthosa</a:t>
                      </a:r>
                      <a:endParaRPr lang="ru-RU" sz="1600" b="1"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smtClean="0">
                          <a:latin typeface="Times New Roman" pitchFamily="18" charset="0"/>
                          <a:ea typeface="Calibri"/>
                          <a:cs typeface="Times New Roman" pitchFamily="18" charset="0"/>
                        </a:rPr>
                        <a:t>Relatively clean</a:t>
                      </a:r>
                      <a:endParaRPr lang="ru-RU" sz="1600" b="1" dirty="0" smtClean="0">
                        <a:latin typeface="Times New Roman" pitchFamily="18" charset="0"/>
                        <a:ea typeface="Calibri"/>
                        <a:cs typeface="Times New Roman" pitchFamily="18" charset="0"/>
                      </a:endParaRPr>
                    </a:p>
                    <a:p>
                      <a:pPr algn="ctr">
                        <a:lnSpc>
                          <a:spcPct val="115000"/>
                        </a:lnSpc>
                        <a:spcAft>
                          <a:spcPts val="0"/>
                        </a:spcAft>
                      </a:pPr>
                      <a:r>
                        <a:rPr lang="en-US" sz="1600" b="1" dirty="0" smtClean="0">
                          <a:latin typeface="Times New Roman" pitchFamily="18" charset="0"/>
                          <a:ea typeface="Calibri"/>
                          <a:cs typeface="Times New Roman" pitchFamily="18" charset="0"/>
                        </a:rPr>
                        <a:t>High pollution</a:t>
                      </a:r>
                      <a:endParaRPr lang="ru-RU" sz="1600" b="1"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latin typeface="Times New Roman" pitchFamily="18" charset="0"/>
                          <a:ea typeface="Calibri"/>
                          <a:cs typeface="Times New Roman" pitchFamily="18" charset="0"/>
                        </a:rPr>
                        <a:t>92.37±7.94</a:t>
                      </a:r>
                      <a:r>
                        <a:rPr lang="en-US" sz="1600" b="1" baseline="30000" dirty="0">
                          <a:latin typeface="Times New Roman" pitchFamily="18" charset="0"/>
                          <a:ea typeface="Calibri"/>
                          <a:cs typeface="Times New Roman" pitchFamily="18" charset="0"/>
                        </a:rPr>
                        <a:t>a</a:t>
                      </a:r>
                      <a:endParaRPr lang="ru-RU" sz="1600" b="1" dirty="0">
                        <a:latin typeface="Times New Roman" pitchFamily="18" charset="0"/>
                        <a:ea typeface="Calibri"/>
                        <a:cs typeface="Times New Roman" pitchFamily="18" charset="0"/>
                      </a:endParaRPr>
                    </a:p>
                    <a:p>
                      <a:pPr algn="ctr">
                        <a:lnSpc>
                          <a:spcPct val="115000"/>
                        </a:lnSpc>
                        <a:spcAft>
                          <a:spcPts val="0"/>
                        </a:spcAft>
                      </a:pPr>
                      <a:r>
                        <a:rPr lang="ru-RU" sz="1600" b="1" dirty="0">
                          <a:solidFill>
                            <a:srgbClr val="C00000"/>
                          </a:solidFill>
                          <a:latin typeface="Times New Roman" pitchFamily="18" charset="0"/>
                          <a:ea typeface="Calibri"/>
                          <a:cs typeface="Times New Roman" pitchFamily="18" charset="0"/>
                        </a:rPr>
                        <a:t>164.69±14.37</a:t>
                      </a:r>
                      <a:r>
                        <a:rPr lang="en-US" sz="1600" b="1" baseline="30000" dirty="0">
                          <a:solidFill>
                            <a:srgbClr val="C00000"/>
                          </a:solidFill>
                          <a:latin typeface="Times New Roman" pitchFamily="18" charset="0"/>
                          <a:ea typeface="Calibri"/>
                          <a:cs typeface="Times New Roman" pitchFamily="18" charset="0"/>
                        </a:rPr>
                        <a:t>b</a:t>
                      </a:r>
                      <a:endParaRPr lang="ru-RU" sz="1600" b="1" dirty="0">
                        <a:solidFill>
                          <a:srgbClr val="C00000"/>
                        </a:solidFill>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latin typeface="Times New Roman" pitchFamily="18" charset="0"/>
                          <a:ea typeface="Calibri"/>
                          <a:cs typeface="Times New Roman" pitchFamily="18" charset="0"/>
                        </a:rPr>
                        <a:t>6.24±0.30</a:t>
                      </a:r>
                      <a:r>
                        <a:rPr lang="en-US" sz="1600" b="1" baseline="30000" dirty="0">
                          <a:latin typeface="Times New Roman" pitchFamily="18" charset="0"/>
                          <a:ea typeface="Calibri"/>
                          <a:cs typeface="Times New Roman" pitchFamily="18" charset="0"/>
                        </a:rPr>
                        <a:t>a</a:t>
                      </a:r>
                      <a:endParaRPr lang="ru-RU" sz="1600" b="1" dirty="0">
                        <a:latin typeface="Times New Roman" pitchFamily="18" charset="0"/>
                        <a:ea typeface="Calibri"/>
                        <a:cs typeface="Times New Roman" pitchFamily="18" charset="0"/>
                      </a:endParaRPr>
                    </a:p>
                    <a:p>
                      <a:pPr algn="ctr">
                        <a:lnSpc>
                          <a:spcPct val="115000"/>
                        </a:lnSpc>
                        <a:spcAft>
                          <a:spcPts val="0"/>
                        </a:spcAft>
                      </a:pPr>
                      <a:r>
                        <a:rPr lang="ru-RU" sz="1600" b="1" dirty="0">
                          <a:latin typeface="Times New Roman" pitchFamily="18" charset="0"/>
                          <a:ea typeface="Calibri"/>
                          <a:cs typeface="Times New Roman" pitchFamily="18" charset="0"/>
                        </a:rPr>
                        <a:t>9.07±0.15</a:t>
                      </a:r>
                      <a:r>
                        <a:rPr lang="en-US" sz="1600" b="1" baseline="30000" dirty="0">
                          <a:latin typeface="Times New Roman" pitchFamily="18" charset="0"/>
                          <a:ea typeface="Calibri"/>
                          <a:cs typeface="Times New Roman" pitchFamily="18" charset="0"/>
                        </a:rPr>
                        <a:t>b</a:t>
                      </a:r>
                      <a:endParaRPr lang="ru-RU" sz="1600" b="1"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latin typeface="Times New Roman" pitchFamily="18" charset="0"/>
                          <a:ea typeface="Calibri"/>
                          <a:cs typeface="Times New Roman" pitchFamily="18" charset="0"/>
                        </a:rPr>
                        <a:t>0.199±0.031</a:t>
                      </a:r>
                      <a:r>
                        <a:rPr lang="en-US" sz="1600" b="1" baseline="30000" dirty="0">
                          <a:latin typeface="Times New Roman" pitchFamily="18" charset="0"/>
                          <a:ea typeface="Calibri"/>
                          <a:cs typeface="Times New Roman" pitchFamily="18" charset="0"/>
                        </a:rPr>
                        <a:t>a</a:t>
                      </a:r>
                      <a:endParaRPr lang="ru-RU" sz="1600" b="1" dirty="0">
                        <a:latin typeface="Times New Roman" pitchFamily="18" charset="0"/>
                        <a:ea typeface="Calibri"/>
                        <a:cs typeface="Times New Roman" pitchFamily="18" charset="0"/>
                      </a:endParaRPr>
                    </a:p>
                    <a:p>
                      <a:pPr algn="ctr">
                        <a:lnSpc>
                          <a:spcPct val="115000"/>
                        </a:lnSpc>
                        <a:spcAft>
                          <a:spcPts val="0"/>
                        </a:spcAft>
                      </a:pPr>
                      <a:r>
                        <a:rPr lang="ru-RU" sz="1600" b="1" dirty="0">
                          <a:latin typeface="Times New Roman" pitchFamily="18" charset="0"/>
                          <a:ea typeface="Calibri"/>
                          <a:cs typeface="Times New Roman" pitchFamily="18" charset="0"/>
                        </a:rPr>
                        <a:t>0.256±0.026</a:t>
                      </a:r>
                      <a:r>
                        <a:rPr lang="en-US" sz="1600" b="1" baseline="30000" dirty="0">
                          <a:latin typeface="Times New Roman" pitchFamily="18" charset="0"/>
                          <a:ea typeface="Calibri"/>
                          <a:cs typeface="Times New Roman" pitchFamily="18" charset="0"/>
                        </a:rPr>
                        <a:t>a</a:t>
                      </a:r>
                      <a:endParaRPr lang="ru-RU" sz="1600" b="1"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285750" y="36513"/>
            <a:ext cx="8572500" cy="707886"/>
          </a:xfrm>
          <a:prstGeom prst="rect">
            <a:avLst/>
          </a:prstGeom>
          <a:noFill/>
          <a:ln w="9525">
            <a:noFill/>
            <a:miter lim="800000"/>
            <a:headEnd/>
            <a:tailEnd/>
          </a:ln>
        </p:spPr>
        <p:txBody>
          <a:bodyPr>
            <a:spAutoFit/>
          </a:bodyPr>
          <a:lstStyle/>
          <a:p>
            <a:pPr algn="ctr"/>
            <a:r>
              <a:rPr lang="en-US" sz="2000" b="1" dirty="0" smtClean="0">
                <a:solidFill>
                  <a:srgbClr val="0F2239"/>
                </a:solidFill>
                <a:latin typeface="Times New Roman" pitchFamily="18" charset="0"/>
                <a:cs typeface="Times New Roman" pitchFamily="18" charset="0"/>
              </a:rPr>
              <a:t>The effect of bauxite dust pollution on the total respiration rate and </a:t>
            </a:r>
          </a:p>
          <a:p>
            <a:pPr algn="ctr"/>
            <a:r>
              <a:rPr lang="en-US" sz="2000" b="1" dirty="0" smtClean="0">
                <a:solidFill>
                  <a:srgbClr val="0F2239"/>
                </a:solidFill>
                <a:latin typeface="Times New Roman" pitchFamily="18" charset="0"/>
                <a:cs typeface="Times New Roman" pitchFamily="18" charset="0"/>
              </a:rPr>
              <a:t>respiration pathway ratio in lichens</a:t>
            </a:r>
          </a:p>
        </p:txBody>
      </p:sp>
      <p:grpSp>
        <p:nvGrpSpPr>
          <p:cNvPr id="2" name="Группа 69"/>
          <p:cNvGrpSpPr>
            <a:grpSpLocks/>
          </p:cNvGrpSpPr>
          <p:nvPr/>
        </p:nvGrpSpPr>
        <p:grpSpPr bwMode="auto">
          <a:xfrm>
            <a:off x="4856163" y="941388"/>
            <a:ext cx="3789362" cy="2960687"/>
            <a:chOff x="785786" y="1147790"/>
            <a:chExt cx="3718292" cy="2757885"/>
          </a:xfrm>
        </p:grpSpPr>
        <p:grpSp>
          <p:nvGrpSpPr>
            <p:cNvPr id="3" name="Группа 62"/>
            <p:cNvGrpSpPr>
              <a:grpSpLocks/>
            </p:cNvGrpSpPr>
            <p:nvPr/>
          </p:nvGrpSpPr>
          <p:grpSpPr bwMode="auto">
            <a:xfrm>
              <a:off x="785786" y="1147790"/>
              <a:ext cx="3718292" cy="2757885"/>
              <a:chOff x="2147888" y="1637158"/>
              <a:chExt cx="3718292" cy="2757885"/>
            </a:xfrm>
          </p:grpSpPr>
          <p:sp>
            <p:nvSpPr>
              <p:cNvPr id="13453" name="Rectangle 9"/>
              <p:cNvSpPr>
                <a:spLocks noChangeArrowheads="1"/>
              </p:cNvSpPr>
              <p:nvPr/>
            </p:nvSpPr>
            <p:spPr bwMode="auto">
              <a:xfrm>
                <a:off x="2928938" y="3506788"/>
                <a:ext cx="352425" cy="590550"/>
              </a:xfrm>
              <a:prstGeom prst="rect">
                <a:avLst/>
              </a:prstGeom>
              <a:solidFill>
                <a:srgbClr val="FFFFFF"/>
              </a:solidFill>
              <a:ln w="9525">
                <a:noFill/>
                <a:miter lim="800000"/>
                <a:headEnd/>
                <a:tailEnd/>
              </a:ln>
            </p:spPr>
            <p:txBody>
              <a:bodyPr/>
              <a:lstStyle/>
              <a:p>
                <a:endParaRPr lang="ru-RU" b="1">
                  <a:solidFill>
                    <a:srgbClr val="0F2239"/>
                  </a:solidFill>
                  <a:latin typeface="Times New Roman" pitchFamily="18" charset="0"/>
                  <a:cs typeface="Times New Roman" pitchFamily="18" charset="0"/>
                </a:endParaRPr>
              </a:p>
            </p:txBody>
          </p:sp>
          <p:sp>
            <p:nvSpPr>
              <p:cNvPr id="13454" name="Freeform 10"/>
              <p:cNvSpPr>
                <a:spLocks noEditPoints="1"/>
              </p:cNvSpPr>
              <p:nvPr/>
            </p:nvSpPr>
            <p:spPr bwMode="auto">
              <a:xfrm>
                <a:off x="2919413" y="3497263"/>
                <a:ext cx="371475" cy="609600"/>
              </a:xfrm>
              <a:custGeom>
                <a:avLst/>
                <a:gdLst>
                  <a:gd name="T0" fmla="*/ 0 w 624"/>
                  <a:gd name="T1" fmla="*/ 2147483647 h 1024"/>
                  <a:gd name="T2" fmla="*/ 2147483647 w 624"/>
                  <a:gd name="T3" fmla="*/ 0 h 1024"/>
                  <a:gd name="T4" fmla="*/ 2147483647 w 624"/>
                  <a:gd name="T5" fmla="*/ 0 h 1024"/>
                  <a:gd name="T6" fmla="*/ 2147483647 w 624"/>
                  <a:gd name="T7" fmla="*/ 2147483647 h 1024"/>
                  <a:gd name="T8" fmla="*/ 2147483647 w 624"/>
                  <a:gd name="T9" fmla="*/ 2147483647 h 1024"/>
                  <a:gd name="T10" fmla="*/ 2147483647 w 624"/>
                  <a:gd name="T11" fmla="*/ 2147483647 h 1024"/>
                  <a:gd name="T12" fmla="*/ 2147483647 w 624"/>
                  <a:gd name="T13" fmla="*/ 2147483647 h 1024"/>
                  <a:gd name="T14" fmla="*/ 0 w 624"/>
                  <a:gd name="T15" fmla="*/ 2147483647 h 1024"/>
                  <a:gd name="T16" fmla="*/ 0 w 624"/>
                  <a:gd name="T17" fmla="*/ 2147483647 h 1024"/>
                  <a:gd name="T18" fmla="*/ 2147483647 w 624"/>
                  <a:gd name="T19" fmla="*/ 2147483647 h 1024"/>
                  <a:gd name="T20" fmla="*/ 2147483647 w 624"/>
                  <a:gd name="T21" fmla="*/ 2147483647 h 1024"/>
                  <a:gd name="T22" fmla="*/ 2147483647 w 624"/>
                  <a:gd name="T23" fmla="*/ 2147483647 h 1024"/>
                  <a:gd name="T24" fmla="*/ 2147483647 w 624"/>
                  <a:gd name="T25" fmla="*/ 2147483647 h 1024"/>
                  <a:gd name="T26" fmla="*/ 2147483647 w 624"/>
                  <a:gd name="T27" fmla="*/ 2147483647 h 1024"/>
                  <a:gd name="T28" fmla="*/ 2147483647 w 624"/>
                  <a:gd name="T29" fmla="*/ 2147483647 h 1024"/>
                  <a:gd name="T30" fmla="*/ 2147483647 w 624"/>
                  <a:gd name="T31" fmla="*/ 2147483647 h 1024"/>
                  <a:gd name="T32" fmla="*/ 2147483647 w 624"/>
                  <a:gd name="T33" fmla="*/ 2147483647 h 1024"/>
                  <a:gd name="T34" fmla="*/ 2147483647 w 624"/>
                  <a:gd name="T35" fmla="*/ 2147483647 h 10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24"/>
                  <a:gd name="T55" fmla="*/ 0 h 1024"/>
                  <a:gd name="T56" fmla="*/ 624 w 624"/>
                  <a:gd name="T57" fmla="*/ 1024 h 10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24" h="1024">
                    <a:moveTo>
                      <a:pt x="0" y="16"/>
                    </a:moveTo>
                    <a:cubicBezTo>
                      <a:pt x="0" y="8"/>
                      <a:pt x="8" y="0"/>
                      <a:pt x="16" y="0"/>
                    </a:cubicBezTo>
                    <a:lnTo>
                      <a:pt x="608" y="0"/>
                    </a:lnTo>
                    <a:cubicBezTo>
                      <a:pt x="617" y="0"/>
                      <a:pt x="624" y="8"/>
                      <a:pt x="624" y="16"/>
                    </a:cubicBezTo>
                    <a:lnTo>
                      <a:pt x="624" y="1008"/>
                    </a:lnTo>
                    <a:cubicBezTo>
                      <a:pt x="624" y="1017"/>
                      <a:pt x="617" y="1024"/>
                      <a:pt x="608" y="1024"/>
                    </a:cubicBezTo>
                    <a:lnTo>
                      <a:pt x="16" y="1024"/>
                    </a:lnTo>
                    <a:cubicBezTo>
                      <a:pt x="8" y="1024"/>
                      <a:pt x="0" y="1017"/>
                      <a:pt x="0" y="1008"/>
                    </a:cubicBezTo>
                    <a:lnTo>
                      <a:pt x="0" y="16"/>
                    </a:lnTo>
                    <a:close/>
                    <a:moveTo>
                      <a:pt x="32" y="1008"/>
                    </a:moveTo>
                    <a:lnTo>
                      <a:pt x="16" y="992"/>
                    </a:lnTo>
                    <a:lnTo>
                      <a:pt x="608" y="992"/>
                    </a:lnTo>
                    <a:lnTo>
                      <a:pt x="592" y="1008"/>
                    </a:lnTo>
                    <a:lnTo>
                      <a:pt x="592" y="16"/>
                    </a:lnTo>
                    <a:lnTo>
                      <a:pt x="608" y="32"/>
                    </a:lnTo>
                    <a:lnTo>
                      <a:pt x="16" y="32"/>
                    </a:lnTo>
                    <a:lnTo>
                      <a:pt x="32" y="16"/>
                    </a:lnTo>
                    <a:lnTo>
                      <a:pt x="32" y="1008"/>
                    </a:lnTo>
                    <a:close/>
                  </a:path>
                </a:pathLst>
              </a:custGeom>
              <a:solidFill>
                <a:srgbClr val="000000"/>
              </a:solidFill>
              <a:ln w="6">
                <a:solidFill>
                  <a:srgbClr val="000000"/>
                </a:solidFill>
                <a:bevel/>
                <a:headEnd/>
                <a:tailEnd/>
              </a:ln>
            </p:spPr>
            <p:txBody>
              <a:bodyPr/>
              <a:lstStyle/>
              <a:p>
                <a:endParaRPr lang="ru-RU"/>
              </a:p>
            </p:txBody>
          </p:sp>
          <p:sp>
            <p:nvSpPr>
              <p:cNvPr id="13455" name="Rectangle 11"/>
              <p:cNvSpPr>
                <a:spLocks noChangeArrowheads="1"/>
              </p:cNvSpPr>
              <p:nvPr/>
            </p:nvSpPr>
            <p:spPr bwMode="auto">
              <a:xfrm>
                <a:off x="4519613" y="2830513"/>
                <a:ext cx="361950" cy="1266825"/>
              </a:xfrm>
              <a:prstGeom prst="rect">
                <a:avLst/>
              </a:prstGeom>
              <a:solidFill>
                <a:srgbClr val="FFFFFF"/>
              </a:solidFill>
              <a:ln w="9525">
                <a:noFill/>
                <a:miter lim="800000"/>
                <a:headEnd/>
                <a:tailEnd/>
              </a:ln>
            </p:spPr>
            <p:txBody>
              <a:bodyPr/>
              <a:lstStyle/>
              <a:p>
                <a:endParaRPr lang="ru-RU" b="1">
                  <a:solidFill>
                    <a:srgbClr val="0F2239"/>
                  </a:solidFill>
                  <a:latin typeface="Times New Roman" pitchFamily="18" charset="0"/>
                  <a:cs typeface="Times New Roman" pitchFamily="18" charset="0"/>
                </a:endParaRPr>
              </a:p>
            </p:txBody>
          </p:sp>
          <p:sp>
            <p:nvSpPr>
              <p:cNvPr id="13456" name="Freeform 12"/>
              <p:cNvSpPr>
                <a:spLocks noEditPoints="1"/>
              </p:cNvSpPr>
              <p:nvPr/>
            </p:nvSpPr>
            <p:spPr bwMode="auto">
              <a:xfrm>
                <a:off x="4510088" y="2820988"/>
                <a:ext cx="381000" cy="1285875"/>
              </a:xfrm>
              <a:custGeom>
                <a:avLst/>
                <a:gdLst>
                  <a:gd name="T0" fmla="*/ 0 w 640"/>
                  <a:gd name="T1" fmla="*/ 2147483647 h 2160"/>
                  <a:gd name="T2" fmla="*/ 2147483647 w 640"/>
                  <a:gd name="T3" fmla="*/ 0 h 2160"/>
                  <a:gd name="T4" fmla="*/ 2147483647 w 640"/>
                  <a:gd name="T5" fmla="*/ 0 h 2160"/>
                  <a:gd name="T6" fmla="*/ 2147483647 w 640"/>
                  <a:gd name="T7" fmla="*/ 2147483647 h 2160"/>
                  <a:gd name="T8" fmla="*/ 2147483647 w 640"/>
                  <a:gd name="T9" fmla="*/ 2147483647 h 2160"/>
                  <a:gd name="T10" fmla="*/ 2147483647 w 640"/>
                  <a:gd name="T11" fmla="*/ 2147483647 h 2160"/>
                  <a:gd name="T12" fmla="*/ 2147483647 w 640"/>
                  <a:gd name="T13" fmla="*/ 2147483647 h 2160"/>
                  <a:gd name="T14" fmla="*/ 0 w 640"/>
                  <a:gd name="T15" fmla="*/ 2147483647 h 2160"/>
                  <a:gd name="T16" fmla="*/ 0 w 640"/>
                  <a:gd name="T17" fmla="*/ 2147483647 h 2160"/>
                  <a:gd name="T18" fmla="*/ 2147483647 w 640"/>
                  <a:gd name="T19" fmla="*/ 2147483647 h 2160"/>
                  <a:gd name="T20" fmla="*/ 2147483647 w 640"/>
                  <a:gd name="T21" fmla="*/ 2147483647 h 2160"/>
                  <a:gd name="T22" fmla="*/ 2147483647 w 640"/>
                  <a:gd name="T23" fmla="*/ 2147483647 h 2160"/>
                  <a:gd name="T24" fmla="*/ 2147483647 w 640"/>
                  <a:gd name="T25" fmla="*/ 2147483647 h 2160"/>
                  <a:gd name="T26" fmla="*/ 2147483647 w 640"/>
                  <a:gd name="T27" fmla="*/ 2147483647 h 2160"/>
                  <a:gd name="T28" fmla="*/ 2147483647 w 640"/>
                  <a:gd name="T29" fmla="*/ 2147483647 h 2160"/>
                  <a:gd name="T30" fmla="*/ 2147483647 w 640"/>
                  <a:gd name="T31" fmla="*/ 2147483647 h 2160"/>
                  <a:gd name="T32" fmla="*/ 2147483647 w 640"/>
                  <a:gd name="T33" fmla="*/ 2147483647 h 2160"/>
                  <a:gd name="T34" fmla="*/ 2147483647 w 640"/>
                  <a:gd name="T35" fmla="*/ 2147483647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0"/>
                  <a:gd name="T55" fmla="*/ 0 h 2160"/>
                  <a:gd name="T56" fmla="*/ 640 w 64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0" h="2160">
                    <a:moveTo>
                      <a:pt x="0" y="16"/>
                    </a:moveTo>
                    <a:cubicBezTo>
                      <a:pt x="0" y="8"/>
                      <a:pt x="8" y="0"/>
                      <a:pt x="16" y="0"/>
                    </a:cubicBezTo>
                    <a:lnTo>
                      <a:pt x="624" y="0"/>
                    </a:lnTo>
                    <a:cubicBezTo>
                      <a:pt x="633" y="0"/>
                      <a:pt x="640" y="8"/>
                      <a:pt x="640" y="16"/>
                    </a:cubicBezTo>
                    <a:lnTo>
                      <a:pt x="640" y="2144"/>
                    </a:lnTo>
                    <a:cubicBezTo>
                      <a:pt x="640" y="2153"/>
                      <a:pt x="633" y="2160"/>
                      <a:pt x="624" y="2160"/>
                    </a:cubicBezTo>
                    <a:lnTo>
                      <a:pt x="16" y="2160"/>
                    </a:lnTo>
                    <a:cubicBezTo>
                      <a:pt x="8" y="2160"/>
                      <a:pt x="0" y="2153"/>
                      <a:pt x="0" y="2144"/>
                    </a:cubicBezTo>
                    <a:lnTo>
                      <a:pt x="0" y="16"/>
                    </a:lnTo>
                    <a:close/>
                    <a:moveTo>
                      <a:pt x="32" y="2144"/>
                    </a:moveTo>
                    <a:lnTo>
                      <a:pt x="16" y="2128"/>
                    </a:lnTo>
                    <a:lnTo>
                      <a:pt x="624" y="2128"/>
                    </a:lnTo>
                    <a:lnTo>
                      <a:pt x="608" y="2144"/>
                    </a:lnTo>
                    <a:lnTo>
                      <a:pt x="608" y="16"/>
                    </a:lnTo>
                    <a:lnTo>
                      <a:pt x="624" y="32"/>
                    </a:lnTo>
                    <a:lnTo>
                      <a:pt x="16" y="32"/>
                    </a:lnTo>
                    <a:lnTo>
                      <a:pt x="32" y="16"/>
                    </a:lnTo>
                    <a:lnTo>
                      <a:pt x="32" y="2144"/>
                    </a:lnTo>
                    <a:close/>
                  </a:path>
                </a:pathLst>
              </a:custGeom>
              <a:solidFill>
                <a:srgbClr val="000000"/>
              </a:solidFill>
              <a:ln w="6">
                <a:solidFill>
                  <a:srgbClr val="000000"/>
                </a:solidFill>
                <a:bevel/>
                <a:headEnd/>
                <a:tailEnd/>
              </a:ln>
            </p:spPr>
            <p:txBody>
              <a:bodyPr/>
              <a:lstStyle/>
              <a:p>
                <a:endParaRPr lang="ru-RU"/>
              </a:p>
            </p:txBody>
          </p:sp>
          <p:sp>
            <p:nvSpPr>
              <p:cNvPr id="13457" name="Rectangle 13"/>
              <p:cNvSpPr>
                <a:spLocks noChangeArrowheads="1"/>
              </p:cNvSpPr>
              <p:nvPr/>
            </p:nvSpPr>
            <p:spPr bwMode="auto">
              <a:xfrm>
                <a:off x="3281363" y="3049588"/>
                <a:ext cx="352425" cy="1047750"/>
              </a:xfrm>
              <a:prstGeom prst="rect">
                <a:avLst/>
              </a:prstGeom>
              <a:solidFill>
                <a:srgbClr val="7F7F7F"/>
              </a:solidFill>
              <a:ln w="9525">
                <a:noFill/>
                <a:miter lim="800000"/>
                <a:headEnd/>
                <a:tailEnd/>
              </a:ln>
            </p:spPr>
            <p:txBody>
              <a:bodyPr/>
              <a:lstStyle/>
              <a:p>
                <a:endParaRPr lang="ru-RU" b="1">
                  <a:solidFill>
                    <a:srgbClr val="0F2239"/>
                  </a:solidFill>
                  <a:latin typeface="Times New Roman" pitchFamily="18" charset="0"/>
                  <a:cs typeface="Times New Roman" pitchFamily="18" charset="0"/>
                </a:endParaRPr>
              </a:p>
            </p:txBody>
          </p:sp>
          <p:sp>
            <p:nvSpPr>
              <p:cNvPr id="13458" name="Freeform 14"/>
              <p:cNvSpPr>
                <a:spLocks noEditPoints="1"/>
              </p:cNvSpPr>
              <p:nvPr/>
            </p:nvSpPr>
            <p:spPr bwMode="auto">
              <a:xfrm>
                <a:off x="3271838" y="3040063"/>
                <a:ext cx="371475" cy="1066800"/>
              </a:xfrm>
              <a:custGeom>
                <a:avLst/>
                <a:gdLst>
                  <a:gd name="T0" fmla="*/ 0 w 624"/>
                  <a:gd name="T1" fmla="*/ 2147483647 h 1792"/>
                  <a:gd name="T2" fmla="*/ 2147483647 w 624"/>
                  <a:gd name="T3" fmla="*/ 0 h 1792"/>
                  <a:gd name="T4" fmla="*/ 2147483647 w 624"/>
                  <a:gd name="T5" fmla="*/ 0 h 1792"/>
                  <a:gd name="T6" fmla="*/ 2147483647 w 624"/>
                  <a:gd name="T7" fmla="*/ 2147483647 h 1792"/>
                  <a:gd name="T8" fmla="*/ 2147483647 w 624"/>
                  <a:gd name="T9" fmla="*/ 2147483647 h 1792"/>
                  <a:gd name="T10" fmla="*/ 2147483647 w 624"/>
                  <a:gd name="T11" fmla="*/ 2147483647 h 1792"/>
                  <a:gd name="T12" fmla="*/ 2147483647 w 624"/>
                  <a:gd name="T13" fmla="*/ 2147483647 h 1792"/>
                  <a:gd name="T14" fmla="*/ 0 w 624"/>
                  <a:gd name="T15" fmla="*/ 2147483647 h 1792"/>
                  <a:gd name="T16" fmla="*/ 0 w 624"/>
                  <a:gd name="T17" fmla="*/ 2147483647 h 1792"/>
                  <a:gd name="T18" fmla="*/ 2147483647 w 624"/>
                  <a:gd name="T19" fmla="*/ 2147483647 h 1792"/>
                  <a:gd name="T20" fmla="*/ 2147483647 w 624"/>
                  <a:gd name="T21" fmla="*/ 2147483647 h 1792"/>
                  <a:gd name="T22" fmla="*/ 2147483647 w 624"/>
                  <a:gd name="T23" fmla="*/ 2147483647 h 1792"/>
                  <a:gd name="T24" fmla="*/ 2147483647 w 624"/>
                  <a:gd name="T25" fmla="*/ 2147483647 h 1792"/>
                  <a:gd name="T26" fmla="*/ 2147483647 w 624"/>
                  <a:gd name="T27" fmla="*/ 2147483647 h 1792"/>
                  <a:gd name="T28" fmla="*/ 2147483647 w 624"/>
                  <a:gd name="T29" fmla="*/ 2147483647 h 1792"/>
                  <a:gd name="T30" fmla="*/ 2147483647 w 624"/>
                  <a:gd name="T31" fmla="*/ 2147483647 h 1792"/>
                  <a:gd name="T32" fmla="*/ 2147483647 w 624"/>
                  <a:gd name="T33" fmla="*/ 2147483647 h 1792"/>
                  <a:gd name="T34" fmla="*/ 2147483647 w 624"/>
                  <a:gd name="T35" fmla="*/ 2147483647 h 17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24"/>
                  <a:gd name="T55" fmla="*/ 0 h 1792"/>
                  <a:gd name="T56" fmla="*/ 624 w 624"/>
                  <a:gd name="T57" fmla="*/ 1792 h 17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24" h="1792">
                    <a:moveTo>
                      <a:pt x="0" y="16"/>
                    </a:moveTo>
                    <a:cubicBezTo>
                      <a:pt x="0" y="8"/>
                      <a:pt x="8" y="0"/>
                      <a:pt x="16" y="0"/>
                    </a:cubicBezTo>
                    <a:lnTo>
                      <a:pt x="608" y="0"/>
                    </a:lnTo>
                    <a:cubicBezTo>
                      <a:pt x="617" y="0"/>
                      <a:pt x="624" y="8"/>
                      <a:pt x="624" y="16"/>
                    </a:cubicBezTo>
                    <a:lnTo>
                      <a:pt x="624" y="1776"/>
                    </a:lnTo>
                    <a:cubicBezTo>
                      <a:pt x="624" y="1785"/>
                      <a:pt x="617" y="1792"/>
                      <a:pt x="608" y="1792"/>
                    </a:cubicBezTo>
                    <a:lnTo>
                      <a:pt x="16" y="1792"/>
                    </a:lnTo>
                    <a:cubicBezTo>
                      <a:pt x="8" y="1792"/>
                      <a:pt x="0" y="1785"/>
                      <a:pt x="0" y="1776"/>
                    </a:cubicBezTo>
                    <a:lnTo>
                      <a:pt x="0" y="16"/>
                    </a:lnTo>
                    <a:close/>
                    <a:moveTo>
                      <a:pt x="32" y="1776"/>
                    </a:moveTo>
                    <a:lnTo>
                      <a:pt x="16" y="1760"/>
                    </a:lnTo>
                    <a:lnTo>
                      <a:pt x="608" y="1760"/>
                    </a:lnTo>
                    <a:lnTo>
                      <a:pt x="592" y="1776"/>
                    </a:lnTo>
                    <a:lnTo>
                      <a:pt x="592" y="16"/>
                    </a:lnTo>
                    <a:lnTo>
                      <a:pt x="608" y="32"/>
                    </a:lnTo>
                    <a:lnTo>
                      <a:pt x="16" y="32"/>
                    </a:lnTo>
                    <a:lnTo>
                      <a:pt x="32" y="16"/>
                    </a:lnTo>
                    <a:lnTo>
                      <a:pt x="32" y="1776"/>
                    </a:lnTo>
                    <a:close/>
                  </a:path>
                </a:pathLst>
              </a:custGeom>
              <a:solidFill>
                <a:srgbClr val="000000"/>
              </a:solidFill>
              <a:ln w="6">
                <a:solidFill>
                  <a:srgbClr val="000000"/>
                </a:solidFill>
                <a:bevel/>
                <a:headEnd/>
                <a:tailEnd/>
              </a:ln>
            </p:spPr>
            <p:txBody>
              <a:bodyPr/>
              <a:lstStyle/>
              <a:p>
                <a:endParaRPr lang="ru-RU"/>
              </a:p>
            </p:txBody>
          </p:sp>
          <p:sp>
            <p:nvSpPr>
              <p:cNvPr id="13459" name="Rectangle 15"/>
              <p:cNvSpPr>
                <a:spLocks noChangeArrowheads="1"/>
              </p:cNvSpPr>
              <p:nvPr/>
            </p:nvSpPr>
            <p:spPr bwMode="auto">
              <a:xfrm>
                <a:off x="4881563" y="2392363"/>
                <a:ext cx="352425" cy="1704975"/>
              </a:xfrm>
              <a:prstGeom prst="rect">
                <a:avLst/>
              </a:prstGeom>
              <a:solidFill>
                <a:srgbClr val="7F7F7F"/>
              </a:solidFill>
              <a:ln w="9525">
                <a:noFill/>
                <a:miter lim="800000"/>
                <a:headEnd/>
                <a:tailEnd/>
              </a:ln>
            </p:spPr>
            <p:txBody>
              <a:bodyPr/>
              <a:lstStyle/>
              <a:p>
                <a:endParaRPr lang="ru-RU" b="1">
                  <a:solidFill>
                    <a:srgbClr val="0F2239"/>
                  </a:solidFill>
                  <a:latin typeface="Times New Roman" pitchFamily="18" charset="0"/>
                  <a:cs typeface="Times New Roman" pitchFamily="18" charset="0"/>
                </a:endParaRPr>
              </a:p>
            </p:txBody>
          </p:sp>
          <p:sp>
            <p:nvSpPr>
              <p:cNvPr id="13460" name="Freeform 16"/>
              <p:cNvSpPr>
                <a:spLocks noEditPoints="1"/>
              </p:cNvSpPr>
              <p:nvPr/>
            </p:nvSpPr>
            <p:spPr bwMode="auto">
              <a:xfrm>
                <a:off x="4872038" y="2382838"/>
                <a:ext cx="371475" cy="1724025"/>
              </a:xfrm>
              <a:custGeom>
                <a:avLst/>
                <a:gdLst>
                  <a:gd name="T0" fmla="*/ 0 w 624"/>
                  <a:gd name="T1" fmla="*/ 2147483647 h 2896"/>
                  <a:gd name="T2" fmla="*/ 2147483647 w 624"/>
                  <a:gd name="T3" fmla="*/ 0 h 2896"/>
                  <a:gd name="T4" fmla="*/ 2147483647 w 624"/>
                  <a:gd name="T5" fmla="*/ 0 h 2896"/>
                  <a:gd name="T6" fmla="*/ 2147483647 w 624"/>
                  <a:gd name="T7" fmla="*/ 2147483647 h 2896"/>
                  <a:gd name="T8" fmla="*/ 2147483647 w 624"/>
                  <a:gd name="T9" fmla="*/ 2147483647 h 2896"/>
                  <a:gd name="T10" fmla="*/ 2147483647 w 624"/>
                  <a:gd name="T11" fmla="*/ 2147483647 h 2896"/>
                  <a:gd name="T12" fmla="*/ 2147483647 w 624"/>
                  <a:gd name="T13" fmla="*/ 2147483647 h 2896"/>
                  <a:gd name="T14" fmla="*/ 0 w 624"/>
                  <a:gd name="T15" fmla="*/ 2147483647 h 2896"/>
                  <a:gd name="T16" fmla="*/ 0 w 624"/>
                  <a:gd name="T17" fmla="*/ 2147483647 h 2896"/>
                  <a:gd name="T18" fmla="*/ 2147483647 w 624"/>
                  <a:gd name="T19" fmla="*/ 2147483647 h 2896"/>
                  <a:gd name="T20" fmla="*/ 2147483647 w 624"/>
                  <a:gd name="T21" fmla="*/ 2147483647 h 2896"/>
                  <a:gd name="T22" fmla="*/ 2147483647 w 624"/>
                  <a:gd name="T23" fmla="*/ 2147483647 h 2896"/>
                  <a:gd name="T24" fmla="*/ 2147483647 w 624"/>
                  <a:gd name="T25" fmla="*/ 2147483647 h 2896"/>
                  <a:gd name="T26" fmla="*/ 2147483647 w 624"/>
                  <a:gd name="T27" fmla="*/ 2147483647 h 2896"/>
                  <a:gd name="T28" fmla="*/ 2147483647 w 624"/>
                  <a:gd name="T29" fmla="*/ 2147483647 h 2896"/>
                  <a:gd name="T30" fmla="*/ 2147483647 w 624"/>
                  <a:gd name="T31" fmla="*/ 2147483647 h 2896"/>
                  <a:gd name="T32" fmla="*/ 2147483647 w 624"/>
                  <a:gd name="T33" fmla="*/ 2147483647 h 2896"/>
                  <a:gd name="T34" fmla="*/ 2147483647 w 624"/>
                  <a:gd name="T35" fmla="*/ 2147483647 h 28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24"/>
                  <a:gd name="T55" fmla="*/ 0 h 2896"/>
                  <a:gd name="T56" fmla="*/ 624 w 624"/>
                  <a:gd name="T57" fmla="*/ 2896 h 28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24" h="2896">
                    <a:moveTo>
                      <a:pt x="0" y="16"/>
                    </a:moveTo>
                    <a:cubicBezTo>
                      <a:pt x="0" y="8"/>
                      <a:pt x="8" y="0"/>
                      <a:pt x="16" y="0"/>
                    </a:cubicBezTo>
                    <a:lnTo>
                      <a:pt x="608" y="0"/>
                    </a:lnTo>
                    <a:cubicBezTo>
                      <a:pt x="617" y="0"/>
                      <a:pt x="624" y="8"/>
                      <a:pt x="624" y="16"/>
                    </a:cubicBezTo>
                    <a:lnTo>
                      <a:pt x="624" y="2880"/>
                    </a:lnTo>
                    <a:cubicBezTo>
                      <a:pt x="624" y="2889"/>
                      <a:pt x="617" y="2896"/>
                      <a:pt x="608" y="2896"/>
                    </a:cubicBezTo>
                    <a:lnTo>
                      <a:pt x="16" y="2896"/>
                    </a:lnTo>
                    <a:cubicBezTo>
                      <a:pt x="8" y="2896"/>
                      <a:pt x="0" y="2889"/>
                      <a:pt x="0" y="2880"/>
                    </a:cubicBezTo>
                    <a:lnTo>
                      <a:pt x="0" y="16"/>
                    </a:lnTo>
                    <a:close/>
                    <a:moveTo>
                      <a:pt x="32" y="2880"/>
                    </a:moveTo>
                    <a:lnTo>
                      <a:pt x="16" y="2864"/>
                    </a:lnTo>
                    <a:lnTo>
                      <a:pt x="608" y="2864"/>
                    </a:lnTo>
                    <a:lnTo>
                      <a:pt x="592" y="2880"/>
                    </a:lnTo>
                    <a:lnTo>
                      <a:pt x="592" y="16"/>
                    </a:lnTo>
                    <a:lnTo>
                      <a:pt x="608" y="32"/>
                    </a:lnTo>
                    <a:lnTo>
                      <a:pt x="16" y="32"/>
                    </a:lnTo>
                    <a:lnTo>
                      <a:pt x="32" y="16"/>
                    </a:lnTo>
                    <a:lnTo>
                      <a:pt x="32" y="2880"/>
                    </a:lnTo>
                    <a:close/>
                  </a:path>
                </a:pathLst>
              </a:custGeom>
              <a:solidFill>
                <a:srgbClr val="000000"/>
              </a:solidFill>
              <a:ln w="6">
                <a:solidFill>
                  <a:srgbClr val="000000"/>
                </a:solidFill>
                <a:bevel/>
                <a:headEnd/>
                <a:tailEnd/>
              </a:ln>
            </p:spPr>
            <p:txBody>
              <a:bodyPr/>
              <a:lstStyle/>
              <a:p>
                <a:endParaRPr lang="ru-RU"/>
              </a:p>
            </p:txBody>
          </p:sp>
          <p:sp>
            <p:nvSpPr>
              <p:cNvPr id="13461" name="Rectangle 17"/>
              <p:cNvSpPr>
                <a:spLocks noChangeArrowheads="1"/>
              </p:cNvSpPr>
              <p:nvPr/>
            </p:nvSpPr>
            <p:spPr bwMode="auto">
              <a:xfrm>
                <a:off x="3633788" y="3421063"/>
                <a:ext cx="361950" cy="676275"/>
              </a:xfrm>
              <a:prstGeom prst="rect">
                <a:avLst/>
              </a:prstGeom>
              <a:solidFill>
                <a:srgbClr val="000000"/>
              </a:solidFill>
              <a:ln w="9525">
                <a:noFill/>
                <a:miter lim="800000"/>
                <a:headEnd/>
                <a:tailEnd/>
              </a:ln>
            </p:spPr>
            <p:txBody>
              <a:bodyPr/>
              <a:lstStyle/>
              <a:p>
                <a:endParaRPr lang="ru-RU" b="1">
                  <a:solidFill>
                    <a:srgbClr val="0F2239"/>
                  </a:solidFill>
                  <a:latin typeface="Times New Roman" pitchFamily="18" charset="0"/>
                  <a:cs typeface="Times New Roman" pitchFamily="18" charset="0"/>
                </a:endParaRPr>
              </a:p>
            </p:txBody>
          </p:sp>
          <p:sp>
            <p:nvSpPr>
              <p:cNvPr id="13462" name="Freeform 18"/>
              <p:cNvSpPr>
                <a:spLocks noEditPoints="1"/>
              </p:cNvSpPr>
              <p:nvPr/>
            </p:nvSpPr>
            <p:spPr bwMode="auto">
              <a:xfrm>
                <a:off x="3624263" y="3411538"/>
                <a:ext cx="381000" cy="695325"/>
              </a:xfrm>
              <a:custGeom>
                <a:avLst/>
                <a:gdLst>
                  <a:gd name="T0" fmla="*/ 0 w 640"/>
                  <a:gd name="T1" fmla="*/ 2147483647 h 1168"/>
                  <a:gd name="T2" fmla="*/ 2147483647 w 640"/>
                  <a:gd name="T3" fmla="*/ 0 h 1168"/>
                  <a:gd name="T4" fmla="*/ 2147483647 w 640"/>
                  <a:gd name="T5" fmla="*/ 0 h 1168"/>
                  <a:gd name="T6" fmla="*/ 2147483647 w 640"/>
                  <a:gd name="T7" fmla="*/ 2147483647 h 1168"/>
                  <a:gd name="T8" fmla="*/ 2147483647 w 640"/>
                  <a:gd name="T9" fmla="*/ 2147483647 h 1168"/>
                  <a:gd name="T10" fmla="*/ 2147483647 w 640"/>
                  <a:gd name="T11" fmla="*/ 2147483647 h 1168"/>
                  <a:gd name="T12" fmla="*/ 2147483647 w 640"/>
                  <a:gd name="T13" fmla="*/ 2147483647 h 1168"/>
                  <a:gd name="T14" fmla="*/ 0 w 640"/>
                  <a:gd name="T15" fmla="*/ 2147483647 h 1168"/>
                  <a:gd name="T16" fmla="*/ 0 w 640"/>
                  <a:gd name="T17" fmla="*/ 2147483647 h 1168"/>
                  <a:gd name="T18" fmla="*/ 2147483647 w 640"/>
                  <a:gd name="T19" fmla="*/ 2147483647 h 1168"/>
                  <a:gd name="T20" fmla="*/ 2147483647 w 640"/>
                  <a:gd name="T21" fmla="*/ 2147483647 h 1168"/>
                  <a:gd name="T22" fmla="*/ 2147483647 w 640"/>
                  <a:gd name="T23" fmla="*/ 2147483647 h 1168"/>
                  <a:gd name="T24" fmla="*/ 2147483647 w 640"/>
                  <a:gd name="T25" fmla="*/ 2147483647 h 1168"/>
                  <a:gd name="T26" fmla="*/ 2147483647 w 640"/>
                  <a:gd name="T27" fmla="*/ 2147483647 h 1168"/>
                  <a:gd name="T28" fmla="*/ 2147483647 w 640"/>
                  <a:gd name="T29" fmla="*/ 2147483647 h 1168"/>
                  <a:gd name="T30" fmla="*/ 2147483647 w 640"/>
                  <a:gd name="T31" fmla="*/ 2147483647 h 1168"/>
                  <a:gd name="T32" fmla="*/ 2147483647 w 640"/>
                  <a:gd name="T33" fmla="*/ 2147483647 h 1168"/>
                  <a:gd name="T34" fmla="*/ 2147483647 w 640"/>
                  <a:gd name="T35" fmla="*/ 2147483647 h 11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0"/>
                  <a:gd name="T55" fmla="*/ 0 h 1168"/>
                  <a:gd name="T56" fmla="*/ 640 w 640"/>
                  <a:gd name="T57" fmla="*/ 1168 h 11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0" h="1168">
                    <a:moveTo>
                      <a:pt x="0" y="16"/>
                    </a:moveTo>
                    <a:cubicBezTo>
                      <a:pt x="0" y="8"/>
                      <a:pt x="8" y="0"/>
                      <a:pt x="16" y="0"/>
                    </a:cubicBezTo>
                    <a:lnTo>
                      <a:pt x="624" y="0"/>
                    </a:lnTo>
                    <a:cubicBezTo>
                      <a:pt x="633" y="0"/>
                      <a:pt x="640" y="8"/>
                      <a:pt x="640" y="16"/>
                    </a:cubicBezTo>
                    <a:lnTo>
                      <a:pt x="640" y="1152"/>
                    </a:lnTo>
                    <a:cubicBezTo>
                      <a:pt x="640" y="1161"/>
                      <a:pt x="633" y="1168"/>
                      <a:pt x="624" y="1168"/>
                    </a:cubicBezTo>
                    <a:lnTo>
                      <a:pt x="16" y="1168"/>
                    </a:lnTo>
                    <a:cubicBezTo>
                      <a:pt x="8" y="1168"/>
                      <a:pt x="0" y="1161"/>
                      <a:pt x="0" y="1152"/>
                    </a:cubicBezTo>
                    <a:lnTo>
                      <a:pt x="0" y="16"/>
                    </a:lnTo>
                    <a:close/>
                    <a:moveTo>
                      <a:pt x="32" y="1152"/>
                    </a:moveTo>
                    <a:lnTo>
                      <a:pt x="16" y="1136"/>
                    </a:lnTo>
                    <a:lnTo>
                      <a:pt x="624" y="1136"/>
                    </a:lnTo>
                    <a:lnTo>
                      <a:pt x="608" y="1152"/>
                    </a:lnTo>
                    <a:lnTo>
                      <a:pt x="608" y="16"/>
                    </a:lnTo>
                    <a:lnTo>
                      <a:pt x="624" y="32"/>
                    </a:lnTo>
                    <a:lnTo>
                      <a:pt x="16" y="32"/>
                    </a:lnTo>
                    <a:lnTo>
                      <a:pt x="32" y="16"/>
                    </a:lnTo>
                    <a:lnTo>
                      <a:pt x="32" y="1152"/>
                    </a:lnTo>
                    <a:close/>
                  </a:path>
                </a:pathLst>
              </a:custGeom>
              <a:solidFill>
                <a:srgbClr val="000000"/>
              </a:solidFill>
              <a:ln w="6">
                <a:solidFill>
                  <a:srgbClr val="000000"/>
                </a:solidFill>
                <a:bevel/>
                <a:headEnd/>
                <a:tailEnd/>
              </a:ln>
            </p:spPr>
            <p:txBody>
              <a:bodyPr/>
              <a:lstStyle/>
              <a:p>
                <a:endParaRPr lang="ru-RU"/>
              </a:p>
            </p:txBody>
          </p:sp>
          <p:sp>
            <p:nvSpPr>
              <p:cNvPr id="13463" name="Rectangle 19"/>
              <p:cNvSpPr>
                <a:spLocks noChangeArrowheads="1"/>
              </p:cNvSpPr>
              <p:nvPr/>
            </p:nvSpPr>
            <p:spPr bwMode="auto">
              <a:xfrm>
                <a:off x="5233988" y="3221038"/>
                <a:ext cx="352425" cy="876300"/>
              </a:xfrm>
              <a:prstGeom prst="rect">
                <a:avLst/>
              </a:prstGeom>
              <a:solidFill>
                <a:srgbClr val="000000"/>
              </a:solidFill>
              <a:ln w="9525">
                <a:noFill/>
                <a:miter lim="800000"/>
                <a:headEnd/>
                <a:tailEnd/>
              </a:ln>
            </p:spPr>
            <p:txBody>
              <a:bodyPr/>
              <a:lstStyle/>
              <a:p>
                <a:endParaRPr lang="ru-RU" b="1">
                  <a:solidFill>
                    <a:srgbClr val="0F2239"/>
                  </a:solidFill>
                  <a:latin typeface="Times New Roman" pitchFamily="18" charset="0"/>
                  <a:cs typeface="Times New Roman" pitchFamily="18" charset="0"/>
                </a:endParaRPr>
              </a:p>
            </p:txBody>
          </p:sp>
          <p:sp>
            <p:nvSpPr>
              <p:cNvPr id="13464" name="Freeform 20"/>
              <p:cNvSpPr>
                <a:spLocks noEditPoints="1"/>
              </p:cNvSpPr>
              <p:nvPr/>
            </p:nvSpPr>
            <p:spPr bwMode="auto">
              <a:xfrm>
                <a:off x="5224463" y="3211513"/>
                <a:ext cx="371475" cy="895350"/>
              </a:xfrm>
              <a:custGeom>
                <a:avLst/>
                <a:gdLst>
                  <a:gd name="T0" fmla="*/ 0 w 624"/>
                  <a:gd name="T1" fmla="*/ 2147483647 h 1504"/>
                  <a:gd name="T2" fmla="*/ 2147483647 w 624"/>
                  <a:gd name="T3" fmla="*/ 0 h 1504"/>
                  <a:gd name="T4" fmla="*/ 2147483647 w 624"/>
                  <a:gd name="T5" fmla="*/ 0 h 1504"/>
                  <a:gd name="T6" fmla="*/ 2147483647 w 624"/>
                  <a:gd name="T7" fmla="*/ 2147483647 h 1504"/>
                  <a:gd name="T8" fmla="*/ 2147483647 w 624"/>
                  <a:gd name="T9" fmla="*/ 2147483647 h 1504"/>
                  <a:gd name="T10" fmla="*/ 2147483647 w 624"/>
                  <a:gd name="T11" fmla="*/ 2147483647 h 1504"/>
                  <a:gd name="T12" fmla="*/ 2147483647 w 624"/>
                  <a:gd name="T13" fmla="*/ 2147483647 h 1504"/>
                  <a:gd name="T14" fmla="*/ 0 w 624"/>
                  <a:gd name="T15" fmla="*/ 2147483647 h 1504"/>
                  <a:gd name="T16" fmla="*/ 0 w 624"/>
                  <a:gd name="T17" fmla="*/ 2147483647 h 1504"/>
                  <a:gd name="T18" fmla="*/ 2147483647 w 624"/>
                  <a:gd name="T19" fmla="*/ 2147483647 h 1504"/>
                  <a:gd name="T20" fmla="*/ 2147483647 w 624"/>
                  <a:gd name="T21" fmla="*/ 2147483647 h 1504"/>
                  <a:gd name="T22" fmla="*/ 2147483647 w 624"/>
                  <a:gd name="T23" fmla="*/ 2147483647 h 1504"/>
                  <a:gd name="T24" fmla="*/ 2147483647 w 624"/>
                  <a:gd name="T25" fmla="*/ 2147483647 h 1504"/>
                  <a:gd name="T26" fmla="*/ 2147483647 w 624"/>
                  <a:gd name="T27" fmla="*/ 2147483647 h 1504"/>
                  <a:gd name="T28" fmla="*/ 2147483647 w 624"/>
                  <a:gd name="T29" fmla="*/ 2147483647 h 1504"/>
                  <a:gd name="T30" fmla="*/ 2147483647 w 624"/>
                  <a:gd name="T31" fmla="*/ 2147483647 h 1504"/>
                  <a:gd name="T32" fmla="*/ 2147483647 w 624"/>
                  <a:gd name="T33" fmla="*/ 2147483647 h 1504"/>
                  <a:gd name="T34" fmla="*/ 2147483647 w 624"/>
                  <a:gd name="T35" fmla="*/ 2147483647 h 15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24"/>
                  <a:gd name="T55" fmla="*/ 0 h 1504"/>
                  <a:gd name="T56" fmla="*/ 624 w 624"/>
                  <a:gd name="T57" fmla="*/ 1504 h 15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24" h="1504">
                    <a:moveTo>
                      <a:pt x="0" y="16"/>
                    </a:moveTo>
                    <a:cubicBezTo>
                      <a:pt x="0" y="8"/>
                      <a:pt x="8" y="0"/>
                      <a:pt x="16" y="0"/>
                    </a:cubicBezTo>
                    <a:lnTo>
                      <a:pt x="608" y="0"/>
                    </a:lnTo>
                    <a:cubicBezTo>
                      <a:pt x="617" y="0"/>
                      <a:pt x="624" y="8"/>
                      <a:pt x="624" y="16"/>
                    </a:cubicBezTo>
                    <a:lnTo>
                      <a:pt x="624" y="1488"/>
                    </a:lnTo>
                    <a:cubicBezTo>
                      <a:pt x="624" y="1497"/>
                      <a:pt x="617" y="1504"/>
                      <a:pt x="608" y="1504"/>
                    </a:cubicBezTo>
                    <a:lnTo>
                      <a:pt x="16" y="1504"/>
                    </a:lnTo>
                    <a:cubicBezTo>
                      <a:pt x="8" y="1504"/>
                      <a:pt x="0" y="1497"/>
                      <a:pt x="0" y="1488"/>
                    </a:cubicBezTo>
                    <a:lnTo>
                      <a:pt x="0" y="16"/>
                    </a:lnTo>
                    <a:close/>
                    <a:moveTo>
                      <a:pt x="32" y="1488"/>
                    </a:moveTo>
                    <a:lnTo>
                      <a:pt x="16" y="1472"/>
                    </a:lnTo>
                    <a:lnTo>
                      <a:pt x="608" y="1472"/>
                    </a:lnTo>
                    <a:lnTo>
                      <a:pt x="592" y="1488"/>
                    </a:lnTo>
                    <a:lnTo>
                      <a:pt x="592" y="16"/>
                    </a:lnTo>
                    <a:lnTo>
                      <a:pt x="608" y="32"/>
                    </a:lnTo>
                    <a:lnTo>
                      <a:pt x="16" y="32"/>
                    </a:lnTo>
                    <a:lnTo>
                      <a:pt x="32" y="16"/>
                    </a:lnTo>
                    <a:lnTo>
                      <a:pt x="32" y="1488"/>
                    </a:lnTo>
                    <a:close/>
                  </a:path>
                </a:pathLst>
              </a:custGeom>
              <a:solidFill>
                <a:srgbClr val="000000"/>
              </a:solidFill>
              <a:ln w="6">
                <a:solidFill>
                  <a:srgbClr val="000000"/>
                </a:solidFill>
                <a:bevel/>
                <a:headEnd/>
                <a:tailEnd/>
              </a:ln>
            </p:spPr>
            <p:txBody>
              <a:bodyPr/>
              <a:lstStyle/>
              <a:p>
                <a:endParaRPr lang="ru-RU"/>
              </a:p>
            </p:txBody>
          </p:sp>
          <p:sp>
            <p:nvSpPr>
              <p:cNvPr id="13465" name="Freeform 21"/>
              <p:cNvSpPr>
                <a:spLocks noEditPoints="1"/>
              </p:cNvSpPr>
              <p:nvPr/>
            </p:nvSpPr>
            <p:spPr bwMode="auto">
              <a:xfrm>
                <a:off x="3086100" y="3492500"/>
                <a:ext cx="57150" cy="28575"/>
              </a:xfrm>
              <a:custGeom>
                <a:avLst/>
                <a:gdLst>
                  <a:gd name="T0" fmla="*/ 2147483647 w 36"/>
                  <a:gd name="T1" fmla="*/ 2147483647 h 18"/>
                  <a:gd name="T2" fmla="*/ 2147483647 w 36"/>
                  <a:gd name="T3" fmla="*/ 2147483647 h 18"/>
                  <a:gd name="T4" fmla="*/ 2147483647 w 36"/>
                  <a:gd name="T5" fmla="*/ 0 h 18"/>
                  <a:gd name="T6" fmla="*/ 2147483647 w 36"/>
                  <a:gd name="T7" fmla="*/ 2147483647 h 18"/>
                  <a:gd name="T8" fmla="*/ 0 w 36"/>
                  <a:gd name="T9" fmla="*/ 2147483647 h 18"/>
                  <a:gd name="T10" fmla="*/ 2147483647 w 36"/>
                  <a:gd name="T11" fmla="*/ 2147483647 h 18"/>
                  <a:gd name="T12" fmla="*/ 0 w 36"/>
                  <a:gd name="T13" fmla="*/ 2147483647 h 18"/>
                  <a:gd name="T14" fmla="*/ 0 w 36"/>
                  <a:gd name="T15" fmla="*/ 0 h 18"/>
                  <a:gd name="T16" fmla="*/ 2147483647 w 36"/>
                  <a:gd name="T17" fmla="*/ 0 h 18"/>
                  <a:gd name="T18" fmla="*/ 0 w 36"/>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18"/>
                  <a:gd name="T32" fmla="*/ 36 w 36"/>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18">
                    <a:moveTo>
                      <a:pt x="18" y="18"/>
                    </a:moveTo>
                    <a:lnTo>
                      <a:pt x="18" y="9"/>
                    </a:lnTo>
                    <a:lnTo>
                      <a:pt x="18" y="0"/>
                    </a:lnTo>
                    <a:lnTo>
                      <a:pt x="18" y="18"/>
                    </a:lnTo>
                    <a:close/>
                    <a:moveTo>
                      <a:pt x="0" y="18"/>
                    </a:moveTo>
                    <a:lnTo>
                      <a:pt x="36" y="18"/>
                    </a:lnTo>
                    <a:lnTo>
                      <a:pt x="0" y="18"/>
                    </a:lnTo>
                    <a:close/>
                    <a:moveTo>
                      <a:pt x="0" y="0"/>
                    </a:moveTo>
                    <a:lnTo>
                      <a:pt x="36" y="0"/>
                    </a:lnTo>
                    <a:lnTo>
                      <a:pt x="0" y="0"/>
                    </a:lnTo>
                    <a:close/>
                  </a:path>
                </a:pathLst>
              </a:custGeom>
              <a:solidFill>
                <a:srgbClr val="000000"/>
              </a:solidFill>
              <a:ln w="9525">
                <a:noFill/>
                <a:round/>
                <a:headEnd/>
                <a:tailEnd/>
              </a:ln>
            </p:spPr>
            <p:txBody>
              <a:bodyPr/>
              <a:lstStyle/>
              <a:p>
                <a:endParaRPr lang="ru-RU"/>
              </a:p>
            </p:txBody>
          </p:sp>
          <p:sp>
            <p:nvSpPr>
              <p:cNvPr id="13466" name="Freeform 22"/>
              <p:cNvSpPr>
                <a:spLocks noEditPoints="1"/>
              </p:cNvSpPr>
              <p:nvPr/>
            </p:nvSpPr>
            <p:spPr bwMode="auto">
              <a:xfrm>
                <a:off x="3086100" y="3487738"/>
                <a:ext cx="57150" cy="38100"/>
              </a:xfrm>
              <a:custGeom>
                <a:avLst/>
                <a:gdLst>
                  <a:gd name="T0" fmla="*/ 2147483647 w 36"/>
                  <a:gd name="T1" fmla="*/ 2147483647 h 24"/>
                  <a:gd name="T2" fmla="*/ 2147483647 w 36"/>
                  <a:gd name="T3" fmla="*/ 2147483647 h 24"/>
                  <a:gd name="T4" fmla="*/ 2147483647 w 36"/>
                  <a:gd name="T5" fmla="*/ 2147483647 h 24"/>
                  <a:gd name="T6" fmla="*/ 2147483647 w 36"/>
                  <a:gd name="T7" fmla="*/ 2147483647 h 24"/>
                  <a:gd name="T8" fmla="*/ 2147483647 w 36"/>
                  <a:gd name="T9" fmla="*/ 2147483647 h 24"/>
                  <a:gd name="T10" fmla="*/ 2147483647 w 36"/>
                  <a:gd name="T11" fmla="*/ 2147483647 h 24"/>
                  <a:gd name="T12" fmla="*/ 2147483647 w 36"/>
                  <a:gd name="T13" fmla="*/ 2147483647 h 24"/>
                  <a:gd name="T14" fmla="*/ 0 w 36"/>
                  <a:gd name="T15" fmla="*/ 2147483647 h 24"/>
                  <a:gd name="T16" fmla="*/ 2147483647 w 36"/>
                  <a:gd name="T17" fmla="*/ 2147483647 h 24"/>
                  <a:gd name="T18" fmla="*/ 2147483647 w 36"/>
                  <a:gd name="T19" fmla="*/ 2147483647 h 24"/>
                  <a:gd name="T20" fmla="*/ 0 w 36"/>
                  <a:gd name="T21" fmla="*/ 2147483647 h 24"/>
                  <a:gd name="T22" fmla="*/ 0 w 36"/>
                  <a:gd name="T23" fmla="*/ 2147483647 h 24"/>
                  <a:gd name="T24" fmla="*/ 0 w 36"/>
                  <a:gd name="T25" fmla="*/ 0 h 24"/>
                  <a:gd name="T26" fmla="*/ 2147483647 w 36"/>
                  <a:gd name="T27" fmla="*/ 0 h 24"/>
                  <a:gd name="T28" fmla="*/ 2147483647 w 36"/>
                  <a:gd name="T29" fmla="*/ 2147483647 h 24"/>
                  <a:gd name="T30" fmla="*/ 0 w 36"/>
                  <a:gd name="T31" fmla="*/ 2147483647 h 24"/>
                  <a:gd name="T32" fmla="*/ 0 w 36"/>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24"/>
                  <a:gd name="T53" fmla="*/ 36 w 36"/>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24">
                    <a:moveTo>
                      <a:pt x="15" y="21"/>
                    </a:moveTo>
                    <a:lnTo>
                      <a:pt x="15" y="12"/>
                    </a:lnTo>
                    <a:lnTo>
                      <a:pt x="15" y="3"/>
                    </a:lnTo>
                    <a:lnTo>
                      <a:pt x="21" y="3"/>
                    </a:lnTo>
                    <a:lnTo>
                      <a:pt x="21" y="12"/>
                    </a:lnTo>
                    <a:lnTo>
                      <a:pt x="21" y="21"/>
                    </a:lnTo>
                    <a:lnTo>
                      <a:pt x="15" y="21"/>
                    </a:lnTo>
                    <a:close/>
                    <a:moveTo>
                      <a:pt x="0" y="18"/>
                    </a:moveTo>
                    <a:lnTo>
                      <a:pt x="36" y="18"/>
                    </a:lnTo>
                    <a:lnTo>
                      <a:pt x="36" y="24"/>
                    </a:lnTo>
                    <a:lnTo>
                      <a:pt x="0" y="24"/>
                    </a:lnTo>
                    <a:lnTo>
                      <a:pt x="0" y="18"/>
                    </a:lnTo>
                    <a:close/>
                    <a:moveTo>
                      <a:pt x="0" y="0"/>
                    </a:moveTo>
                    <a:lnTo>
                      <a:pt x="36" y="0"/>
                    </a:lnTo>
                    <a:lnTo>
                      <a:pt x="36" y="6"/>
                    </a:lnTo>
                    <a:lnTo>
                      <a:pt x="0" y="6"/>
                    </a:lnTo>
                    <a:lnTo>
                      <a:pt x="0" y="0"/>
                    </a:lnTo>
                    <a:close/>
                  </a:path>
                </a:pathLst>
              </a:custGeom>
              <a:solidFill>
                <a:srgbClr val="000000"/>
              </a:solidFill>
              <a:ln w="0">
                <a:solidFill>
                  <a:srgbClr val="000000"/>
                </a:solidFill>
                <a:round/>
                <a:headEnd/>
                <a:tailEnd/>
              </a:ln>
            </p:spPr>
            <p:txBody>
              <a:bodyPr/>
              <a:lstStyle/>
              <a:p>
                <a:endParaRPr lang="ru-RU"/>
              </a:p>
            </p:txBody>
          </p:sp>
          <p:sp>
            <p:nvSpPr>
              <p:cNvPr id="13467" name="Freeform 23"/>
              <p:cNvSpPr>
                <a:spLocks noEditPoints="1"/>
              </p:cNvSpPr>
              <p:nvPr/>
            </p:nvSpPr>
            <p:spPr bwMode="auto">
              <a:xfrm>
                <a:off x="4676775" y="2787650"/>
                <a:ext cx="57150" cy="95250"/>
              </a:xfrm>
              <a:custGeom>
                <a:avLst/>
                <a:gdLst>
                  <a:gd name="T0" fmla="*/ 2147483647 w 36"/>
                  <a:gd name="T1" fmla="*/ 2147483647 h 60"/>
                  <a:gd name="T2" fmla="*/ 2147483647 w 36"/>
                  <a:gd name="T3" fmla="*/ 2147483647 h 60"/>
                  <a:gd name="T4" fmla="*/ 2147483647 w 36"/>
                  <a:gd name="T5" fmla="*/ 0 h 60"/>
                  <a:gd name="T6" fmla="*/ 2147483647 w 36"/>
                  <a:gd name="T7" fmla="*/ 2147483647 h 60"/>
                  <a:gd name="T8" fmla="*/ 0 w 36"/>
                  <a:gd name="T9" fmla="*/ 2147483647 h 60"/>
                  <a:gd name="T10" fmla="*/ 2147483647 w 36"/>
                  <a:gd name="T11" fmla="*/ 2147483647 h 60"/>
                  <a:gd name="T12" fmla="*/ 0 w 36"/>
                  <a:gd name="T13" fmla="*/ 2147483647 h 60"/>
                  <a:gd name="T14" fmla="*/ 0 w 36"/>
                  <a:gd name="T15" fmla="*/ 0 h 60"/>
                  <a:gd name="T16" fmla="*/ 2147483647 w 36"/>
                  <a:gd name="T17" fmla="*/ 0 h 60"/>
                  <a:gd name="T18" fmla="*/ 0 w 36"/>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60"/>
                  <a:gd name="T32" fmla="*/ 36 w 36"/>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60">
                    <a:moveTo>
                      <a:pt x="18" y="60"/>
                    </a:moveTo>
                    <a:lnTo>
                      <a:pt x="18" y="30"/>
                    </a:lnTo>
                    <a:lnTo>
                      <a:pt x="18" y="0"/>
                    </a:lnTo>
                    <a:lnTo>
                      <a:pt x="18" y="60"/>
                    </a:lnTo>
                    <a:close/>
                    <a:moveTo>
                      <a:pt x="0" y="60"/>
                    </a:moveTo>
                    <a:lnTo>
                      <a:pt x="36" y="60"/>
                    </a:lnTo>
                    <a:lnTo>
                      <a:pt x="0" y="60"/>
                    </a:lnTo>
                    <a:close/>
                    <a:moveTo>
                      <a:pt x="0" y="0"/>
                    </a:moveTo>
                    <a:lnTo>
                      <a:pt x="36" y="0"/>
                    </a:lnTo>
                    <a:lnTo>
                      <a:pt x="0" y="0"/>
                    </a:lnTo>
                    <a:close/>
                  </a:path>
                </a:pathLst>
              </a:custGeom>
              <a:solidFill>
                <a:srgbClr val="000000"/>
              </a:solidFill>
              <a:ln w="9525">
                <a:noFill/>
                <a:round/>
                <a:headEnd/>
                <a:tailEnd/>
              </a:ln>
            </p:spPr>
            <p:txBody>
              <a:bodyPr/>
              <a:lstStyle/>
              <a:p>
                <a:endParaRPr lang="ru-RU"/>
              </a:p>
            </p:txBody>
          </p:sp>
          <p:sp>
            <p:nvSpPr>
              <p:cNvPr id="13468" name="Freeform 24"/>
              <p:cNvSpPr>
                <a:spLocks noEditPoints="1"/>
              </p:cNvSpPr>
              <p:nvPr/>
            </p:nvSpPr>
            <p:spPr bwMode="auto">
              <a:xfrm>
                <a:off x="4676775" y="2782888"/>
                <a:ext cx="57150" cy="104775"/>
              </a:xfrm>
              <a:custGeom>
                <a:avLst/>
                <a:gdLst>
                  <a:gd name="T0" fmla="*/ 2147483647 w 36"/>
                  <a:gd name="T1" fmla="*/ 2147483647 h 66"/>
                  <a:gd name="T2" fmla="*/ 2147483647 w 36"/>
                  <a:gd name="T3" fmla="*/ 2147483647 h 66"/>
                  <a:gd name="T4" fmla="*/ 2147483647 w 36"/>
                  <a:gd name="T5" fmla="*/ 2147483647 h 66"/>
                  <a:gd name="T6" fmla="*/ 2147483647 w 36"/>
                  <a:gd name="T7" fmla="*/ 2147483647 h 66"/>
                  <a:gd name="T8" fmla="*/ 2147483647 w 36"/>
                  <a:gd name="T9" fmla="*/ 2147483647 h 66"/>
                  <a:gd name="T10" fmla="*/ 2147483647 w 36"/>
                  <a:gd name="T11" fmla="*/ 2147483647 h 66"/>
                  <a:gd name="T12" fmla="*/ 2147483647 w 36"/>
                  <a:gd name="T13" fmla="*/ 2147483647 h 66"/>
                  <a:gd name="T14" fmla="*/ 0 w 36"/>
                  <a:gd name="T15" fmla="*/ 2147483647 h 66"/>
                  <a:gd name="T16" fmla="*/ 2147483647 w 36"/>
                  <a:gd name="T17" fmla="*/ 2147483647 h 66"/>
                  <a:gd name="T18" fmla="*/ 2147483647 w 36"/>
                  <a:gd name="T19" fmla="*/ 2147483647 h 66"/>
                  <a:gd name="T20" fmla="*/ 0 w 36"/>
                  <a:gd name="T21" fmla="*/ 2147483647 h 66"/>
                  <a:gd name="T22" fmla="*/ 0 w 36"/>
                  <a:gd name="T23" fmla="*/ 2147483647 h 66"/>
                  <a:gd name="T24" fmla="*/ 0 w 36"/>
                  <a:gd name="T25" fmla="*/ 0 h 66"/>
                  <a:gd name="T26" fmla="*/ 2147483647 w 36"/>
                  <a:gd name="T27" fmla="*/ 0 h 66"/>
                  <a:gd name="T28" fmla="*/ 2147483647 w 36"/>
                  <a:gd name="T29" fmla="*/ 2147483647 h 66"/>
                  <a:gd name="T30" fmla="*/ 0 w 36"/>
                  <a:gd name="T31" fmla="*/ 2147483647 h 66"/>
                  <a:gd name="T32" fmla="*/ 0 w 36"/>
                  <a:gd name="T33" fmla="*/ 0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66"/>
                  <a:gd name="T53" fmla="*/ 36 w 36"/>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66">
                    <a:moveTo>
                      <a:pt x="15" y="63"/>
                    </a:moveTo>
                    <a:lnTo>
                      <a:pt x="15" y="33"/>
                    </a:lnTo>
                    <a:lnTo>
                      <a:pt x="15" y="3"/>
                    </a:lnTo>
                    <a:lnTo>
                      <a:pt x="21" y="3"/>
                    </a:lnTo>
                    <a:lnTo>
                      <a:pt x="21" y="33"/>
                    </a:lnTo>
                    <a:lnTo>
                      <a:pt x="21" y="63"/>
                    </a:lnTo>
                    <a:lnTo>
                      <a:pt x="15" y="63"/>
                    </a:lnTo>
                    <a:close/>
                    <a:moveTo>
                      <a:pt x="0" y="60"/>
                    </a:moveTo>
                    <a:lnTo>
                      <a:pt x="36" y="60"/>
                    </a:lnTo>
                    <a:lnTo>
                      <a:pt x="36" y="66"/>
                    </a:lnTo>
                    <a:lnTo>
                      <a:pt x="0" y="66"/>
                    </a:lnTo>
                    <a:lnTo>
                      <a:pt x="0" y="60"/>
                    </a:lnTo>
                    <a:close/>
                    <a:moveTo>
                      <a:pt x="0" y="0"/>
                    </a:moveTo>
                    <a:lnTo>
                      <a:pt x="36" y="0"/>
                    </a:lnTo>
                    <a:lnTo>
                      <a:pt x="36" y="6"/>
                    </a:lnTo>
                    <a:lnTo>
                      <a:pt x="0" y="6"/>
                    </a:lnTo>
                    <a:lnTo>
                      <a:pt x="0" y="0"/>
                    </a:lnTo>
                    <a:close/>
                  </a:path>
                </a:pathLst>
              </a:custGeom>
              <a:solidFill>
                <a:srgbClr val="000000"/>
              </a:solidFill>
              <a:ln w="0">
                <a:solidFill>
                  <a:srgbClr val="000000"/>
                </a:solidFill>
                <a:round/>
                <a:headEnd/>
                <a:tailEnd/>
              </a:ln>
            </p:spPr>
            <p:txBody>
              <a:bodyPr/>
              <a:lstStyle/>
              <a:p>
                <a:endParaRPr lang="ru-RU"/>
              </a:p>
            </p:txBody>
          </p:sp>
          <p:sp>
            <p:nvSpPr>
              <p:cNvPr id="13469" name="Freeform 25"/>
              <p:cNvSpPr>
                <a:spLocks noEditPoints="1"/>
              </p:cNvSpPr>
              <p:nvPr/>
            </p:nvSpPr>
            <p:spPr bwMode="auto">
              <a:xfrm>
                <a:off x="3438525" y="3035300"/>
                <a:ext cx="57150" cy="28575"/>
              </a:xfrm>
              <a:custGeom>
                <a:avLst/>
                <a:gdLst>
                  <a:gd name="T0" fmla="*/ 2147483647 w 36"/>
                  <a:gd name="T1" fmla="*/ 2147483647 h 18"/>
                  <a:gd name="T2" fmla="*/ 2147483647 w 36"/>
                  <a:gd name="T3" fmla="*/ 2147483647 h 18"/>
                  <a:gd name="T4" fmla="*/ 2147483647 w 36"/>
                  <a:gd name="T5" fmla="*/ 0 h 18"/>
                  <a:gd name="T6" fmla="*/ 2147483647 w 36"/>
                  <a:gd name="T7" fmla="*/ 2147483647 h 18"/>
                  <a:gd name="T8" fmla="*/ 0 w 36"/>
                  <a:gd name="T9" fmla="*/ 2147483647 h 18"/>
                  <a:gd name="T10" fmla="*/ 2147483647 w 36"/>
                  <a:gd name="T11" fmla="*/ 2147483647 h 18"/>
                  <a:gd name="T12" fmla="*/ 0 w 36"/>
                  <a:gd name="T13" fmla="*/ 2147483647 h 18"/>
                  <a:gd name="T14" fmla="*/ 0 w 36"/>
                  <a:gd name="T15" fmla="*/ 0 h 18"/>
                  <a:gd name="T16" fmla="*/ 2147483647 w 36"/>
                  <a:gd name="T17" fmla="*/ 0 h 18"/>
                  <a:gd name="T18" fmla="*/ 0 w 36"/>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18"/>
                  <a:gd name="T32" fmla="*/ 36 w 36"/>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18">
                    <a:moveTo>
                      <a:pt x="18" y="18"/>
                    </a:moveTo>
                    <a:lnTo>
                      <a:pt x="18" y="9"/>
                    </a:lnTo>
                    <a:lnTo>
                      <a:pt x="18" y="0"/>
                    </a:lnTo>
                    <a:lnTo>
                      <a:pt x="18" y="18"/>
                    </a:lnTo>
                    <a:close/>
                    <a:moveTo>
                      <a:pt x="0" y="18"/>
                    </a:moveTo>
                    <a:lnTo>
                      <a:pt x="36" y="18"/>
                    </a:lnTo>
                    <a:lnTo>
                      <a:pt x="0" y="18"/>
                    </a:lnTo>
                    <a:close/>
                    <a:moveTo>
                      <a:pt x="0" y="0"/>
                    </a:moveTo>
                    <a:lnTo>
                      <a:pt x="36" y="0"/>
                    </a:lnTo>
                    <a:lnTo>
                      <a:pt x="0" y="0"/>
                    </a:lnTo>
                    <a:close/>
                  </a:path>
                </a:pathLst>
              </a:custGeom>
              <a:solidFill>
                <a:srgbClr val="000000"/>
              </a:solidFill>
              <a:ln w="9525">
                <a:noFill/>
                <a:round/>
                <a:headEnd/>
                <a:tailEnd/>
              </a:ln>
            </p:spPr>
            <p:txBody>
              <a:bodyPr/>
              <a:lstStyle/>
              <a:p>
                <a:endParaRPr lang="ru-RU"/>
              </a:p>
            </p:txBody>
          </p:sp>
          <p:sp>
            <p:nvSpPr>
              <p:cNvPr id="13470" name="Freeform 26"/>
              <p:cNvSpPr>
                <a:spLocks noEditPoints="1"/>
              </p:cNvSpPr>
              <p:nvPr/>
            </p:nvSpPr>
            <p:spPr bwMode="auto">
              <a:xfrm>
                <a:off x="3438525" y="3030538"/>
                <a:ext cx="57150" cy="38100"/>
              </a:xfrm>
              <a:custGeom>
                <a:avLst/>
                <a:gdLst>
                  <a:gd name="T0" fmla="*/ 2147483647 w 36"/>
                  <a:gd name="T1" fmla="*/ 2147483647 h 24"/>
                  <a:gd name="T2" fmla="*/ 2147483647 w 36"/>
                  <a:gd name="T3" fmla="*/ 2147483647 h 24"/>
                  <a:gd name="T4" fmla="*/ 2147483647 w 36"/>
                  <a:gd name="T5" fmla="*/ 2147483647 h 24"/>
                  <a:gd name="T6" fmla="*/ 2147483647 w 36"/>
                  <a:gd name="T7" fmla="*/ 2147483647 h 24"/>
                  <a:gd name="T8" fmla="*/ 2147483647 w 36"/>
                  <a:gd name="T9" fmla="*/ 2147483647 h 24"/>
                  <a:gd name="T10" fmla="*/ 2147483647 w 36"/>
                  <a:gd name="T11" fmla="*/ 2147483647 h 24"/>
                  <a:gd name="T12" fmla="*/ 2147483647 w 36"/>
                  <a:gd name="T13" fmla="*/ 2147483647 h 24"/>
                  <a:gd name="T14" fmla="*/ 0 w 36"/>
                  <a:gd name="T15" fmla="*/ 2147483647 h 24"/>
                  <a:gd name="T16" fmla="*/ 2147483647 w 36"/>
                  <a:gd name="T17" fmla="*/ 2147483647 h 24"/>
                  <a:gd name="T18" fmla="*/ 2147483647 w 36"/>
                  <a:gd name="T19" fmla="*/ 2147483647 h 24"/>
                  <a:gd name="T20" fmla="*/ 0 w 36"/>
                  <a:gd name="T21" fmla="*/ 2147483647 h 24"/>
                  <a:gd name="T22" fmla="*/ 0 w 36"/>
                  <a:gd name="T23" fmla="*/ 2147483647 h 24"/>
                  <a:gd name="T24" fmla="*/ 0 w 36"/>
                  <a:gd name="T25" fmla="*/ 0 h 24"/>
                  <a:gd name="T26" fmla="*/ 2147483647 w 36"/>
                  <a:gd name="T27" fmla="*/ 0 h 24"/>
                  <a:gd name="T28" fmla="*/ 2147483647 w 36"/>
                  <a:gd name="T29" fmla="*/ 2147483647 h 24"/>
                  <a:gd name="T30" fmla="*/ 0 w 36"/>
                  <a:gd name="T31" fmla="*/ 2147483647 h 24"/>
                  <a:gd name="T32" fmla="*/ 0 w 36"/>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24"/>
                  <a:gd name="T53" fmla="*/ 36 w 36"/>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24">
                    <a:moveTo>
                      <a:pt x="15" y="21"/>
                    </a:moveTo>
                    <a:lnTo>
                      <a:pt x="15" y="12"/>
                    </a:lnTo>
                    <a:lnTo>
                      <a:pt x="15" y="3"/>
                    </a:lnTo>
                    <a:lnTo>
                      <a:pt x="21" y="3"/>
                    </a:lnTo>
                    <a:lnTo>
                      <a:pt x="21" y="12"/>
                    </a:lnTo>
                    <a:lnTo>
                      <a:pt x="21" y="21"/>
                    </a:lnTo>
                    <a:lnTo>
                      <a:pt x="15" y="21"/>
                    </a:lnTo>
                    <a:close/>
                    <a:moveTo>
                      <a:pt x="0" y="18"/>
                    </a:moveTo>
                    <a:lnTo>
                      <a:pt x="36" y="18"/>
                    </a:lnTo>
                    <a:lnTo>
                      <a:pt x="36" y="24"/>
                    </a:lnTo>
                    <a:lnTo>
                      <a:pt x="0" y="24"/>
                    </a:lnTo>
                    <a:lnTo>
                      <a:pt x="0" y="18"/>
                    </a:lnTo>
                    <a:close/>
                    <a:moveTo>
                      <a:pt x="0" y="0"/>
                    </a:moveTo>
                    <a:lnTo>
                      <a:pt x="36" y="0"/>
                    </a:lnTo>
                    <a:lnTo>
                      <a:pt x="36" y="6"/>
                    </a:lnTo>
                    <a:lnTo>
                      <a:pt x="0" y="6"/>
                    </a:lnTo>
                    <a:lnTo>
                      <a:pt x="0" y="0"/>
                    </a:lnTo>
                    <a:close/>
                  </a:path>
                </a:pathLst>
              </a:custGeom>
              <a:solidFill>
                <a:srgbClr val="000000"/>
              </a:solidFill>
              <a:ln w="0">
                <a:solidFill>
                  <a:srgbClr val="000000"/>
                </a:solidFill>
                <a:round/>
                <a:headEnd/>
                <a:tailEnd/>
              </a:ln>
            </p:spPr>
            <p:txBody>
              <a:bodyPr/>
              <a:lstStyle/>
              <a:p>
                <a:endParaRPr lang="ru-RU"/>
              </a:p>
            </p:txBody>
          </p:sp>
          <p:sp>
            <p:nvSpPr>
              <p:cNvPr id="13471" name="Freeform 27"/>
              <p:cNvSpPr>
                <a:spLocks noEditPoints="1"/>
              </p:cNvSpPr>
              <p:nvPr/>
            </p:nvSpPr>
            <p:spPr bwMode="auto">
              <a:xfrm>
                <a:off x="5029200" y="2349500"/>
                <a:ext cx="57150" cy="95250"/>
              </a:xfrm>
              <a:custGeom>
                <a:avLst/>
                <a:gdLst>
                  <a:gd name="T0" fmla="*/ 2147483647 w 36"/>
                  <a:gd name="T1" fmla="*/ 2147483647 h 60"/>
                  <a:gd name="T2" fmla="*/ 2147483647 w 36"/>
                  <a:gd name="T3" fmla="*/ 2147483647 h 60"/>
                  <a:gd name="T4" fmla="*/ 2147483647 w 36"/>
                  <a:gd name="T5" fmla="*/ 0 h 60"/>
                  <a:gd name="T6" fmla="*/ 2147483647 w 36"/>
                  <a:gd name="T7" fmla="*/ 2147483647 h 60"/>
                  <a:gd name="T8" fmla="*/ 0 w 36"/>
                  <a:gd name="T9" fmla="*/ 2147483647 h 60"/>
                  <a:gd name="T10" fmla="*/ 2147483647 w 36"/>
                  <a:gd name="T11" fmla="*/ 2147483647 h 60"/>
                  <a:gd name="T12" fmla="*/ 0 w 36"/>
                  <a:gd name="T13" fmla="*/ 2147483647 h 60"/>
                  <a:gd name="T14" fmla="*/ 0 w 36"/>
                  <a:gd name="T15" fmla="*/ 0 h 60"/>
                  <a:gd name="T16" fmla="*/ 2147483647 w 36"/>
                  <a:gd name="T17" fmla="*/ 0 h 60"/>
                  <a:gd name="T18" fmla="*/ 0 w 36"/>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60"/>
                  <a:gd name="T32" fmla="*/ 36 w 36"/>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60">
                    <a:moveTo>
                      <a:pt x="18" y="60"/>
                    </a:moveTo>
                    <a:lnTo>
                      <a:pt x="18" y="30"/>
                    </a:lnTo>
                    <a:lnTo>
                      <a:pt x="18" y="0"/>
                    </a:lnTo>
                    <a:lnTo>
                      <a:pt x="18" y="60"/>
                    </a:lnTo>
                    <a:close/>
                    <a:moveTo>
                      <a:pt x="0" y="60"/>
                    </a:moveTo>
                    <a:lnTo>
                      <a:pt x="36" y="60"/>
                    </a:lnTo>
                    <a:lnTo>
                      <a:pt x="0" y="60"/>
                    </a:lnTo>
                    <a:close/>
                    <a:moveTo>
                      <a:pt x="0" y="0"/>
                    </a:moveTo>
                    <a:lnTo>
                      <a:pt x="36" y="0"/>
                    </a:lnTo>
                    <a:lnTo>
                      <a:pt x="0" y="0"/>
                    </a:lnTo>
                    <a:close/>
                  </a:path>
                </a:pathLst>
              </a:custGeom>
              <a:solidFill>
                <a:srgbClr val="000000"/>
              </a:solidFill>
              <a:ln w="9525">
                <a:noFill/>
                <a:round/>
                <a:headEnd/>
                <a:tailEnd/>
              </a:ln>
            </p:spPr>
            <p:txBody>
              <a:bodyPr/>
              <a:lstStyle/>
              <a:p>
                <a:endParaRPr lang="ru-RU"/>
              </a:p>
            </p:txBody>
          </p:sp>
          <p:sp>
            <p:nvSpPr>
              <p:cNvPr id="13472" name="Freeform 28"/>
              <p:cNvSpPr>
                <a:spLocks noEditPoints="1"/>
              </p:cNvSpPr>
              <p:nvPr/>
            </p:nvSpPr>
            <p:spPr bwMode="auto">
              <a:xfrm>
                <a:off x="5029200" y="2344738"/>
                <a:ext cx="57150" cy="104775"/>
              </a:xfrm>
              <a:custGeom>
                <a:avLst/>
                <a:gdLst>
                  <a:gd name="T0" fmla="*/ 2147483647 w 36"/>
                  <a:gd name="T1" fmla="*/ 2147483647 h 66"/>
                  <a:gd name="T2" fmla="*/ 2147483647 w 36"/>
                  <a:gd name="T3" fmla="*/ 2147483647 h 66"/>
                  <a:gd name="T4" fmla="*/ 2147483647 w 36"/>
                  <a:gd name="T5" fmla="*/ 2147483647 h 66"/>
                  <a:gd name="T6" fmla="*/ 2147483647 w 36"/>
                  <a:gd name="T7" fmla="*/ 2147483647 h 66"/>
                  <a:gd name="T8" fmla="*/ 2147483647 w 36"/>
                  <a:gd name="T9" fmla="*/ 2147483647 h 66"/>
                  <a:gd name="T10" fmla="*/ 2147483647 w 36"/>
                  <a:gd name="T11" fmla="*/ 2147483647 h 66"/>
                  <a:gd name="T12" fmla="*/ 2147483647 w 36"/>
                  <a:gd name="T13" fmla="*/ 2147483647 h 66"/>
                  <a:gd name="T14" fmla="*/ 0 w 36"/>
                  <a:gd name="T15" fmla="*/ 2147483647 h 66"/>
                  <a:gd name="T16" fmla="*/ 2147483647 w 36"/>
                  <a:gd name="T17" fmla="*/ 2147483647 h 66"/>
                  <a:gd name="T18" fmla="*/ 2147483647 w 36"/>
                  <a:gd name="T19" fmla="*/ 2147483647 h 66"/>
                  <a:gd name="T20" fmla="*/ 0 w 36"/>
                  <a:gd name="T21" fmla="*/ 2147483647 h 66"/>
                  <a:gd name="T22" fmla="*/ 0 w 36"/>
                  <a:gd name="T23" fmla="*/ 2147483647 h 66"/>
                  <a:gd name="T24" fmla="*/ 0 w 36"/>
                  <a:gd name="T25" fmla="*/ 0 h 66"/>
                  <a:gd name="T26" fmla="*/ 2147483647 w 36"/>
                  <a:gd name="T27" fmla="*/ 0 h 66"/>
                  <a:gd name="T28" fmla="*/ 2147483647 w 36"/>
                  <a:gd name="T29" fmla="*/ 2147483647 h 66"/>
                  <a:gd name="T30" fmla="*/ 0 w 36"/>
                  <a:gd name="T31" fmla="*/ 2147483647 h 66"/>
                  <a:gd name="T32" fmla="*/ 0 w 36"/>
                  <a:gd name="T33" fmla="*/ 0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66"/>
                  <a:gd name="T53" fmla="*/ 36 w 36"/>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66">
                    <a:moveTo>
                      <a:pt x="15" y="63"/>
                    </a:moveTo>
                    <a:lnTo>
                      <a:pt x="15" y="33"/>
                    </a:lnTo>
                    <a:lnTo>
                      <a:pt x="15" y="3"/>
                    </a:lnTo>
                    <a:lnTo>
                      <a:pt x="21" y="3"/>
                    </a:lnTo>
                    <a:lnTo>
                      <a:pt x="21" y="33"/>
                    </a:lnTo>
                    <a:lnTo>
                      <a:pt x="21" y="63"/>
                    </a:lnTo>
                    <a:lnTo>
                      <a:pt x="15" y="63"/>
                    </a:lnTo>
                    <a:close/>
                    <a:moveTo>
                      <a:pt x="0" y="60"/>
                    </a:moveTo>
                    <a:lnTo>
                      <a:pt x="36" y="60"/>
                    </a:lnTo>
                    <a:lnTo>
                      <a:pt x="36" y="66"/>
                    </a:lnTo>
                    <a:lnTo>
                      <a:pt x="0" y="66"/>
                    </a:lnTo>
                    <a:lnTo>
                      <a:pt x="0" y="60"/>
                    </a:lnTo>
                    <a:close/>
                    <a:moveTo>
                      <a:pt x="0" y="0"/>
                    </a:moveTo>
                    <a:lnTo>
                      <a:pt x="36" y="0"/>
                    </a:lnTo>
                    <a:lnTo>
                      <a:pt x="36" y="6"/>
                    </a:lnTo>
                    <a:lnTo>
                      <a:pt x="0" y="6"/>
                    </a:lnTo>
                    <a:lnTo>
                      <a:pt x="0" y="0"/>
                    </a:lnTo>
                    <a:close/>
                  </a:path>
                </a:pathLst>
              </a:custGeom>
              <a:solidFill>
                <a:srgbClr val="000000"/>
              </a:solidFill>
              <a:ln w="0">
                <a:solidFill>
                  <a:srgbClr val="000000"/>
                </a:solidFill>
                <a:round/>
                <a:headEnd/>
                <a:tailEnd/>
              </a:ln>
            </p:spPr>
            <p:txBody>
              <a:bodyPr/>
              <a:lstStyle/>
              <a:p>
                <a:endParaRPr lang="ru-RU"/>
              </a:p>
            </p:txBody>
          </p:sp>
          <p:sp>
            <p:nvSpPr>
              <p:cNvPr id="13473" name="Freeform 29"/>
              <p:cNvSpPr>
                <a:spLocks noEditPoints="1"/>
              </p:cNvSpPr>
              <p:nvPr/>
            </p:nvSpPr>
            <p:spPr bwMode="auto">
              <a:xfrm>
                <a:off x="3790950" y="3368675"/>
                <a:ext cx="57150" cy="104775"/>
              </a:xfrm>
              <a:custGeom>
                <a:avLst/>
                <a:gdLst>
                  <a:gd name="T0" fmla="*/ 2147483647 w 36"/>
                  <a:gd name="T1" fmla="*/ 2147483647 h 66"/>
                  <a:gd name="T2" fmla="*/ 2147483647 w 36"/>
                  <a:gd name="T3" fmla="*/ 2147483647 h 66"/>
                  <a:gd name="T4" fmla="*/ 2147483647 w 36"/>
                  <a:gd name="T5" fmla="*/ 0 h 66"/>
                  <a:gd name="T6" fmla="*/ 2147483647 w 36"/>
                  <a:gd name="T7" fmla="*/ 2147483647 h 66"/>
                  <a:gd name="T8" fmla="*/ 0 w 36"/>
                  <a:gd name="T9" fmla="*/ 2147483647 h 66"/>
                  <a:gd name="T10" fmla="*/ 2147483647 w 36"/>
                  <a:gd name="T11" fmla="*/ 2147483647 h 66"/>
                  <a:gd name="T12" fmla="*/ 0 w 36"/>
                  <a:gd name="T13" fmla="*/ 2147483647 h 66"/>
                  <a:gd name="T14" fmla="*/ 0 w 36"/>
                  <a:gd name="T15" fmla="*/ 0 h 66"/>
                  <a:gd name="T16" fmla="*/ 2147483647 w 36"/>
                  <a:gd name="T17" fmla="*/ 0 h 66"/>
                  <a:gd name="T18" fmla="*/ 0 w 36"/>
                  <a:gd name="T19" fmla="*/ 0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66"/>
                  <a:gd name="T32" fmla="*/ 36 w 36"/>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66">
                    <a:moveTo>
                      <a:pt x="18" y="66"/>
                    </a:moveTo>
                    <a:lnTo>
                      <a:pt x="18" y="33"/>
                    </a:lnTo>
                    <a:lnTo>
                      <a:pt x="18" y="0"/>
                    </a:lnTo>
                    <a:lnTo>
                      <a:pt x="18" y="66"/>
                    </a:lnTo>
                    <a:close/>
                    <a:moveTo>
                      <a:pt x="0" y="66"/>
                    </a:moveTo>
                    <a:lnTo>
                      <a:pt x="36" y="66"/>
                    </a:lnTo>
                    <a:lnTo>
                      <a:pt x="0" y="66"/>
                    </a:lnTo>
                    <a:close/>
                    <a:moveTo>
                      <a:pt x="0" y="0"/>
                    </a:moveTo>
                    <a:lnTo>
                      <a:pt x="36" y="0"/>
                    </a:lnTo>
                    <a:lnTo>
                      <a:pt x="0" y="0"/>
                    </a:lnTo>
                    <a:close/>
                  </a:path>
                </a:pathLst>
              </a:custGeom>
              <a:solidFill>
                <a:srgbClr val="000000"/>
              </a:solidFill>
              <a:ln w="9525">
                <a:noFill/>
                <a:round/>
                <a:headEnd/>
                <a:tailEnd/>
              </a:ln>
            </p:spPr>
            <p:txBody>
              <a:bodyPr/>
              <a:lstStyle/>
              <a:p>
                <a:endParaRPr lang="ru-RU"/>
              </a:p>
            </p:txBody>
          </p:sp>
          <p:sp>
            <p:nvSpPr>
              <p:cNvPr id="13474" name="Freeform 30"/>
              <p:cNvSpPr>
                <a:spLocks noEditPoints="1"/>
              </p:cNvSpPr>
              <p:nvPr/>
            </p:nvSpPr>
            <p:spPr bwMode="auto">
              <a:xfrm>
                <a:off x="3790950" y="3363913"/>
                <a:ext cx="57150" cy="114300"/>
              </a:xfrm>
              <a:custGeom>
                <a:avLst/>
                <a:gdLst>
                  <a:gd name="T0" fmla="*/ 2147483647 w 36"/>
                  <a:gd name="T1" fmla="*/ 2147483647 h 72"/>
                  <a:gd name="T2" fmla="*/ 2147483647 w 36"/>
                  <a:gd name="T3" fmla="*/ 2147483647 h 72"/>
                  <a:gd name="T4" fmla="*/ 2147483647 w 36"/>
                  <a:gd name="T5" fmla="*/ 2147483647 h 72"/>
                  <a:gd name="T6" fmla="*/ 2147483647 w 36"/>
                  <a:gd name="T7" fmla="*/ 2147483647 h 72"/>
                  <a:gd name="T8" fmla="*/ 2147483647 w 36"/>
                  <a:gd name="T9" fmla="*/ 2147483647 h 72"/>
                  <a:gd name="T10" fmla="*/ 2147483647 w 36"/>
                  <a:gd name="T11" fmla="*/ 2147483647 h 72"/>
                  <a:gd name="T12" fmla="*/ 2147483647 w 36"/>
                  <a:gd name="T13" fmla="*/ 2147483647 h 72"/>
                  <a:gd name="T14" fmla="*/ 0 w 36"/>
                  <a:gd name="T15" fmla="*/ 2147483647 h 72"/>
                  <a:gd name="T16" fmla="*/ 2147483647 w 36"/>
                  <a:gd name="T17" fmla="*/ 2147483647 h 72"/>
                  <a:gd name="T18" fmla="*/ 2147483647 w 36"/>
                  <a:gd name="T19" fmla="*/ 2147483647 h 72"/>
                  <a:gd name="T20" fmla="*/ 0 w 36"/>
                  <a:gd name="T21" fmla="*/ 2147483647 h 72"/>
                  <a:gd name="T22" fmla="*/ 0 w 36"/>
                  <a:gd name="T23" fmla="*/ 2147483647 h 72"/>
                  <a:gd name="T24" fmla="*/ 0 w 36"/>
                  <a:gd name="T25" fmla="*/ 0 h 72"/>
                  <a:gd name="T26" fmla="*/ 2147483647 w 36"/>
                  <a:gd name="T27" fmla="*/ 0 h 72"/>
                  <a:gd name="T28" fmla="*/ 2147483647 w 36"/>
                  <a:gd name="T29" fmla="*/ 2147483647 h 72"/>
                  <a:gd name="T30" fmla="*/ 0 w 36"/>
                  <a:gd name="T31" fmla="*/ 2147483647 h 72"/>
                  <a:gd name="T32" fmla="*/ 0 w 36"/>
                  <a:gd name="T33" fmla="*/ 0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72"/>
                  <a:gd name="T53" fmla="*/ 36 w 36"/>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72">
                    <a:moveTo>
                      <a:pt x="15" y="69"/>
                    </a:moveTo>
                    <a:lnTo>
                      <a:pt x="15" y="36"/>
                    </a:lnTo>
                    <a:lnTo>
                      <a:pt x="15" y="3"/>
                    </a:lnTo>
                    <a:lnTo>
                      <a:pt x="21" y="3"/>
                    </a:lnTo>
                    <a:lnTo>
                      <a:pt x="21" y="36"/>
                    </a:lnTo>
                    <a:lnTo>
                      <a:pt x="21" y="69"/>
                    </a:lnTo>
                    <a:lnTo>
                      <a:pt x="15" y="69"/>
                    </a:lnTo>
                    <a:close/>
                    <a:moveTo>
                      <a:pt x="0" y="66"/>
                    </a:moveTo>
                    <a:lnTo>
                      <a:pt x="36" y="66"/>
                    </a:lnTo>
                    <a:lnTo>
                      <a:pt x="36" y="72"/>
                    </a:lnTo>
                    <a:lnTo>
                      <a:pt x="0" y="72"/>
                    </a:lnTo>
                    <a:lnTo>
                      <a:pt x="0" y="66"/>
                    </a:lnTo>
                    <a:close/>
                    <a:moveTo>
                      <a:pt x="0" y="0"/>
                    </a:moveTo>
                    <a:lnTo>
                      <a:pt x="36" y="0"/>
                    </a:lnTo>
                    <a:lnTo>
                      <a:pt x="36" y="6"/>
                    </a:lnTo>
                    <a:lnTo>
                      <a:pt x="0" y="6"/>
                    </a:lnTo>
                    <a:lnTo>
                      <a:pt x="0" y="0"/>
                    </a:lnTo>
                    <a:close/>
                  </a:path>
                </a:pathLst>
              </a:custGeom>
              <a:solidFill>
                <a:srgbClr val="000000"/>
              </a:solidFill>
              <a:ln w="0">
                <a:solidFill>
                  <a:srgbClr val="000000"/>
                </a:solidFill>
                <a:round/>
                <a:headEnd/>
                <a:tailEnd/>
              </a:ln>
            </p:spPr>
            <p:txBody>
              <a:bodyPr/>
              <a:lstStyle/>
              <a:p>
                <a:endParaRPr lang="ru-RU"/>
              </a:p>
            </p:txBody>
          </p:sp>
          <p:sp>
            <p:nvSpPr>
              <p:cNvPr id="13475" name="Freeform 31"/>
              <p:cNvSpPr>
                <a:spLocks noEditPoints="1"/>
              </p:cNvSpPr>
              <p:nvPr/>
            </p:nvSpPr>
            <p:spPr bwMode="auto">
              <a:xfrm>
                <a:off x="5381625" y="3178175"/>
                <a:ext cx="57150" cy="85725"/>
              </a:xfrm>
              <a:custGeom>
                <a:avLst/>
                <a:gdLst>
                  <a:gd name="T0" fmla="*/ 2147483647 w 36"/>
                  <a:gd name="T1" fmla="*/ 2147483647 h 54"/>
                  <a:gd name="T2" fmla="*/ 2147483647 w 36"/>
                  <a:gd name="T3" fmla="*/ 2147483647 h 54"/>
                  <a:gd name="T4" fmla="*/ 2147483647 w 36"/>
                  <a:gd name="T5" fmla="*/ 0 h 54"/>
                  <a:gd name="T6" fmla="*/ 2147483647 w 36"/>
                  <a:gd name="T7" fmla="*/ 2147483647 h 54"/>
                  <a:gd name="T8" fmla="*/ 0 w 36"/>
                  <a:gd name="T9" fmla="*/ 2147483647 h 54"/>
                  <a:gd name="T10" fmla="*/ 2147483647 w 36"/>
                  <a:gd name="T11" fmla="*/ 2147483647 h 54"/>
                  <a:gd name="T12" fmla="*/ 0 w 36"/>
                  <a:gd name="T13" fmla="*/ 2147483647 h 54"/>
                  <a:gd name="T14" fmla="*/ 0 w 36"/>
                  <a:gd name="T15" fmla="*/ 0 h 54"/>
                  <a:gd name="T16" fmla="*/ 2147483647 w 36"/>
                  <a:gd name="T17" fmla="*/ 0 h 54"/>
                  <a:gd name="T18" fmla="*/ 0 w 36"/>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54"/>
                  <a:gd name="T32" fmla="*/ 36 w 36"/>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54">
                    <a:moveTo>
                      <a:pt x="18" y="54"/>
                    </a:moveTo>
                    <a:lnTo>
                      <a:pt x="18" y="27"/>
                    </a:lnTo>
                    <a:lnTo>
                      <a:pt x="18" y="0"/>
                    </a:lnTo>
                    <a:lnTo>
                      <a:pt x="18" y="54"/>
                    </a:lnTo>
                    <a:close/>
                    <a:moveTo>
                      <a:pt x="0" y="54"/>
                    </a:moveTo>
                    <a:lnTo>
                      <a:pt x="36" y="54"/>
                    </a:lnTo>
                    <a:lnTo>
                      <a:pt x="0" y="54"/>
                    </a:lnTo>
                    <a:close/>
                    <a:moveTo>
                      <a:pt x="0" y="0"/>
                    </a:moveTo>
                    <a:lnTo>
                      <a:pt x="36" y="0"/>
                    </a:lnTo>
                    <a:lnTo>
                      <a:pt x="0" y="0"/>
                    </a:lnTo>
                    <a:close/>
                  </a:path>
                </a:pathLst>
              </a:custGeom>
              <a:solidFill>
                <a:srgbClr val="000000"/>
              </a:solidFill>
              <a:ln w="9525">
                <a:noFill/>
                <a:round/>
                <a:headEnd/>
                <a:tailEnd/>
              </a:ln>
            </p:spPr>
            <p:txBody>
              <a:bodyPr/>
              <a:lstStyle/>
              <a:p>
                <a:endParaRPr lang="ru-RU"/>
              </a:p>
            </p:txBody>
          </p:sp>
          <p:sp>
            <p:nvSpPr>
              <p:cNvPr id="13476" name="Freeform 32"/>
              <p:cNvSpPr>
                <a:spLocks noEditPoints="1"/>
              </p:cNvSpPr>
              <p:nvPr/>
            </p:nvSpPr>
            <p:spPr bwMode="auto">
              <a:xfrm>
                <a:off x="5381625" y="3173413"/>
                <a:ext cx="57150" cy="95250"/>
              </a:xfrm>
              <a:custGeom>
                <a:avLst/>
                <a:gdLst>
                  <a:gd name="T0" fmla="*/ 2147483647 w 36"/>
                  <a:gd name="T1" fmla="*/ 2147483647 h 60"/>
                  <a:gd name="T2" fmla="*/ 2147483647 w 36"/>
                  <a:gd name="T3" fmla="*/ 2147483647 h 60"/>
                  <a:gd name="T4" fmla="*/ 2147483647 w 36"/>
                  <a:gd name="T5" fmla="*/ 2147483647 h 60"/>
                  <a:gd name="T6" fmla="*/ 2147483647 w 36"/>
                  <a:gd name="T7" fmla="*/ 2147483647 h 60"/>
                  <a:gd name="T8" fmla="*/ 2147483647 w 36"/>
                  <a:gd name="T9" fmla="*/ 2147483647 h 60"/>
                  <a:gd name="T10" fmla="*/ 2147483647 w 36"/>
                  <a:gd name="T11" fmla="*/ 2147483647 h 60"/>
                  <a:gd name="T12" fmla="*/ 2147483647 w 36"/>
                  <a:gd name="T13" fmla="*/ 2147483647 h 60"/>
                  <a:gd name="T14" fmla="*/ 0 w 36"/>
                  <a:gd name="T15" fmla="*/ 2147483647 h 60"/>
                  <a:gd name="T16" fmla="*/ 2147483647 w 36"/>
                  <a:gd name="T17" fmla="*/ 2147483647 h 60"/>
                  <a:gd name="T18" fmla="*/ 2147483647 w 36"/>
                  <a:gd name="T19" fmla="*/ 2147483647 h 60"/>
                  <a:gd name="T20" fmla="*/ 0 w 36"/>
                  <a:gd name="T21" fmla="*/ 2147483647 h 60"/>
                  <a:gd name="T22" fmla="*/ 0 w 36"/>
                  <a:gd name="T23" fmla="*/ 2147483647 h 60"/>
                  <a:gd name="T24" fmla="*/ 0 w 36"/>
                  <a:gd name="T25" fmla="*/ 0 h 60"/>
                  <a:gd name="T26" fmla="*/ 2147483647 w 36"/>
                  <a:gd name="T27" fmla="*/ 0 h 60"/>
                  <a:gd name="T28" fmla="*/ 2147483647 w 36"/>
                  <a:gd name="T29" fmla="*/ 2147483647 h 60"/>
                  <a:gd name="T30" fmla="*/ 0 w 36"/>
                  <a:gd name="T31" fmla="*/ 2147483647 h 60"/>
                  <a:gd name="T32" fmla="*/ 0 w 36"/>
                  <a:gd name="T33" fmla="*/ 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60"/>
                  <a:gd name="T53" fmla="*/ 36 w 36"/>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60">
                    <a:moveTo>
                      <a:pt x="15" y="57"/>
                    </a:moveTo>
                    <a:lnTo>
                      <a:pt x="15" y="30"/>
                    </a:lnTo>
                    <a:lnTo>
                      <a:pt x="15" y="3"/>
                    </a:lnTo>
                    <a:lnTo>
                      <a:pt x="21" y="3"/>
                    </a:lnTo>
                    <a:lnTo>
                      <a:pt x="21" y="30"/>
                    </a:lnTo>
                    <a:lnTo>
                      <a:pt x="21" y="57"/>
                    </a:lnTo>
                    <a:lnTo>
                      <a:pt x="15" y="57"/>
                    </a:lnTo>
                    <a:close/>
                    <a:moveTo>
                      <a:pt x="0" y="54"/>
                    </a:moveTo>
                    <a:lnTo>
                      <a:pt x="36" y="54"/>
                    </a:lnTo>
                    <a:lnTo>
                      <a:pt x="36" y="60"/>
                    </a:lnTo>
                    <a:lnTo>
                      <a:pt x="0" y="60"/>
                    </a:lnTo>
                    <a:lnTo>
                      <a:pt x="0" y="54"/>
                    </a:lnTo>
                    <a:close/>
                    <a:moveTo>
                      <a:pt x="0" y="0"/>
                    </a:moveTo>
                    <a:lnTo>
                      <a:pt x="36" y="0"/>
                    </a:lnTo>
                    <a:lnTo>
                      <a:pt x="36" y="6"/>
                    </a:lnTo>
                    <a:lnTo>
                      <a:pt x="0" y="6"/>
                    </a:lnTo>
                    <a:lnTo>
                      <a:pt x="0" y="0"/>
                    </a:lnTo>
                    <a:close/>
                  </a:path>
                </a:pathLst>
              </a:custGeom>
              <a:solidFill>
                <a:srgbClr val="000000"/>
              </a:solidFill>
              <a:ln w="0">
                <a:solidFill>
                  <a:srgbClr val="000000"/>
                </a:solidFill>
                <a:round/>
                <a:headEnd/>
                <a:tailEnd/>
              </a:ln>
            </p:spPr>
            <p:txBody>
              <a:bodyPr/>
              <a:lstStyle/>
              <a:p>
                <a:endParaRPr lang="ru-RU"/>
              </a:p>
            </p:txBody>
          </p:sp>
          <p:sp>
            <p:nvSpPr>
              <p:cNvPr id="13477" name="Rectangle 33"/>
              <p:cNvSpPr>
                <a:spLocks noChangeArrowheads="1"/>
              </p:cNvSpPr>
              <p:nvPr/>
            </p:nvSpPr>
            <p:spPr bwMode="auto">
              <a:xfrm>
                <a:off x="2652713" y="2220913"/>
                <a:ext cx="19050" cy="1876425"/>
              </a:xfrm>
              <a:prstGeom prst="rect">
                <a:avLst/>
              </a:prstGeom>
              <a:solidFill>
                <a:srgbClr val="000000"/>
              </a:solidFill>
              <a:ln w="6">
                <a:solidFill>
                  <a:srgbClr val="000000"/>
                </a:solidFill>
                <a:bevel/>
                <a:headEnd/>
                <a:tailEnd/>
              </a:ln>
            </p:spPr>
            <p:txBody>
              <a:bodyPr/>
              <a:lstStyle/>
              <a:p>
                <a:endParaRPr lang="ru-RU" b="1">
                  <a:solidFill>
                    <a:srgbClr val="0F2239"/>
                  </a:solidFill>
                  <a:latin typeface="Times New Roman" pitchFamily="18" charset="0"/>
                  <a:cs typeface="Times New Roman" pitchFamily="18" charset="0"/>
                </a:endParaRPr>
              </a:p>
            </p:txBody>
          </p:sp>
          <p:sp>
            <p:nvSpPr>
              <p:cNvPr id="13478" name="Freeform 34"/>
              <p:cNvSpPr>
                <a:spLocks noEditPoints="1"/>
              </p:cNvSpPr>
              <p:nvPr/>
            </p:nvSpPr>
            <p:spPr bwMode="auto">
              <a:xfrm>
                <a:off x="2662238" y="2211388"/>
                <a:ext cx="57150" cy="1895475"/>
              </a:xfrm>
              <a:custGeom>
                <a:avLst/>
                <a:gdLst>
                  <a:gd name="T0" fmla="*/ 0 w 36"/>
                  <a:gd name="T1" fmla="*/ 2147483647 h 1194"/>
                  <a:gd name="T2" fmla="*/ 2147483647 w 36"/>
                  <a:gd name="T3" fmla="*/ 2147483647 h 1194"/>
                  <a:gd name="T4" fmla="*/ 2147483647 w 36"/>
                  <a:gd name="T5" fmla="*/ 2147483647 h 1194"/>
                  <a:gd name="T6" fmla="*/ 0 w 36"/>
                  <a:gd name="T7" fmla="*/ 2147483647 h 1194"/>
                  <a:gd name="T8" fmla="*/ 0 w 36"/>
                  <a:gd name="T9" fmla="*/ 2147483647 h 1194"/>
                  <a:gd name="T10" fmla="*/ 0 w 36"/>
                  <a:gd name="T11" fmla="*/ 2147483647 h 1194"/>
                  <a:gd name="T12" fmla="*/ 2147483647 w 36"/>
                  <a:gd name="T13" fmla="*/ 2147483647 h 1194"/>
                  <a:gd name="T14" fmla="*/ 2147483647 w 36"/>
                  <a:gd name="T15" fmla="*/ 2147483647 h 1194"/>
                  <a:gd name="T16" fmla="*/ 0 w 36"/>
                  <a:gd name="T17" fmla="*/ 2147483647 h 1194"/>
                  <a:gd name="T18" fmla="*/ 0 w 36"/>
                  <a:gd name="T19" fmla="*/ 2147483647 h 1194"/>
                  <a:gd name="T20" fmla="*/ 0 w 36"/>
                  <a:gd name="T21" fmla="*/ 2147483647 h 1194"/>
                  <a:gd name="T22" fmla="*/ 2147483647 w 36"/>
                  <a:gd name="T23" fmla="*/ 2147483647 h 1194"/>
                  <a:gd name="T24" fmla="*/ 2147483647 w 36"/>
                  <a:gd name="T25" fmla="*/ 2147483647 h 1194"/>
                  <a:gd name="T26" fmla="*/ 0 w 36"/>
                  <a:gd name="T27" fmla="*/ 2147483647 h 1194"/>
                  <a:gd name="T28" fmla="*/ 0 w 36"/>
                  <a:gd name="T29" fmla="*/ 2147483647 h 1194"/>
                  <a:gd name="T30" fmla="*/ 0 w 36"/>
                  <a:gd name="T31" fmla="*/ 2147483647 h 1194"/>
                  <a:gd name="T32" fmla="*/ 2147483647 w 36"/>
                  <a:gd name="T33" fmla="*/ 2147483647 h 1194"/>
                  <a:gd name="T34" fmla="*/ 2147483647 w 36"/>
                  <a:gd name="T35" fmla="*/ 2147483647 h 1194"/>
                  <a:gd name="T36" fmla="*/ 0 w 36"/>
                  <a:gd name="T37" fmla="*/ 2147483647 h 1194"/>
                  <a:gd name="T38" fmla="*/ 0 w 36"/>
                  <a:gd name="T39" fmla="*/ 2147483647 h 1194"/>
                  <a:gd name="T40" fmla="*/ 0 w 36"/>
                  <a:gd name="T41" fmla="*/ 2147483647 h 1194"/>
                  <a:gd name="T42" fmla="*/ 2147483647 w 36"/>
                  <a:gd name="T43" fmla="*/ 2147483647 h 1194"/>
                  <a:gd name="T44" fmla="*/ 2147483647 w 36"/>
                  <a:gd name="T45" fmla="*/ 2147483647 h 1194"/>
                  <a:gd name="T46" fmla="*/ 0 w 36"/>
                  <a:gd name="T47" fmla="*/ 2147483647 h 1194"/>
                  <a:gd name="T48" fmla="*/ 0 w 36"/>
                  <a:gd name="T49" fmla="*/ 2147483647 h 1194"/>
                  <a:gd name="T50" fmla="*/ 0 w 36"/>
                  <a:gd name="T51" fmla="*/ 2147483647 h 1194"/>
                  <a:gd name="T52" fmla="*/ 2147483647 w 36"/>
                  <a:gd name="T53" fmla="*/ 2147483647 h 1194"/>
                  <a:gd name="T54" fmla="*/ 2147483647 w 36"/>
                  <a:gd name="T55" fmla="*/ 2147483647 h 1194"/>
                  <a:gd name="T56" fmla="*/ 0 w 36"/>
                  <a:gd name="T57" fmla="*/ 2147483647 h 1194"/>
                  <a:gd name="T58" fmla="*/ 0 w 36"/>
                  <a:gd name="T59" fmla="*/ 2147483647 h 1194"/>
                  <a:gd name="T60" fmla="*/ 0 w 36"/>
                  <a:gd name="T61" fmla="*/ 0 h 1194"/>
                  <a:gd name="T62" fmla="*/ 2147483647 w 36"/>
                  <a:gd name="T63" fmla="*/ 0 h 1194"/>
                  <a:gd name="T64" fmla="*/ 2147483647 w 36"/>
                  <a:gd name="T65" fmla="*/ 2147483647 h 1194"/>
                  <a:gd name="T66" fmla="*/ 0 w 36"/>
                  <a:gd name="T67" fmla="*/ 2147483647 h 1194"/>
                  <a:gd name="T68" fmla="*/ 0 w 36"/>
                  <a:gd name="T69" fmla="*/ 0 h 11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
                  <a:gd name="T106" fmla="*/ 0 h 1194"/>
                  <a:gd name="T107" fmla="*/ 36 w 36"/>
                  <a:gd name="T108" fmla="*/ 1194 h 11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 h="1194">
                    <a:moveTo>
                      <a:pt x="0" y="1182"/>
                    </a:moveTo>
                    <a:lnTo>
                      <a:pt x="36" y="1182"/>
                    </a:lnTo>
                    <a:lnTo>
                      <a:pt x="36" y="1194"/>
                    </a:lnTo>
                    <a:lnTo>
                      <a:pt x="0" y="1194"/>
                    </a:lnTo>
                    <a:lnTo>
                      <a:pt x="0" y="1182"/>
                    </a:lnTo>
                    <a:close/>
                    <a:moveTo>
                      <a:pt x="0" y="984"/>
                    </a:moveTo>
                    <a:lnTo>
                      <a:pt x="36" y="984"/>
                    </a:lnTo>
                    <a:lnTo>
                      <a:pt x="36" y="996"/>
                    </a:lnTo>
                    <a:lnTo>
                      <a:pt x="0" y="996"/>
                    </a:lnTo>
                    <a:lnTo>
                      <a:pt x="0" y="984"/>
                    </a:lnTo>
                    <a:close/>
                    <a:moveTo>
                      <a:pt x="0" y="786"/>
                    </a:moveTo>
                    <a:lnTo>
                      <a:pt x="36" y="786"/>
                    </a:lnTo>
                    <a:lnTo>
                      <a:pt x="36" y="798"/>
                    </a:lnTo>
                    <a:lnTo>
                      <a:pt x="0" y="798"/>
                    </a:lnTo>
                    <a:lnTo>
                      <a:pt x="0" y="786"/>
                    </a:lnTo>
                    <a:close/>
                    <a:moveTo>
                      <a:pt x="0" y="594"/>
                    </a:moveTo>
                    <a:lnTo>
                      <a:pt x="36" y="594"/>
                    </a:lnTo>
                    <a:lnTo>
                      <a:pt x="36" y="606"/>
                    </a:lnTo>
                    <a:lnTo>
                      <a:pt x="0" y="606"/>
                    </a:lnTo>
                    <a:lnTo>
                      <a:pt x="0" y="594"/>
                    </a:lnTo>
                    <a:close/>
                    <a:moveTo>
                      <a:pt x="0" y="396"/>
                    </a:moveTo>
                    <a:lnTo>
                      <a:pt x="36" y="396"/>
                    </a:lnTo>
                    <a:lnTo>
                      <a:pt x="36" y="408"/>
                    </a:lnTo>
                    <a:lnTo>
                      <a:pt x="0" y="408"/>
                    </a:lnTo>
                    <a:lnTo>
                      <a:pt x="0" y="396"/>
                    </a:lnTo>
                    <a:close/>
                    <a:moveTo>
                      <a:pt x="0" y="198"/>
                    </a:moveTo>
                    <a:lnTo>
                      <a:pt x="36" y="198"/>
                    </a:lnTo>
                    <a:lnTo>
                      <a:pt x="36" y="210"/>
                    </a:lnTo>
                    <a:lnTo>
                      <a:pt x="0" y="210"/>
                    </a:lnTo>
                    <a:lnTo>
                      <a:pt x="0" y="198"/>
                    </a:lnTo>
                    <a:close/>
                    <a:moveTo>
                      <a:pt x="0" y="0"/>
                    </a:moveTo>
                    <a:lnTo>
                      <a:pt x="36" y="0"/>
                    </a:lnTo>
                    <a:lnTo>
                      <a:pt x="36" y="12"/>
                    </a:lnTo>
                    <a:lnTo>
                      <a:pt x="0" y="12"/>
                    </a:lnTo>
                    <a:lnTo>
                      <a:pt x="0" y="0"/>
                    </a:lnTo>
                    <a:close/>
                  </a:path>
                </a:pathLst>
              </a:custGeom>
              <a:solidFill>
                <a:srgbClr val="000000"/>
              </a:solidFill>
              <a:ln w="6">
                <a:solidFill>
                  <a:srgbClr val="000000"/>
                </a:solidFill>
                <a:bevel/>
                <a:headEnd/>
                <a:tailEnd/>
              </a:ln>
            </p:spPr>
            <p:txBody>
              <a:bodyPr/>
              <a:lstStyle/>
              <a:p>
                <a:endParaRPr lang="ru-RU"/>
              </a:p>
            </p:txBody>
          </p:sp>
          <p:sp>
            <p:nvSpPr>
              <p:cNvPr id="13479" name="Rectangle 35"/>
              <p:cNvSpPr>
                <a:spLocks noChangeArrowheads="1"/>
              </p:cNvSpPr>
              <p:nvPr/>
            </p:nvSpPr>
            <p:spPr bwMode="auto">
              <a:xfrm>
                <a:off x="2662238" y="4087813"/>
                <a:ext cx="3190875" cy="19050"/>
              </a:xfrm>
              <a:prstGeom prst="rect">
                <a:avLst/>
              </a:prstGeom>
              <a:solidFill>
                <a:srgbClr val="000000"/>
              </a:solidFill>
              <a:ln w="6">
                <a:solidFill>
                  <a:srgbClr val="000000"/>
                </a:solidFill>
                <a:bevel/>
                <a:headEnd/>
                <a:tailEnd/>
              </a:ln>
            </p:spPr>
            <p:txBody>
              <a:bodyPr/>
              <a:lstStyle/>
              <a:p>
                <a:endParaRPr lang="ru-RU" b="1">
                  <a:solidFill>
                    <a:srgbClr val="0F2239"/>
                  </a:solidFill>
                  <a:latin typeface="Times New Roman" pitchFamily="18" charset="0"/>
                  <a:cs typeface="Times New Roman" pitchFamily="18" charset="0"/>
                </a:endParaRPr>
              </a:p>
            </p:txBody>
          </p:sp>
          <p:sp>
            <p:nvSpPr>
              <p:cNvPr id="13480" name="Freeform 36"/>
              <p:cNvSpPr>
                <a:spLocks noEditPoints="1"/>
              </p:cNvSpPr>
              <p:nvPr/>
            </p:nvSpPr>
            <p:spPr bwMode="auto">
              <a:xfrm>
                <a:off x="2656264" y="4048552"/>
                <a:ext cx="3209916" cy="57150"/>
              </a:xfrm>
              <a:custGeom>
                <a:avLst/>
                <a:gdLst>
                  <a:gd name="T0" fmla="*/ 2147483647 w 2022"/>
                  <a:gd name="T1" fmla="*/ 0 h 36"/>
                  <a:gd name="T2" fmla="*/ 2147483647 w 2022"/>
                  <a:gd name="T3" fmla="*/ 2147483647 h 36"/>
                  <a:gd name="T4" fmla="*/ 0 w 2022"/>
                  <a:gd name="T5" fmla="*/ 2147483647 h 36"/>
                  <a:gd name="T6" fmla="*/ 0 w 2022"/>
                  <a:gd name="T7" fmla="*/ 0 h 36"/>
                  <a:gd name="T8" fmla="*/ 2147483647 w 2022"/>
                  <a:gd name="T9" fmla="*/ 0 h 36"/>
                  <a:gd name="T10" fmla="*/ 2147483647 w 2022"/>
                  <a:gd name="T11" fmla="*/ 0 h 36"/>
                  <a:gd name="T12" fmla="*/ 2147483647 w 2022"/>
                  <a:gd name="T13" fmla="*/ 2147483647 h 36"/>
                  <a:gd name="T14" fmla="*/ 2147483647 w 2022"/>
                  <a:gd name="T15" fmla="*/ 2147483647 h 36"/>
                  <a:gd name="T16" fmla="*/ 2147483647 w 2022"/>
                  <a:gd name="T17" fmla="*/ 0 h 36"/>
                  <a:gd name="T18" fmla="*/ 2147483647 w 2022"/>
                  <a:gd name="T19" fmla="*/ 0 h 36"/>
                  <a:gd name="T20" fmla="*/ 2147483647 w 2022"/>
                  <a:gd name="T21" fmla="*/ 0 h 36"/>
                  <a:gd name="T22" fmla="*/ 2147483647 w 2022"/>
                  <a:gd name="T23" fmla="*/ 2147483647 h 36"/>
                  <a:gd name="T24" fmla="*/ 2147483647 w 2022"/>
                  <a:gd name="T25" fmla="*/ 2147483647 h 36"/>
                  <a:gd name="T26" fmla="*/ 2147483647 w 2022"/>
                  <a:gd name="T27" fmla="*/ 0 h 36"/>
                  <a:gd name="T28" fmla="*/ 2147483647 w 2022"/>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22"/>
                  <a:gd name="T46" fmla="*/ 0 h 36"/>
                  <a:gd name="T47" fmla="*/ 2022 w 2022"/>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22" h="36">
                    <a:moveTo>
                      <a:pt x="12" y="0"/>
                    </a:moveTo>
                    <a:lnTo>
                      <a:pt x="12" y="36"/>
                    </a:lnTo>
                    <a:lnTo>
                      <a:pt x="0" y="36"/>
                    </a:lnTo>
                    <a:lnTo>
                      <a:pt x="0" y="0"/>
                    </a:lnTo>
                    <a:lnTo>
                      <a:pt x="12" y="0"/>
                    </a:lnTo>
                    <a:close/>
                    <a:moveTo>
                      <a:pt x="1020" y="0"/>
                    </a:moveTo>
                    <a:lnTo>
                      <a:pt x="1020" y="36"/>
                    </a:lnTo>
                    <a:lnTo>
                      <a:pt x="1008" y="36"/>
                    </a:lnTo>
                    <a:lnTo>
                      <a:pt x="1008" y="0"/>
                    </a:lnTo>
                    <a:lnTo>
                      <a:pt x="1020" y="0"/>
                    </a:lnTo>
                    <a:close/>
                    <a:moveTo>
                      <a:pt x="2022" y="0"/>
                    </a:moveTo>
                    <a:lnTo>
                      <a:pt x="2022" y="36"/>
                    </a:lnTo>
                    <a:lnTo>
                      <a:pt x="2010" y="36"/>
                    </a:lnTo>
                    <a:lnTo>
                      <a:pt x="2010" y="0"/>
                    </a:lnTo>
                    <a:lnTo>
                      <a:pt x="2022" y="0"/>
                    </a:lnTo>
                    <a:close/>
                  </a:path>
                </a:pathLst>
              </a:custGeom>
              <a:solidFill>
                <a:srgbClr val="000000"/>
              </a:solidFill>
              <a:ln w="6">
                <a:solidFill>
                  <a:srgbClr val="000000"/>
                </a:solidFill>
                <a:bevel/>
                <a:headEnd/>
                <a:tailEnd/>
              </a:ln>
            </p:spPr>
            <p:txBody>
              <a:bodyPr/>
              <a:lstStyle/>
              <a:p>
                <a:endParaRPr lang="ru-RU"/>
              </a:p>
            </p:txBody>
          </p:sp>
          <p:sp>
            <p:nvSpPr>
              <p:cNvPr id="13481" name="Rectangle 37"/>
              <p:cNvSpPr>
                <a:spLocks noChangeArrowheads="1"/>
              </p:cNvSpPr>
              <p:nvPr/>
            </p:nvSpPr>
            <p:spPr bwMode="auto">
              <a:xfrm>
                <a:off x="2424113" y="3994150"/>
                <a:ext cx="102592" cy="246221"/>
              </a:xfrm>
              <a:prstGeom prst="rect">
                <a:avLst/>
              </a:prstGeom>
              <a:noFill/>
              <a:ln w="9525">
                <a:noFill/>
                <a:miter lim="800000"/>
                <a:headEnd/>
                <a:tailEnd/>
              </a:ln>
            </p:spPr>
            <p:txBody>
              <a:bodyPr wrap="none" lIns="0" tIns="0" rIns="0" bIns="0">
                <a:spAutoFit/>
              </a:bodyPr>
              <a:lstStyle/>
              <a:p>
                <a:r>
                  <a:rPr lang="ru-RU" sz="1600" b="1">
                    <a:solidFill>
                      <a:srgbClr val="0F2239"/>
                    </a:solidFill>
                    <a:latin typeface="Times New Roman" pitchFamily="18" charset="0"/>
                    <a:cs typeface="Times New Roman" pitchFamily="18" charset="0"/>
                  </a:rPr>
                  <a:t>0</a:t>
                </a:r>
              </a:p>
            </p:txBody>
          </p:sp>
          <p:sp>
            <p:nvSpPr>
              <p:cNvPr id="13482" name="Rectangle 39"/>
              <p:cNvSpPr>
                <a:spLocks noChangeArrowheads="1"/>
              </p:cNvSpPr>
              <p:nvPr/>
            </p:nvSpPr>
            <p:spPr bwMode="auto">
              <a:xfrm>
                <a:off x="2147888" y="3368675"/>
                <a:ext cx="410369" cy="246221"/>
              </a:xfrm>
              <a:prstGeom prst="rect">
                <a:avLst/>
              </a:prstGeom>
              <a:noFill/>
              <a:ln w="9525">
                <a:noFill/>
                <a:miter lim="800000"/>
                <a:headEnd/>
                <a:tailEnd/>
              </a:ln>
            </p:spPr>
            <p:txBody>
              <a:bodyPr wrap="none" lIns="0" tIns="0" rIns="0" bIns="0">
                <a:spAutoFit/>
              </a:bodyPr>
              <a:lstStyle/>
              <a:p>
                <a:r>
                  <a:rPr lang="ru-RU" sz="1600" b="1">
                    <a:solidFill>
                      <a:srgbClr val="0F2239"/>
                    </a:solidFill>
                    <a:latin typeface="Times New Roman" pitchFamily="18" charset="0"/>
                    <a:cs typeface="Times New Roman" pitchFamily="18" charset="0"/>
                  </a:rPr>
                  <a:t>1000</a:t>
                </a:r>
              </a:p>
            </p:txBody>
          </p:sp>
          <p:sp>
            <p:nvSpPr>
              <p:cNvPr id="13483" name="Rectangle 41"/>
              <p:cNvSpPr>
                <a:spLocks noChangeArrowheads="1"/>
              </p:cNvSpPr>
              <p:nvPr/>
            </p:nvSpPr>
            <p:spPr bwMode="auto">
              <a:xfrm>
                <a:off x="2147888" y="2743200"/>
                <a:ext cx="410369" cy="246221"/>
              </a:xfrm>
              <a:prstGeom prst="rect">
                <a:avLst/>
              </a:prstGeom>
              <a:noFill/>
              <a:ln w="9525">
                <a:noFill/>
                <a:miter lim="800000"/>
                <a:headEnd/>
                <a:tailEnd/>
              </a:ln>
            </p:spPr>
            <p:txBody>
              <a:bodyPr wrap="none" lIns="0" tIns="0" rIns="0" bIns="0">
                <a:spAutoFit/>
              </a:bodyPr>
              <a:lstStyle/>
              <a:p>
                <a:r>
                  <a:rPr lang="ru-RU" sz="1600" b="1">
                    <a:solidFill>
                      <a:srgbClr val="0F2239"/>
                    </a:solidFill>
                    <a:latin typeface="Times New Roman" pitchFamily="18" charset="0"/>
                    <a:cs typeface="Times New Roman" pitchFamily="18" charset="0"/>
                  </a:rPr>
                  <a:t>2000</a:t>
                </a:r>
              </a:p>
            </p:txBody>
          </p:sp>
          <p:sp>
            <p:nvSpPr>
              <p:cNvPr id="13484" name="Rectangle 43"/>
              <p:cNvSpPr>
                <a:spLocks noChangeArrowheads="1"/>
              </p:cNvSpPr>
              <p:nvPr/>
            </p:nvSpPr>
            <p:spPr bwMode="auto">
              <a:xfrm>
                <a:off x="2147888" y="2117725"/>
                <a:ext cx="410369" cy="246221"/>
              </a:xfrm>
              <a:prstGeom prst="rect">
                <a:avLst/>
              </a:prstGeom>
              <a:noFill/>
              <a:ln w="9525">
                <a:noFill/>
                <a:miter lim="800000"/>
                <a:headEnd/>
                <a:tailEnd/>
              </a:ln>
            </p:spPr>
            <p:txBody>
              <a:bodyPr wrap="none" lIns="0" tIns="0" rIns="0" bIns="0">
                <a:spAutoFit/>
              </a:bodyPr>
              <a:lstStyle/>
              <a:p>
                <a:r>
                  <a:rPr lang="ru-RU" sz="1600" b="1">
                    <a:solidFill>
                      <a:srgbClr val="0F2239"/>
                    </a:solidFill>
                    <a:latin typeface="Times New Roman" pitchFamily="18" charset="0"/>
                    <a:cs typeface="Times New Roman" pitchFamily="18" charset="0"/>
                  </a:rPr>
                  <a:t>3000</a:t>
                </a:r>
              </a:p>
            </p:txBody>
          </p:sp>
          <p:grpSp>
            <p:nvGrpSpPr>
              <p:cNvPr id="4" name="Группа 55"/>
              <p:cNvGrpSpPr>
                <a:grpSpLocks/>
              </p:cNvGrpSpPr>
              <p:nvPr/>
            </p:nvGrpSpPr>
            <p:grpSpPr bwMode="auto">
              <a:xfrm>
                <a:off x="2928926" y="2273292"/>
                <a:ext cx="1275990" cy="486549"/>
                <a:chOff x="2992438" y="4252913"/>
                <a:chExt cx="1275990" cy="486549"/>
              </a:xfrm>
            </p:grpSpPr>
            <p:sp>
              <p:nvSpPr>
                <p:cNvPr id="13493" name="Rectangle 44"/>
                <p:cNvSpPr>
                  <a:spLocks noChangeArrowheads="1"/>
                </p:cNvSpPr>
                <p:nvPr/>
              </p:nvSpPr>
              <p:spPr bwMode="auto">
                <a:xfrm>
                  <a:off x="2992438" y="4252913"/>
                  <a:ext cx="1275990" cy="276999"/>
                </a:xfrm>
                <a:prstGeom prst="rect">
                  <a:avLst/>
                </a:prstGeom>
                <a:noFill/>
                <a:ln w="9525">
                  <a:noFill/>
                  <a:miter lim="800000"/>
                  <a:headEnd/>
                  <a:tailEnd/>
                </a:ln>
              </p:spPr>
              <p:txBody>
                <a:bodyPr wrap="none" lIns="0" tIns="0" rIns="0" bIns="0">
                  <a:spAutoFit/>
                </a:bodyPr>
                <a:lstStyle/>
                <a:p>
                  <a:pPr algn="ctr"/>
                  <a:r>
                    <a:rPr lang="ru-RU" b="1" i="1">
                      <a:solidFill>
                        <a:srgbClr val="0F2239"/>
                      </a:solidFill>
                      <a:latin typeface="Times New Roman" pitchFamily="18" charset="0"/>
                      <a:cs typeface="Times New Roman" pitchFamily="18" charset="0"/>
                    </a:rPr>
                    <a:t>Hypogymnia </a:t>
                  </a:r>
                  <a:endParaRPr lang="ru-RU" b="1">
                    <a:solidFill>
                      <a:srgbClr val="0F2239"/>
                    </a:solidFill>
                    <a:latin typeface="Times New Roman" pitchFamily="18" charset="0"/>
                    <a:cs typeface="Times New Roman" pitchFamily="18" charset="0"/>
                  </a:endParaRPr>
                </a:p>
              </p:txBody>
            </p:sp>
            <p:sp>
              <p:nvSpPr>
                <p:cNvPr id="13494" name="Rectangle 45"/>
                <p:cNvSpPr>
                  <a:spLocks noChangeArrowheads="1"/>
                </p:cNvSpPr>
                <p:nvPr/>
              </p:nvSpPr>
              <p:spPr bwMode="auto">
                <a:xfrm>
                  <a:off x="3106738" y="4462463"/>
                  <a:ext cx="859211" cy="276999"/>
                </a:xfrm>
                <a:prstGeom prst="rect">
                  <a:avLst/>
                </a:prstGeom>
                <a:noFill/>
                <a:ln w="9525">
                  <a:noFill/>
                  <a:miter lim="800000"/>
                  <a:headEnd/>
                  <a:tailEnd/>
                </a:ln>
              </p:spPr>
              <p:txBody>
                <a:bodyPr wrap="none" lIns="0" tIns="0" rIns="0" bIns="0">
                  <a:spAutoFit/>
                </a:bodyPr>
                <a:lstStyle/>
                <a:p>
                  <a:pPr algn="ctr"/>
                  <a:r>
                    <a:rPr lang="ru-RU" b="1" i="1" dirty="0" err="1">
                      <a:solidFill>
                        <a:srgbClr val="0F2239"/>
                      </a:solidFill>
                      <a:latin typeface="Times New Roman" pitchFamily="18" charset="0"/>
                      <a:cs typeface="Times New Roman" pitchFamily="18" charset="0"/>
                    </a:rPr>
                    <a:t>physodes</a:t>
                  </a:r>
                  <a:endParaRPr lang="ru-RU" b="1" dirty="0">
                    <a:solidFill>
                      <a:srgbClr val="0F2239"/>
                    </a:solidFill>
                    <a:latin typeface="Times New Roman" pitchFamily="18" charset="0"/>
                    <a:cs typeface="Times New Roman" pitchFamily="18" charset="0"/>
                  </a:endParaRPr>
                </a:p>
              </p:txBody>
            </p:sp>
          </p:grpSp>
          <p:sp>
            <p:nvSpPr>
              <p:cNvPr id="13486" name="Rectangle 46"/>
              <p:cNvSpPr>
                <a:spLocks noChangeArrowheads="1"/>
              </p:cNvSpPr>
              <p:nvPr/>
            </p:nvSpPr>
            <p:spPr bwMode="auto">
              <a:xfrm>
                <a:off x="4605326" y="1637158"/>
                <a:ext cx="1115691" cy="553998"/>
              </a:xfrm>
              <a:prstGeom prst="rect">
                <a:avLst/>
              </a:prstGeom>
              <a:noFill/>
              <a:ln w="9525">
                <a:noFill/>
                <a:miter lim="800000"/>
                <a:headEnd/>
                <a:tailEnd/>
              </a:ln>
            </p:spPr>
            <p:txBody>
              <a:bodyPr wrap="none" lIns="0" tIns="0" rIns="0" bIns="0">
                <a:spAutoFit/>
              </a:bodyPr>
              <a:lstStyle/>
              <a:p>
                <a:pPr algn="ctr"/>
                <a:r>
                  <a:rPr lang="ru-RU" b="1" i="1" dirty="0" err="1">
                    <a:solidFill>
                      <a:srgbClr val="0F2239"/>
                    </a:solidFill>
                    <a:latin typeface="Times New Roman" pitchFamily="18" charset="0"/>
                    <a:cs typeface="Times New Roman" pitchFamily="18" charset="0"/>
                  </a:rPr>
                  <a:t>Lobaria</a:t>
                </a:r>
                <a:r>
                  <a:rPr lang="ru-RU" b="1" i="1" dirty="0">
                    <a:solidFill>
                      <a:srgbClr val="0F2239"/>
                    </a:solidFill>
                    <a:latin typeface="Times New Roman" pitchFamily="18" charset="0"/>
                    <a:cs typeface="Times New Roman" pitchFamily="18" charset="0"/>
                  </a:rPr>
                  <a:t> </a:t>
                </a:r>
                <a:endParaRPr lang="en-US" b="1" i="1" dirty="0">
                  <a:solidFill>
                    <a:srgbClr val="0F2239"/>
                  </a:solidFill>
                  <a:latin typeface="Times New Roman" pitchFamily="18" charset="0"/>
                  <a:cs typeface="Times New Roman" pitchFamily="18" charset="0"/>
                </a:endParaRPr>
              </a:p>
              <a:p>
                <a:pPr algn="ctr"/>
                <a:r>
                  <a:rPr lang="ru-RU" b="1" i="1" dirty="0" err="1">
                    <a:solidFill>
                      <a:srgbClr val="0F2239"/>
                    </a:solidFill>
                    <a:latin typeface="Times New Roman" pitchFamily="18" charset="0"/>
                    <a:cs typeface="Times New Roman" pitchFamily="18" charset="0"/>
                  </a:rPr>
                  <a:t>pulmonaria</a:t>
                </a:r>
                <a:endParaRPr lang="ru-RU" b="1" dirty="0">
                  <a:solidFill>
                    <a:srgbClr val="0F2239"/>
                  </a:solidFill>
                  <a:latin typeface="Times New Roman" pitchFamily="18" charset="0"/>
                  <a:cs typeface="Times New Roman" pitchFamily="18" charset="0"/>
                </a:endParaRPr>
              </a:p>
            </p:txBody>
          </p:sp>
          <p:sp>
            <p:nvSpPr>
              <p:cNvPr id="13487" name="TextBox 56"/>
              <p:cNvSpPr txBox="1">
                <a:spLocks noChangeArrowheads="1"/>
              </p:cNvSpPr>
              <p:nvPr/>
            </p:nvSpPr>
            <p:spPr bwMode="auto">
              <a:xfrm>
                <a:off x="2928926" y="4048552"/>
                <a:ext cx="357190" cy="338554"/>
              </a:xfrm>
              <a:prstGeom prst="rect">
                <a:avLst/>
              </a:prstGeom>
              <a:noFill/>
              <a:ln w="9525">
                <a:noFill/>
                <a:miter lim="800000"/>
                <a:headEnd/>
                <a:tailEnd/>
              </a:ln>
            </p:spPr>
            <p:txBody>
              <a:bodyPr>
                <a:spAutoFit/>
              </a:bodyPr>
              <a:lstStyle/>
              <a:p>
                <a:r>
                  <a:rPr lang="en-US" sz="1600" b="1">
                    <a:solidFill>
                      <a:srgbClr val="0F2239"/>
                    </a:solidFill>
                    <a:latin typeface="Times New Roman" pitchFamily="18" charset="0"/>
                    <a:cs typeface="Times New Roman" pitchFamily="18" charset="0"/>
                  </a:rPr>
                  <a:t>1</a:t>
                </a:r>
                <a:endParaRPr lang="ru-RU" sz="1600" b="1">
                  <a:solidFill>
                    <a:srgbClr val="0F2239"/>
                  </a:solidFill>
                  <a:latin typeface="Times New Roman" pitchFamily="18" charset="0"/>
                  <a:cs typeface="Times New Roman" pitchFamily="18" charset="0"/>
                </a:endParaRPr>
              </a:p>
            </p:txBody>
          </p:sp>
          <p:sp>
            <p:nvSpPr>
              <p:cNvPr id="13488" name="TextBox 57"/>
              <p:cNvSpPr txBox="1">
                <a:spLocks noChangeArrowheads="1"/>
              </p:cNvSpPr>
              <p:nvPr/>
            </p:nvSpPr>
            <p:spPr bwMode="auto">
              <a:xfrm>
                <a:off x="3286116" y="4056489"/>
                <a:ext cx="357190" cy="338554"/>
              </a:xfrm>
              <a:prstGeom prst="rect">
                <a:avLst/>
              </a:prstGeom>
              <a:noFill/>
              <a:ln w="9525">
                <a:noFill/>
                <a:miter lim="800000"/>
                <a:headEnd/>
                <a:tailEnd/>
              </a:ln>
            </p:spPr>
            <p:txBody>
              <a:bodyPr>
                <a:spAutoFit/>
              </a:bodyPr>
              <a:lstStyle/>
              <a:p>
                <a:r>
                  <a:rPr lang="en-US" sz="1600" b="1">
                    <a:solidFill>
                      <a:srgbClr val="0F2239"/>
                    </a:solidFill>
                    <a:latin typeface="Times New Roman" pitchFamily="18" charset="0"/>
                    <a:cs typeface="Times New Roman" pitchFamily="18" charset="0"/>
                  </a:rPr>
                  <a:t>2</a:t>
                </a:r>
                <a:endParaRPr lang="ru-RU" sz="1600" b="1">
                  <a:solidFill>
                    <a:srgbClr val="0F2239"/>
                  </a:solidFill>
                  <a:latin typeface="Times New Roman" pitchFamily="18" charset="0"/>
                  <a:cs typeface="Times New Roman" pitchFamily="18" charset="0"/>
                </a:endParaRPr>
              </a:p>
            </p:txBody>
          </p:sp>
          <p:sp>
            <p:nvSpPr>
              <p:cNvPr id="13489" name="TextBox 58"/>
              <p:cNvSpPr txBox="1">
                <a:spLocks noChangeArrowheads="1"/>
              </p:cNvSpPr>
              <p:nvPr/>
            </p:nvSpPr>
            <p:spPr bwMode="auto">
              <a:xfrm>
                <a:off x="3643306" y="4048551"/>
                <a:ext cx="357190" cy="338554"/>
              </a:xfrm>
              <a:prstGeom prst="rect">
                <a:avLst/>
              </a:prstGeom>
              <a:noFill/>
              <a:ln w="9525">
                <a:noFill/>
                <a:miter lim="800000"/>
                <a:headEnd/>
                <a:tailEnd/>
              </a:ln>
            </p:spPr>
            <p:txBody>
              <a:bodyPr>
                <a:spAutoFit/>
              </a:bodyPr>
              <a:lstStyle/>
              <a:p>
                <a:r>
                  <a:rPr lang="en-US" sz="1600" b="1">
                    <a:solidFill>
                      <a:srgbClr val="0F2239"/>
                    </a:solidFill>
                    <a:latin typeface="Times New Roman" pitchFamily="18" charset="0"/>
                    <a:cs typeface="Times New Roman" pitchFamily="18" charset="0"/>
                  </a:rPr>
                  <a:t>3</a:t>
                </a:r>
                <a:endParaRPr lang="ru-RU" sz="1600" b="1">
                  <a:solidFill>
                    <a:srgbClr val="0F2239"/>
                  </a:solidFill>
                  <a:latin typeface="Times New Roman" pitchFamily="18" charset="0"/>
                  <a:cs typeface="Times New Roman" pitchFamily="18" charset="0"/>
                </a:endParaRPr>
              </a:p>
            </p:txBody>
          </p:sp>
          <p:sp>
            <p:nvSpPr>
              <p:cNvPr id="13490" name="TextBox 59"/>
              <p:cNvSpPr txBox="1">
                <a:spLocks noChangeArrowheads="1"/>
              </p:cNvSpPr>
              <p:nvPr/>
            </p:nvSpPr>
            <p:spPr bwMode="auto">
              <a:xfrm>
                <a:off x="4521200" y="4048551"/>
                <a:ext cx="357190" cy="338554"/>
              </a:xfrm>
              <a:prstGeom prst="rect">
                <a:avLst/>
              </a:prstGeom>
              <a:noFill/>
              <a:ln w="9525">
                <a:noFill/>
                <a:miter lim="800000"/>
                <a:headEnd/>
                <a:tailEnd/>
              </a:ln>
            </p:spPr>
            <p:txBody>
              <a:bodyPr>
                <a:spAutoFit/>
              </a:bodyPr>
              <a:lstStyle/>
              <a:p>
                <a:r>
                  <a:rPr lang="en-US" sz="1600" b="1">
                    <a:solidFill>
                      <a:srgbClr val="0F2239"/>
                    </a:solidFill>
                    <a:latin typeface="Times New Roman" pitchFamily="18" charset="0"/>
                    <a:cs typeface="Times New Roman" pitchFamily="18" charset="0"/>
                  </a:rPr>
                  <a:t>1</a:t>
                </a:r>
                <a:endParaRPr lang="ru-RU" sz="1600" b="1">
                  <a:solidFill>
                    <a:srgbClr val="0F2239"/>
                  </a:solidFill>
                  <a:latin typeface="Times New Roman" pitchFamily="18" charset="0"/>
                  <a:cs typeface="Times New Roman" pitchFamily="18" charset="0"/>
                </a:endParaRPr>
              </a:p>
            </p:txBody>
          </p:sp>
          <p:sp>
            <p:nvSpPr>
              <p:cNvPr id="13491" name="TextBox 60"/>
              <p:cNvSpPr txBox="1">
                <a:spLocks noChangeArrowheads="1"/>
              </p:cNvSpPr>
              <p:nvPr/>
            </p:nvSpPr>
            <p:spPr bwMode="auto">
              <a:xfrm>
                <a:off x="4878390" y="4056489"/>
                <a:ext cx="357190" cy="338554"/>
              </a:xfrm>
              <a:prstGeom prst="rect">
                <a:avLst/>
              </a:prstGeom>
              <a:noFill/>
              <a:ln w="9525">
                <a:noFill/>
                <a:miter lim="800000"/>
                <a:headEnd/>
                <a:tailEnd/>
              </a:ln>
            </p:spPr>
            <p:txBody>
              <a:bodyPr>
                <a:spAutoFit/>
              </a:bodyPr>
              <a:lstStyle/>
              <a:p>
                <a:r>
                  <a:rPr lang="en-US" sz="1600" b="1">
                    <a:solidFill>
                      <a:srgbClr val="0F2239"/>
                    </a:solidFill>
                    <a:latin typeface="Times New Roman" pitchFamily="18" charset="0"/>
                    <a:cs typeface="Times New Roman" pitchFamily="18" charset="0"/>
                  </a:rPr>
                  <a:t>2</a:t>
                </a:r>
                <a:endParaRPr lang="ru-RU" sz="1600" b="1">
                  <a:solidFill>
                    <a:srgbClr val="0F2239"/>
                  </a:solidFill>
                  <a:latin typeface="Times New Roman" pitchFamily="18" charset="0"/>
                  <a:cs typeface="Times New Roman" pitchFamily="18" charset="0"/>
                </a:endParaRPr>
              </a:p>
            </p:txBody>
          </p:sp>
          <p:sp>
            <p:nvSpPr>
              <p:cNvPr id="13492" name="TextBox 61"/>
              <p:cNvSpPr txBox="1">
                <a:spLocks noChangeArrowheads="1"/>
              </p:cNvSpPr>
              <p:nvPr/>
            </p:nvSpPr>
            <p:spPr bwMode="auto">
              <a:xfrm>
                <a:off x="5235580" y="4048551"/>
                <a:ext cx="357190" cy="338554"/>
              </a:xfrm>
              <a:prstGeom prst="rect">
                <a:avLst/>
              </a:prstGeom>
              <a:noFill/>
              <a:ln w="9525">
                <a:noFill/>
                <a:miter lim="800000"/>
                <a:headEnd/>
                <a:tailEnd/>
              </a:ln>
            </p:spPr>
            <p:txBody>
              <a:bodyPr>
                <a:spAutoFit/>
              </a:bodyPr>
              <a:lstStyle/>
              <a:p>
                <a:r>
                  <a:rPr lang="en-US" sz="1600" b="1">
                    <a:solidFill>
                      <a:srgbClr val="0F2239"/>
                    </a:solidFill>
                    <a:latin typeface="Times New Roman" pitchFamily="18" charset="0"/>
                    <a:cs typeface="Times New Roman" pitchFamily="18" charset="0"/>
                  </a:rPr>
                  <a:t>3</a:t>
                </a:r>
                <a:endParaRPr lang="ru-RU" sz="1600" b="1">
                  <a:solidFill>
                    <a:srgbClr val="0F2239"/>
                  </a:solidFill>
                  <a:latin typeface="Times New Roman" pitchFamily="18" charset="0"/>
                  <a:cs typeface="Times New Roman" pitchFamily="18" charset="0"/>
                </a:endParaRPr>
              </a:p>
            </p:txBody>
          </p:sp>
        </p:grpSp>
        <p:sp>
          <p:nvSpPr>
            <p:cNvPr id="13447" name="TextBox 94"/>
            <p:cNvSpPr txBox="1">
              <a:spLocks noChangeArrowheads="1"/>
            </p:cNvSpPr>
            <p:nvPr/>
          </p:nvSpPr>
          <p:spPr bwMode="auto">
            <a:xfrm>
              <a:off x="1500195" y="2571744"/>
              <a:ext cx="500037" cy="307743"/>
            </a:xfrm>
            <a:prstGeom prst="rect">
              <a:avLst/>
            </a:prstGeom>
            <a:noFill/>
            <a:ln w="9525">
              <a:noFill/>
              <a:miter lim="800000"/>
              <a:headEnd/>
              <a:tailEnd/>
            </a:ln>
          </p:spPr>
          <p:txBody>
            <a:bodyPr>
              <a:spAutoFit/>
            </a:bodyPr>
            <a:lstStyle/>
            <a:p>
              <a:pPr algn="ctr"/>
              <a:r>
                <a:rPr lang="en-US" sz="1400" b="1">
                  <a:latin typeface="Times New Roman" pitchFamily="18" charset="0"/>
                  <a:cs typeface="Times New Roman" pitchFamily="18" charset="0"/>
                </a:rPr>
                <a:t>a</a:t>
              </a:r>
              <a:endParaRPr lang="ru-RU" sz="1400" b="1">
                <a:latin typeface="Times New Roman" pitchFamily="18" charset="0"/>
                <a:cs typeface="Times New Roman" pitchFamily="18" charset="0"/>
              </a:endParaRPr>
            </a:p>
          </p:txBody>
        </p:sp>
        <p:sp>
          <p:nvSpPr>
            <p:cNvPr id="13448" name="TextBox 94"/>
            <p:cNvSpPr txBox="1">
              <a:spLocks noChangeArrowheads="1"/>
            </p:cNvSpPr>
            <p:nvPr/>
          </p:nvSpPr>
          <p:spPr bwMode="auto">
            <a:xfrm>
              <a:off x="1857385" y="2214554"/>
              <a:ext cx="500037" cy="307743"/>
            </a:xfrm>
            <a:prstGeom prst="rect">
              <a:avLst/>
            </a:prstGeom>
            <a:noFill/>
            <a:ln w="9525">
              <a:noFill/>
              <a:miter lim="800000"/>
              <a:headEnd/>
              <a:tailEnd/>
            </a:ln>
          </p:spPr>
          <p:txBody>
            <a:bodyPr>
              <a:spAutoFit/>
            </a:bodyPr>
            <a:lstStyle/>
            <a:p>
              <a:pPr algn="ctr"/>
              <a:r>
                <a:rPr lang="en-US" sz="1400" b="1">
                  <a:latin typeface="Times New Roman" pitchFamily="18" charset="0"/>
                  <a:cs typeface="Times New Roman" pitchFamily="18" charset="0"/>
                </a:rPr>
                <a:t>b</a:t>
              </a:r>
              <a:endParaRPr lang="ru-RU" sz="1400" b="1">
                <a:latin typeface="Times New Roman" pitchFamily="18" charset="0"/>
                <a:cs typeface="Times New Roman" pitchFamily="18" charset="0"/>
              </a:endParaRPr>
            </a:p>
          </p:txBody>
        </p:sp>
        <p:sp>
          <p:nvSpPr>
            <p:cNvPr id="13449" name="TextBox 94"/>
            <p:cNvSpPr txBox="1">
              <a:spLocks noChangeArrowheads="1"/>
            </p:cNvSpPr>
            <p:nvPr/>
          </p:nvSpPr>
          <p:spPr bwMode="auto">
            <a:xfrm>
              <a:off x="2214575" y="2621191"/>
              <a:ext cx="500037" cy="307743"/>
            </a:xfrm>
            <a:prstGeom prst="rect">
              <a:avLst/>
            </a:prstGeom>
            <a:noFill/>
            <a:ln w="9525">
              <a:noFill/>
              <a:miter lim="800000"/>
              <a:headEnd/>
              <a:tailEnd/>
            </a:ln>
          </p:spPr>
          <p:txBody>
            <a:bodyPr>
              <a:spAutoFit/>
            </a:bodyPr>
            <a:lstStyle/>
            <a:p>
              <a:pPr algn="ctr"/>
              <a:r>
                <a:rPr lang="en-US" sz="1400" b="1">
                  <a:latin typeface="Times New Roman" pitchFamily="18" charset="0"/>
                  <a:cs typeface="Times New Roman" pitchFamily="18" charset="0"/>
                </a:rPr>
                <a:t>a</a:t>
              </a:r>
              <a:endParaRPr lang="ru-RU" sz="1400" b="1">
                <a:latin typeface="Times New Roman" pitchFamily="18" charset="0"/>
                <a:cs typeface="Times New Roman" pitchFamily="18" charset="0"/>
              </a:endParaRPr>
            </a:p>
          </p:txBody>
        </p:sp>
        <p:sp>
          <p:nvSpPr>
            <p:cNvPr id="13450" name="TextBox 94"/>
            <p:cNvSpPr txBox="1">
              <a:spLocks noChangeArrowheads="1"/>
            </p:cNvSpPr>
            <p:nvPr/>
          </p:nvSpPr>
          <p:spPr bwMode="auto">
            <a:xfrm>
              <a:off x="3097202" y="2024287"/>
              <a:ext cx="500037" cy="307743"/>
            </a:xfrm>
            <a:prstGeom prst="rect">
              <a:avLst/>
            </a:prstGeom>
            <a:noFill/>
            <a:ln w="9525">
              <a:noFill/>
              <a:miter lim="800000"/>
              <a:headEnd/>
              <a:tailEnd/>
            </a:ln>
          </p:spPr>
          <p:txBody>
            <a:bodyPr>
              <a:spAutoFit/>
            </a:bodyPr>
            <a:lstStyle/>
            <a:p>
              <a:pPr algn="ctr"/>
              <a:r>
                <a:rPr lang="en-US" sz="1400" b="1">
                  <a:latin typeface="Times New Roman" pitchFamily="18" charset="0"/>
                  <a:cs typeface="Times New Roman" pitchFamily="18" charset="0"/>
                </a:rPr>
                <a:t>b</a:t>
              </a:r>
              <a:endParaRPr lang="ru-RU" sz="1400" b="1">
                <a:latin typeface="Times New Roman" pitchFamily="18" charset="0"/>
                <a:cs typeface="Times New Roman" pitchFamily="18" charset="0"/>
              </a:endParaRPr>
            </a:p>
          </p:txBody>
        </p:sp>
        <p:sp>
          <p:nvSpPr>
            <p:cNvPr id="13451" name="TextBox 94"/>
            <p:cNvSpPr txBox="1">
              <a:spLocks noChangeArrowheads="1"/>
            </p:cNvSpPr>
            <p:nvPr/>
          </p:nvSpPr>
          <p:spPr bwMode="auto">
            <a:xfrm>
              <a:off x="3462359" y="1609712"/>
              <a:ext cx="500037" cy="307743"/>
            </a:xfrm>
            <a:prstGeom prst="rect">
              <a:avLst/>
            </a:prstGeom>
            <a:noFill/>
            <a:ln w="9525">
              <a:noFill/>
              <a:miter lim="800000"/>
              <a:headEnd/>
              <a:tailEnd/>
            </a:ln>
          </p:spPr>
          <p:txBody>
            <a:bodyPr>
              <a:spAutoFit/>
            </a:bodyPr>
            <a:lstStyle/>
            <a:p>
              <a:pPr algn="ctr"/>
              <a:r>
                <a:rPr lang="en-US" sz="1400" b="1">
                  <a:latin typeface="Times New Roman" pitchFamily="18" charset="0"/>
                  <a:cs typeface="Times New Roman" pitchFamily="18" charset="0"/>
                </a:rPr>
                <a:t>c</a:t>
              </a:r>
              <a:endParaRPr lang="ru-RU" sz="1400" b="1">
                <a:latin typeface="Times New Roman" pitchFamily="18" charset="0"/>
                <a:cs typeface="Times New Roman" pitchFamily="18" charset="0"/>
              </a:endParaRPr>
            </a:p>
          </p:txBody>
        </p:sp>
        <p:sp>
          <p:nvSpPr>
            <p:cNvPr id="13452" name="TextBox 94"/>
            <p:cNvSpPr txBox="1">
              <a:spLocks noChangeArrowheads="1"/>
            </p:cNvSpPr>
            <p:nvPr/>
          </p:nvSpPr>
          <p:spPr bwMode="auto">
            <a:xfrm>
              <a:off x="3811582" y="2373539"/>
              <a:ext cx="500037" cy="307743"/>
            </a:xfrm>
            <a:prstGeom prst="rect">
              <a:avLst/>
            </a:prstGeom>
            <a:noFill/>
            <a:ln w="9525">
              <a:noFill/>
              <a:miter lim="800000"/>
              <a:headEnd/>
              <a:tailEnd/>
            </a:ln>
          </p:spPr>
          <p:txBody>
            <a:bodyPr>
              <a:spAutoFit/>
            </a:bodyPr>
            <a:lstStyle/>
            <a:p>
              <a:pPr algn="ctr"/>
              <a:r>
                <a:rPr lang="en-US" sz="1400" b="1">
                  <a:latin typeface="Times New Roman" pitchFamily="18" charset="0"/>
                  <a:cs typeface="Times New Roman" pitchFamily="18" charset="0"/>
                </a:rPr>
                <a:t>a</a:t>
              </a:r>
              <a:endParaRPr lang="ru-RU" sz="1400" b="1">
                <a:latin typeface="Times New Roman" pitchFamily="18" charset="0"/>
                <a:cs typeface="Times New Roman" pitchFamily="18" charset="0"/>
              </a:endParaRPr>
            </a:p>
          </p:txBody>
        </p:sp>
      </p:grpSp>
      <p:sp>
        <p:nvSpPr>
          <p:cNvPr id="13316" name="TextBox 83"/>
          <p:cNvSpPr txBox="1">
            <a:spLocks noChangeArrowheads="1"/>
          </p:cNvSpPr>
          <p:nvPr/>
        </p:nvSpPr>
        <p:spPr bwMode="auto">
          <a:xfrm>
            <a:off x="5664200" y="6442075"/>
            <a:ext cx="2571750" cy="338138"/>
          </a:xfrm>
          <a:prstGeom prst="rect">
            <a:avLst/>
          </a:prstGeom>
          <a:noFill/>
          <a:ln w="9525">
            <a:noFill/>
            <a:miter lim="800000"/>
            <a:headEnd/>
            <a:tailEnd/>
          </a:ln>
        </p:spPr>
        <p:txBody>
          <a:bodyPr>
            <a:spAutoFit/>
          </a:bodyPr>
          <a:lstStyle/>
          <a:p>
            <a:pPr algn="ctr"/>
            <a:endParaRPr lang="ru-RU" sz="1600" b="1" dirty="0">
              <a:solidFill>
                <a:srgbClr val="002060"/>
              </a:solidFill>
              <a:latin typeface="Times New Roman" pitchFamily="18" charset="0"/>
              <a:cs typeface="Times New Roman" pitchFamily="18" charset="0"/>
            </a:endParaRPr>
          </a:p>
        </p:txBody>
      </p:sp>
      <p:sp>
        <p:nvSpPr>
          <p:cNvPr id="13317" name="Rectangle 141"/>
          <p:cNvSpPr>
            <a:spLocks noChangeArrowheads="1"/>
          </p:cNvSpPr>
          <p:nvPr/>
        </p:nvSpPr>
        <p:spPr bwMode="auto">
          <a:xfrm rot="5400000" flipH="1" flipV="1">
            <a:off x="3475683" y="2428795"/>
            <a:ext cx="2341563" cy="246221"/>
          </a:xfrm>
          <a:prstGeom prst="rect">
            <a:avLst/>
          </a:prstGeom>
          <a:noFill/>
          <a:ln w="9525">
            <a:noFill/>
            <a:miter lim="800000"/>
            <a:headEnd/>
            <a:tailEnd/>
          </a:ln>
        </p:spPr>
        <p:txBody>
          <a:bodyPr wrap="square" lIns="0" tIns="0" rIns="0" bIns="0">
            <a:spAutoFit/>
          </a:bodyPr>
          <a:lstStyle/>
          <a:p>
            <a:pPr algn="ctr"/>
            <a:r>
              <a:rPr lang="en-US" sz="1600" b="1" dirty="0" smtClean="0">
                <a:solidFill>
                  <a:srgbClr val="002060"/>
                </a:solidFill>
                <a:latin typeface="Times New Roman" pitchFamily="18" charset="0"/>
              </a:rPr>
              <a:t>Rd, </a:t>
            </a:r>
            <a:r>
              <a:rPr lang="en-US" sz="1600" b="1" dirty="0" err="1" smtClean="0">
                <a:solidFill>
                  <a:srgbClr val="002060"/>
                </a:solidFill>
                <a:latin typeface="Times New Roman" pitchFamily="18" charset="0"/>
              </a:rPr>
              <a:t>nmol</a:t>
            </a:r>
            <a:r>
              <a:rPr lang="ru-RU" sz="1600" b="1" dirty="0" smtClean="0">
                <a:solidFill>
                  <a:srgbClr val="002060"/>
                </a:solidFill>
                <a:latin typeface="Times New Roman" pitchFamily="18" charset="0"/>
              </a:rPr>
              <a:t> </a:t>
            </a:r>
            <a:r>
              <a:rPr lang="ru-RU" sz="1600" b="1" dirty="0">
                <a:solidFill>
                  <a:srgbClr val="002060"/>
                </a:solidFill>
                <a:latin typeface="Times New Roman" pitchFamily="18" charset="0"/>
              </a:rPr>
              <a:t>О</a:t>
            </a:r>
            <a:r>
              <a:rPr lang="ru-RU" sz="1600" b="1" baseline="-25000" dirty="0">
                <a:solidFill>
                  <a:srgbClr val="002060"/>
                </a:solidFill>
                <a:latin typeface="Times New Roman" pitchFamily="18" charset="0"/>
              </a:rPr>
              <a:t>2</a:t>
            </a:r>
            <a:r>
              <a:rPr lang="ru-RU" sz="1600" b="1" dirty="0">
                <a:solidFill>
                  <a:srgbClr val="002060"/>
                </a:solidFill>
                <a:latin typeface="Times New Roman" pitchFamily="18" charset="0"/>
              </a:rPr>
              <a:t>  / </a:t>
            </a:r>
            <a:r>
              <a:rPr lang="en-US" sz="1600" b="1" dirty="0" smtClean="0">
                <a:solidFill>
                  <a:srgbClr val="002060"/>
                </a:solidFill>
                <a:latin typeface="Times New Roman" pitchFamily="18" charset="0"/>
              </a:rPr>
              <a:t>g DW min</a:t>
            </a:r>
            <a:endParaRPr lang="ru-RU" sz="1600" b="1" dirty="0">
              <a:solidFill>
                <a:srgbClr val="002060"/>
              </a:solidFill>
            </a:endParaRPr>
          </a:p>
        </p:txBody>
      </p:sp>
      <p:grpSp>
        <p:nvGrpSpPr>
          <p:cNvPr id="5" name="Группа 249"/>
          <p:cNvGrpSpPr>
            <a:grpSpLocks/>
          </p:cNvGrpSpPr>
          <p:nvPr/>
        </p:nvGrpSpPr>
        <p:grpSpPr bwMode="auto">
          <a:xfrm>
            <a:off x="3059832" y="5949280"/>
            <a:ext cx="1872208" cy="908720"/>
            <a:chOff x="130174" y="5715016"/>
            <a:chExt cx="4727578" cy="1017613"/>
          </a:xfrm>
        </p:grpSpPr>
        <p:sp>
          <p:nvSpPr>
            <p:cNvPr id="13388" name="Rectangle 63"/>
            <p:cNvSpPr>
              <a:spLocks noChangeArrowheads="1"/>
            </p:cNvSpPr>
            <p:nvPr/>
          </p:nvSpPr>
          <p:spPr bwMode="auto">
            <a:xfrm>
              <a:off x="142873" y="5715016"/>
              <a:ext cx="3375863" cy="241261"/>
            </a:xfrm>
            <a:prstGeom prst="rect">
              <a:avLst/>
            </a:prstGeom>
            <a:noFill/>
            <a:ln w="9525">
              <a:noFill/>
              <a:miter lim="800000"/>
              <a:headEnd/>
              <a:tailEnd/>
            </a:ln>
          </p:spPr>
          <p:txBody>
            <a:bodyPr wrap="none" lIns="0" tIns="0" rIns="0" bIns="0">
              <a:spAutoFit/>
            </a:bodyPr>
            <a:lstStyle/>
            <a:p>
              <a:r>
                <a:rPr lang="ru-RU" sz="1400" b="1" dirty="0" smtClean="0">
                  <a:latin typeface="Times New Roman" pitchFamily="18" charset="0"/>
                </a:rPr>
                <a:t>       </a:t>
              </a:r>
              <a:r>
                <a:rPr lang="en-US" sz="1400" b="1" dirty="0" smtClean="0">
                  <a:latin typeface="Times New Roman" pitchFamily="18" charset="0"/>
                </a:rPr>
                <a:t>1 </a:t>
              </a:r>
              <a:r>
                <a:rPr lang="en-US" sz="1400" b="1" dirty="0">
                  <a:latin typeface="Times New Roman" pitchFamily="18" charset="0"/>
                </a:rPr>
                <a:t>– </a:t>
              </a:r>
              <a:r>
                <a:rPr lang="en-US" sz="1400" b="1" dirty="0" smtClean="0">
                  <a:latin typeface="Times New Roman" pitchFamily="18" charset="0"/>
                </a:rPr>
                <a:t>Clean site</a:t>
              </a:r>
              <a:endParaRPr lang="ru-RU" sz="1400" dirty="0"/>
            </a:p>
          </p:txBody>
        </p:sp>
        <p:sp>
          <p:nvSpPr>
            <p:cNvPr id="13389" name="Rectangle 64"/>
            <p:cNvSpPr>
              <a:spLocks noChangeArrowheads="1"/>
            </p:cNvSpPr>
            <p:nvPr/>
          </p:nvSpPr>
          <p:spPr bwMode="auto">
            <a:xfrm>
              <a:off x="142873" y="6000776"/>
              <a:ext cx="2511141" cy="197249"/>
            </a:xfrm>
            <a:prstGeom prst="rect">
              <a:avLst/>
            </a:prstGeom>
            <a:noFill/>
            <a:ln w="9525">
              <a:noFill/>
              <a:miter lim="800000"/>
              <a:headEnd/>
              <a:tailEnd/>
            </a:ln>
          </p:spPr>
          <p:txBody>
            <a:bodyPr wrap="none" lIns="0" tIns="0" rIns="0" bIns="0">
              <a:spAutoFit/>
            </a:bodyPr>
            <a:lstStyle/>
            <a:p>
              <a:r>
                <a:rPr lang="en-US" sz="1400" b="1" dirty="0">
                  <a:latin typeface="Times New Roman" pitchFamily="18" charset="0"/>
                </a:rPr>
                <a:t>2 –</a:t>
              </a:r>
              <a:r>
                <a:rPr lang="ru-RU" sz="1400" b="1" dirty="0">
                  <a:latin typeface="Times New Roman" pitchFamily="18" charset="0"/>
                </a:rPr>
                <a:t> </a:t>
              </a:r>
              <a:r>
                <a:rPr lang="en-US" sz="1400" b="1" dirty="0" smtClean="0">
                  <a:latin typeface="Times New Roman" pitchFamily="18" charset="0"/>
                </a:rPr>
                <a:t>Low pollution site</a:t>
              </a:r>
              <a:endParaRPr lang="ru-RU" sz="1400" dirty="0"/>
            </a:p>
          </p:txBody>
        </p:sp>
        <p:sp>
          <p:nvSpPr>
            <p:cNvPr id="13390" name="Rectangle 65"/>
            <p:cNvSpPr>
              <a:spLocks noChangeArrowheads="1"/>
            </p:cNvSpPr>
            <p:nvPr/>
          </p:nvSpPr>
          <p:spPr bwMode="auto">
            <a:xfrm>
              <a:off x="130174" y="6281774"/>
              <a:ext cx="4727578" cy="450855"/>
            </a:xfrm>
            <a:prstGeom prst="rect">
              <a:avLst/>
            </a:prstGeom>
            <a:noFill/>
            <a:ln w="9525">
              <a:noFill/>
              <a:miter lim="800000"/>
              <a:headEnd/>
              <a:tailEnd/>
            </a:ln>
          </p:spPr>
          <p:txBody>
            <a:bodyPr lIns="0" tIns="0" rIns="0" bIns="0">
              <a:spAutoFit/>
            </a:bodyPr>
            <a:lstStyle/>
            <a:p>
              <a:r>
                <a:rPr lang="en-US" sz="1400" b="1" dirty="0">
                  <a:latin typeface="Times New Roman" pitchFamily="18" charset="0"/>
                </a:rPr>
                <a:t>3 –</a:t>
              </a:r>
              <a:r>
                <a:rPr lang="ru-RU" sz="1400" b="1" dirty="0">
                  <a:latin typeface="Times New Roman" pitchFamily="18" charset="0"/>
                </a:rPr>
                <a:t> </a:t>
              </a:r>
              <a:r>
                <a:rPr lang="en-US" sz="1400" b="1" dirty="0" smtClean="0">
                  <a:latin typeface="Times New Roman" pitchFamily="18" charset="0"/>
                </a:rPr>
                <a:t>High pollution site</a:t>
              </a:r>
              <a:endParaRPr lang="ru-RU" sz="1400" dirty="0"/>
            </a:p>
            <a:p>
              <a:endParaRPr lang="ru-RU" dirty="0"/>
            </a:p>
          </p:txBody>
        </p:sp>
      </p:grpSp>
      <p:grpSp>
        <p:nvGrpSpPr>
          <p:cNvPr id="9" name="Группа 154"/>
          <p:cNvGrpSpPr>
            <a:grpSpLocks/>
          </p:cNvGrpSpPr>
          <p:nvPr/>
        </p:nvGrpSpPr>
        <p:grpSpPr bwMode="auto">
          <a:xfrm>
            <a:off x="4764102" y="3786188"/>
            <a:ext cx="4237023" cy="2786062"/>
            <a:chOff x="4786328" y="3786190"/>
            <a:chExt cx="4236988" cy="2786082"/>
          </a:xfrm>
        </p:grpSpPr>
        <p:grpSp>
          <p:nvGrpSpPr>
            <p:cNvPr id="10" name="Группа 143"/>
            <p:cNvGrpSpPr>
              <a:grpSpLocks/>
            </p:cNvGrpSpPr>
            <p:nvPr/>
          </p:nvGrpSpPr>
          <p:grpSpPr bwMode="auto">
            <a:xfrm>
              <a:off x="4999223" y="3962404"/>
              <a:ext cx="3487738" cy="2609868"/>
              <a:chOff x="5084791" y="4071942"/>
              <a:chExt cx="3487738" cy="2609868"/>
            </a:xfrm>
          </p:grpSpPr>
          <p:grpSp>
            <p:nvGrpSpPr>
              <p:cNvPr id="11" name="Group 60"/>
              <p:cNvGrpSpPr>
                <a:grpSpLocks noChangeAspect="1"/>
              </p:cNvGrpSpPr>
              <p:nvPr/>
            </p:nvGrpSpPr>
            <p:grpSpPr bwMode="auto">
              <a:xfrm>
                <a:off x="5084791" y="4071942"/>
                <a:ext cx="3487738" cy="2333626"/>
                <a:chOff x="1610" y="1336"/>
                <a:chExt cx="2197" cy="1470"/>
              </a:xfrm>
            </p:grpSpPr>
            <p:sp>
              <p:nvSpPr>
                <p:cNvPr id="187" name="Rectangle 63"/>
                <p:cNvSpPr>
                  <a:spLocks noChangeArrowheads="1"/>
                </p:cNvSpPr>
                <p:nvPr/>
              </p:nvSpPr>
              <p:spPr bwMode="auto">
                <a:xfrm>
                  <a:off x="1977" y="2080"/>
                  <a:ext cx="126" cy="636"/>
                </a:xfrm>
                <a:prstGeom prst="rect">
                  <a:avLst/>
                </a:prstGeom>
                <a:solidFill>
                  <a:srgbClr val="002060"/>
                </a:solidFill>
                <a:ln w="9525">
                  <a:noFill/>
                  <a:miter lim="800000"/>
                  <a:headEnd/>
                  <a:tailEnd/>
                </a:ln>
              </p:spPr>
              <p:txBody>
                <a:bodyPr/>
                <a:lstStyle/>
                <a:p>
                  <a:endParaRPr lang="ru-RU"/>
                </a:p>
              </p:txBody>
            </p:sp>
            <p:sp>
              <p:nvSpPr>
                <p:cNvPr id="188" name="Freeform 64"/>
                <p:cNvSpPr>
                  <a:spLocks noEditPoints="1"/>
                </p:cNvSpPr>
                <p:nvPr/>
              </p:nvSpPr>
              <p:spPr bwMode="auto">
                <a:xfrm>
                  <a:off x="1971" y="2074"/>
                  <a:ext cx="138" cy="648"/>
                </a:xfrm>
                <a:custGeom>
                  <a:avLst/>
                  <a:gdLst>
                    <a:gd name="T0" fmla="*/ 0 w 368"/>
                    <a:gd name="T1" fmla="*/ 0 h 1728"/>
                    <a:gd name="T2" fmla="*/ 0 w 368"/>
                    <a:gd name="T3" fmla="*/ 0 h 1728"/>
                    <a:gd name="T4" fmla="*/ 0 w 368"/>
                    <a:gd name="T5" fmla="*/ 0 h 1728"/>
                    <a:gd name="T6" fmla="*/ 0 w 368"/>
                    <a:gd name="T7" fmla="*/ 0 h 1728"/>
                    <a:gd name="T8" fmla="*/ 0 w 368"/>
                    <a:gd name="T9" fmla="*/ 0 h 1728"/>
                    <a:gd name="T10" fmla="*/ 0 w 368"/>
                    <a:gd name="T11" fmla="*/ 0 h 1728"/>
                    <a:gd name="T12" fmla="*/ 0 w 368"/>
                    <a:gd name="T13" fmla="*/ 0 h 1728"/>
                    <a:gd name="T14" fmla="*/ 0 w 368"/>
                    <a:gd name="T15" fmla="*/ 0 h 1728"/>
                    <a:gd name="T16" fmla="*/ 0 w 368"/>
                    <a:gd name="T17" fmla="*/ 0 h 1728"/>
                    <a:gd name="T18" fmla="*/ 0 w 368"/>
                    <a:gd name="T19" fmla="*/ 0 h 1728"/>
                    <a:gd name="T20" fmla="*/ 0 w 368"/>
                    <a:gd name="T21" fmla="*/ 0 h 1728"/>
                    <a:gd name="T22" fmla="*/ 0 w 368"/>
                    <a:gd name="T23" fmla="*/ 0 h 1728"/>
                    <a:gd name="T24" fmla="*/ 0 w 368"/>
                    <a:gd name="T25" fmla="*/ 0 h 1728"/>
                    <a:gd name="T26" fmla="*/ 0 w 368"/>
                    <a:gd name="T27" fmla="*/ 0 h 1728"/>
                    <a:gd name="T28" fmla="*/ 0 w 368"/>
                    <a:gd name="T29" fmla="*/ 0 h 1728"/>
                    <a:gd name="T30" fmla="*/ 0 w 368"/>
                    <a:gd name="T31" fmla="*/ 0 h 1728"/>
                    <a:gd name="T32" fmla="*/ 0 w 368"/>
                    <a:gd name="T33" fmla="*/ 0 h 1728"/>
                    <a:gd name="T34" fmla="*/ 0 w 368"/>
                    <a:gd name="T35" fmla="*/ 0 h 17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8"/>
                    <a:gd name="T55" fmla="*/ 0 h 1728"/>
                    <a:gd name="T56" fmla="*/ 368 w 368"/>
                    <a:gd name="T57" fmla="*/ 1728 h 17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8" h="1728">
                      <a:moveTo>
                        <a:pt x="0" y="16"/>
                      </a:moveTo>
                      <a:cubicBezTo>
                        <a:pt x="0" y="8"/>
                        <a:pt x="8" y="0"/>
                        <a:pt x="16" y="0"/>
                      </a:cubicBezTo>
                      <a:lnTo>
                        <a:pt x="352" y="0"/>
                      </a:lnTo>
                      <a:cubicBezTo>
                        <a:pt x="361" y="0"/>
                        <a:pt x="368" y="8"/>
                        <a:pt x="368" y="16"/>
                      </a:cubicBezTo>
                      <a:lnTo>
                        <a:pt x="368" y="1712"/>
                      </a:lnTo>
                      <a:cubicBezTo>
                        <a:pt x="368" y="1721"/>
                        <a:pt x="361" y="1728"/>
                        <a:pt x="352" y="1728"/>
                      </a:cubicBezTo>
                      <a:lnTo>
                        <a:pt x="16" y="1728"/>
                      </a:lnTo>
                      <a:cubicBezTo>
                        <a:pt x="8" y="1728"/>
                        <a:pt x="0" y="1721"/>
                        <a:pt x="0" y="1712"/>
                      </a:cubicBezTo>
                      <a:lnTo>
                        <a:pt x="0" y="16"/>
                      </a:lnTo>
                      <a:close/>
                      <a:moveTo>
                        <a:pt x="32" y="1712"/>
                      </a:moveTo>
                      <a:lnTo>
                        <a:pt x="16" y="1696"/>
                      </a:lnTo>
                      <a:lnTo>
                        <a:pt x="352" y="1696"/>
                      </a:lnTo>
                      <a:lnTo>
                        <a:pt x="336" y="1712"/>
                      </a:lnTo>
                      <a:lnTo>
                        <a:pt x="336" y="16"/>
                      </a:lnTo>
                      <a:lnTo>
                        <a:pt x="352" y="32"/>
                      </a:lnTo>
                      <a:lnTo>
                        <a:pt x="16" y="32"/>
                      </a:lnTo>
                      <a:lnTo>
                        <a:pt x="32" y="16"/>
                      </a:lnTo>
                      <a:lnTo>
                        <a:pt x="32" y="1712"/>
                      </a:lnTo>
                      <a:close/>
                    </a:path>
                  </a:pathLst>
                </a:custGeom>
                <a:solidFill>
                  <a:srgbClr val="000000"/>
                </a:solidFill>
                <a:ln w="6">
                  <a:solidFill>
                    <a:srgbClr val="000000"/>
                  </a:solidFill>
                  <a:bevel/>
                  <a:headEnd/>
                  <a:tailEnd/>
                </a:ln>
              </p:spPr>
              <p:txBody>
                <a:bodyPr/>
                <a:lstStyle/>
                <a:p>
                  <a:endParaRPr lang="ru-RU"/>
                </a:p>
              </p:txBody>
            </p:sp>
            <p:sp>
              <p:nvSpPr>
                <p:cNvPr id="189" name="Rectangle 65"/>
                <p:cNvSpPr>
                  <a:spLocks noChangeArrowheads="1"/>
                </p:cNvSpPr>
                <p:nvPr/>
              </p:nvSpPr>
              <p:spPr bwMode="auto">
                <a:xfrm>
                  <a:off x="2295" y="2584"/>
                  <a:ext cx="132" cy="132"/>
                </a:xfrm>
                <a:prstGeom prst="rect">
                  <a:avLst/>
                </a:prstGeom>
                <a:solidFill>
                  <a:srgbClr val="002060"/>
                </a:solidFill>
                <a:ln w="9525">
                  <a:noFill/>
                  <a:miter lim="800000"/>
                  <a:headEnd/>
                  <a:tailEnd/>
                </a:ln>
              </p:spPr>
              <p:txBody>
                <a:bodyPr/>
                <a:lstStyle/>
                <a:p>
                  <a:endParaRPr lang="ru-RU"/>
                </a:p>
              </p:txBody>
            </p:sp>
            <p:sp>
              <p:nvSpPr>
                <p:cNvPr id="190" name="Freeform 66"/>
                <p:cNvSpPr>
                  <a:spLocks noEditPoints="1"/>
                </p:cNvSpPr>
                <p:nvPr/>
              </p:nvSpPr>
              <p:spPr bwMode="auto">
                <a:xfrm>
                  <a:off x="2289" y="2578"/>
                  <a:ext cx="144" cy="144"/>
                </a:xfrm>
                <a:custGeom>
                  <a:avLst/>
                  <a:gdLst>
                    <a:gd name="T0" fmla="*/ 0 w 384"/>
                    <a:gd name="T1" fmla="*/ 0 h 384"/>
                    <a:gd name="T2" fmla="*/ 0 w 384"/>
                    <a:gd name="T3" fmla="*/ 0 h 384"/>
                    <a:gd name="T4" fmla="*/ 0 w 384"/>
                    <a:gd name="T5" fmla="*/ 0 h 384"/>
                    <a:gd name="T6" fmla="*/ 0 w 384"/>
                    <a:gd name="T7" fmla="*/ 0 h 384"/>
                    <a:gd name="T8" fmla="*/ 0 w 384"/>
                    <a:gd name="T9" fmla="*/ 0 h 384"/>
                    <a:gd name="T10" fmla="*/ 0 w 384"/>
                    <a:gd name="T11" fmla="*/ 0 h 384"/>
                    <a:gd name="T12" fmla="*/ 0 w 384"/>
                    <a:gd name="T13" fmla="*/ 0 h 384"/>
                    <a:gd name="T14" fmla="*/ 0 w 384"/>
                    <a:gd name="T15" fmla="*/ 0 h 384"/>
                    <a:gd name="T16" fmla="*/ 0 w 384"/>
                    <a:gd name="T17" fmla="*/ 0 h 384"/>
                    <a:gd name="T18" fmla="*/ 0 w 384"/>
                    <a:gd name="T19" fmla="*/ 0 h 384"/>
                    <a:gd name="T20" fmla="*/ 0 w 384"/>
                    <a:gd name="T21" fmla="*/ 0 h 384"/>
                    <a:gd name="T22" fmla="*/ 0 w 384"/>
                    <a:gd name="T23" fmla="*/ 0 h 384"/>
                    <a:gd name="T24" fmla="*/ 0 w 384"/>
                    <a:gd name="T25" fmla="*/ 0 h 384"/>
                    <a:gd name="T26" fmla="*/ 0 w 384"/>
                    <a:gd name="T27" fmla="*/ 0 h 384"/>
                    <a:gd name="T28" fmla="*/ 0 w 384"/>
                    <a:gd name="T29" fmla="*/ 0 h 384"/>
                    <a:gd name="T30" fmla="*/ 0 w 384"/>
                    <a:gd name="T31" fmla="*/ 0 h 384"/>
                    <a:gd name="T32" fmla="*/ 0 w 384"/>
                    <a:gd name="T33" fmla="*/ 0 h 384"/>
                    <a:gd name="T34" fmla="*/ 0 w 384"/>
                    <a:gd name="T35" fmla="*/ 0 h 3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4"/>
                    <a:gd name="T55" fmla="*/ 0 h 384"/>
                    <a:gd name="T56" fmla="*/ 384 w 384"/>
                    <a:gd name="T57" fmla="*/ 384 h 3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4" h="384">
                      <a:moveTo>
                        <a:pt x="0" y="16"/>
                      </a:moveTo>
                      <a:cubicBezTo>
                        <a:pt x="0" y="8"/>
                        <a:pt x="8" y="0"/>
                        <a:pt x="16" y="0"/>
                      </a:cubicBezTo>
                      <a:lnTo>
                        <a:pt x="368" y="0"/>
                      </a:lnTo>
                      <a:cubicBezTo>
                        <a:pt x="377" y="0"/>
                        <a:pt x="384" y="8"/>
                        <a:pt x="384" y="16"/>
                      </a:cubicBezTo>
                      <a:lnTo>
                        <a:pt x="384" y="368"/>
                      </a:lnTo>
                      <a:cubicBezTo>
                        <a:pt x="384" y="377"/>
                        <a:pt x="377" y="384"/>
                        <a:pt x="368" y="384"/>
                      </a:cubicBezTo>
                      <a:lnTo>
                        <a:pt x="16" y="384"/>
                      </a:lnTo>
                      <a:cubicBezTo>
                        <a:pt x="8" y="384"/>
                        <a:pt x="0" y="377"/>
                        <a:pt x="0" y="368"/>
                      </a:cubicBezTo>
                      <a:lnTo>
                        <a:pt x="0" y="16"/>
                      </a:lnTo>
                      <a:close/>
                      <a:moveTo>
                        <a:pt x="32" y="368"/>
                      </a:moveTo>
                      <a:lnTo>
                        <a:pt x="16" y="352"/>
                      </a:lnTo>
                      <a:lnTo>
                        <a:pt x="368" y="352"/>
                      </a:lnTo>
                      <a:lnTo>
                        <a:pt x="352" y="368"/>
                      </a:lnTo>
                      <a:lnTo>
                        <a:pt x="352" y="16"/>
                      </a:lnTo>
                      <a:lnTo>
                        <a:pt x="368" y="32"/>
                      </a:lnTo>
                      <a:lnTo>
                        <a:pt x="16" y="32"/>
                      </a:lnTo>
                      <a:lnTo>
                        <a:pt x="32" y="16"/>
                      </a:lnTo>
                      <a:lnTo>
                        <a:pt x="32" y="368"/>
                      </a:lnTo>
                      <a:close/>
                    </a:path>
                  </a:pathLst>
                </a:custGeom>
                <a:solidFill>
                  <a:srgbClr val="000000"/>
                </a:solidFill>
                <a:ln w="6">
                  <a:solidFill>
                    <a:srgbClr val="000000"/>
                  </a:solidFill>
                  <a:bevel/>
                  <a:headEnd/>
                  <a:tailEnd/>
                </a:ln>
              </p:spPr>
              <p:txBody>
                <a:bodyPr/>
                <a:lstStyle/>
                <a:p>
                  <a:endParaRPr lang="ru-RU"/>
                </a:p>
              </p:txBody>
            </p:sp>
            <p:sp>
              <p:nvSpPr>
                <p:cNvPr id="191" name="Rectangle 67"/>
                <p:cNvSpPr>
                  <a:spLocks noChangeArrowheads="1"/>
                </p:cNvSpPr>
                <p:nvPr/>
              </p:nvSpPr>
              <p:spPr bwMode="auto">
                <a:xfrm>
                  <a:off x="2619" y="2434"/>
                  <a:ext cx="126" cy="282"/>
                </a:xfrm>
                <a:prstGeom prst="rect">
                  <a:avLst/>
                </a:prstGeom>
                <a:solidFill>
                  <a:srgbClr val="002060"/>
                </a:solidFill>
                <a:ln w="9525">
                  <a:noFill/>
                  <a:miter lim="800000"/>
                  <a:headEnd/>
                  <a:tailEnd/>
                </a:ln>
              </p:spPr>
              <p:txBody>
                <a:bodyPr/>
                <a:lstStyle/>
                <a:p>
                  <a:endParaRPr lang="ru-RU"/>
                </a:p>
              </p:txBody>
            </p:sp>
            <p:sp>
              <p:nvSpPr>
                <p:cNvPr id="192" name="Freeform 68"/>
                <p:cNvSpPr>
                  <a:spLocks noEditPoints="1"/>
                </p:cNvSpPr>
                <p:nvPr/>
              </p:nvSpPr>
              <p:spPr bwMode="auto">
                <a:xfrm>
                  <a:off x="2613" y="2428"/>
                  <a:ext cx="138" cy="294"/>
                </a:xfrm>
                <a:custGeom>
                  <a:avLst/>
                  <a:gdLst>
                    <a:gd name="T0" fmla="*/ 0 w 368"/>
                    <a:gd name="T1" fmla="*/ 0 h 784"/>
                    <a:gd name="T2" fmla="*/ 0 w 368"/>
                    <a:gd name="T3" fmla="*/ 0 h 784"/>
                    <a:gd name="T4" fmla="*/ 0 w 368"/>
                    <a:gd name="T5" fmla="*/ 0 h 784"/>
                    <a:gd name="T6" fmla="*/ 0 w 368"/>
                    <a:gd name="T7" fmla="*/ 0 h 784"/>
                    <a:gd name="T8" fmla="*/ 0 w 368"/>
                    <a:gd name="T9" fmla="*/ 0 h 784"/>
                    <a:gd name="T10" fmla="*/ 0 w 368"/>
                    <a:gd name="T11" fmla="*/ 0 h 784"/>
                    <a:gd name="T12" fmla="*/ 0 w 368"/>
                    <a:gd name="T13" fmla="*/ 0 h 784"/>
                    <a:gd name="T14" fmla="*/ 0 w 368"/>
                    <a:gd name="T15" fmla="*/ 0 h 784"/>
                    <a:gd name="T16" fmla="*/ 0 w 368"/>
                    <a:gd name="T17" fmla="*/ 0 h 784"/>
                    <a:gd name="T18" fmla="*/ 0 w 368"/>
                    <a:gd name="T19" fmla="*/ 0 h 784"/>
                    <a:gd name="T20" fmla="*/ 0 w 368"/>
                    <a:gd name="T21" fmla="*/ 0 h 784"/>
                    <a:gd name="T22" fmla="*/ 0 w 368"/>
                    <a:gd name="T23" fmla="*/ 0 h 784"/>
                    <a:gd name="T24" fmla="*/ 0 w 368"/>
                    <a:gd name="T25" fmla="*/ 0 h 784"/>
                    <a:gd name="T26" fmla="*/ 0 w 368"/>
                    <a:gd name="T27" fmla="*/ 0 h 784"/>
                    <a:gd name="T28" fmla="*/ 0 w 368"/>
                    <a:gd name="T29" fmla="*/ 0 h 784"/>
                    <a:gd name="T30" fmla="*/ 0 w 368"/>
                    <a:gd name="T31" fmla="*/ 0 h 784"/>
                    <a:gd name="T32" fmla="*/ 0 w 368"/>
                    <a:gd name="T33" fmla="*/ 0 h 784"/>
                    <a:gd name="T34" fmla="*/ 0 w 368"/>
                    <a:gd name="T35" fmla="*/ 0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8"/>
                    <a:gd name="T55" fmla="*/ 0 h 784"/>
                    <a:gd name="T56" fmla="*/ 368 w 368"/>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8" h="784">
                      <a:moveTo>
                        <a:pt x="0" y="16"/>
                      </a:moveTo>
                      <a:cubicBezTo>
                        <a:pt x="0" y="8"/>
                        <a:pt x="8" y="0"/>
                        <a:pt x="16" y="0"/>
                      </a:cubicBezTo>
                      <a:lnTo>
                        <a:pt x="352" y="0"/>
                      </a:lnTo>
                      <a:cubicBezTo>
                        <a:pt x="361" y="0"/>
                        <a:pt x="368" y="8"/>
                        <a:pt x="368" y="16"/>
                      </a:cubicBezTo>
                      <a:lnTo>
                        <a:pt x="368" y="768"/>
                      </a:lnTo>
                      <a:cubicBezTo>
                        <a:pt x="368" y="777"/>
                        <a:pt x="361" y="784"/>
                        <a:pt x="352" y="784"/>
                      </a:cubicBezTo>
                      <a:lnTo>
                        <a:pt x="16" y="784"/>
                      </a:lnTo>
                      <a:cubicBezTo>
                        <a:pt x="8" y="784"/>
                        <a:pt x="0" y="777"/>
                        <a:pt x="0" y="768"/>
                      </a:cubicBezTo>
                      <a:lnTo>
                        <a:pt x="0" y="16"/>
                      </a:lnTo>
                      <a:close/>
                      <a:moveTo>
                        <a:pt x="32" y="768"/>
                      </a:moveTo>
                      <a:lnTo>
                        <a:pt x="16" y="752"/>
                      </a:lnTo>
                      <a:lnTo>
                        <a:pt x="352" y="752"/>
                      </a:lnTo>
                      <a:lnTo>
                        <a:pt x="336" y="768"/>
                      </a:lnTo>
                      <a:lnTo>
                        <a:pt x="336" y="16"/>
                      </a:lnTo>
                      <a:lnTo>
                        <a:pt x="352" y="32"/>
                      </a:lnTo>
                      <a:lnTo>
                        <a:pt x="16" y="32"/>
                      </a:lnTo>
                      <a:lnTo>
                        <a:pt x="32" y="16"/>
                      </a:lnTo>
                      <a:lnTo>
                        <a:pt x="32" y="768"/>
                      </a:lnTo>
                      <a:close/>
                    </a:path>
                  </a:pathLst>
                </a:custGeom>
                <a:solidFill>
                  <a:srgbClr val="000000"/>
                </a:solidFill>
                <a:ln w="6">
                  <a:solidFill>
                    <a:srgbClr val="000000"/>
                  </a:solidFill>
                  <a:bevel/>
                  <a:headEnd/>
                  <a:tailEnd/>
                </a:ln>
              </p:spPr>
              <p:txBody>
                <a:bodyPr/>
                <a:lstStyle/>
                <a:p>
                  <a:endParaRPr lang="ru-RU"/>
                </a:p>
              </p:txBody>
            </p:sp>
            <p:sp>
              <p:nvSpPr>
                <p:cNvPr id="193" name="Rectangle 71"/>
                <p:cNvSpPr>
                  <a:spLocks noChangeArrowheads="1"/>
                </p:cNvSpPr>
                <p:nvPr/>
              </p:nvSpPr>
              <p:spPr bwMode="auto">
                <a:xfrm>
                  <a:off x="3255" y="2290"/>
                  <a:ext cx="132" cy="426"/>
                </a:xfrm>
                <a:prstGeom prst="rect">
                  <a:avLst/>
                </a:prstGeom>
                <a:solidFill>
                  <a:srgbClr val="002060"/>
                </a:solidFill>
                <a:ln w="9525">
                  <a:noFill/>
                  <a:miter lim="800000"/>
                  <a:headEnd/>
                  <a:tailEnd/>
                </a:ln>
              </p:spPr>
              <p:txBody>
                <a:bodyPr/>
                <a:lstStyle/>
                <a:p>
                  <a:endParaRPr lang="ru-RU"/>
                </a:p>
              </p:txBody>
            </p:sp>
            <p:sp>
              <p:nvSpPr>
                <p:cNvPr id="194" name="Freeform 72"/>
                <p:cNvSpPr>
                  <a:spLocks noEditPoints="1"/>
                </p:cNvSpPr>
                <p:nvPr/>
              </p:nvSpPr>
              <p:spPr bwMode="auto">
                <a:xfrm>
                  <a:off x="3249" y="2284"/>
                  <a:ext cx="144" cy="438"/>
                </a:xfrm>
                <a:custGeom>
                  <a:avLst/>
                  <a:gdLst>
                    <a:gd name="T0" fmla="*/ 0 w 384"/>
                    <a:gd name="T1" fmla="*/ 0 h 1168"/>
                    <a:gd name="T2" fmla="*/ 0 w 384"/>
                    <a:gd name="T3" fmla="*/ 0 h 1168"/>
                    <a:gd name="T4" fmla="*/ 0 w 384"/>
                    <a:gd name="T5" fmla="*/ 0 h 1168"/>
                    <a:gd name="T6" fmla="*/ 0 w 384"/>
                    <a:gd name="T7" fmla="*/ 0 h 1168"/>
                    <a:gd name="T8" fmla="*/ 0 w 384"/>
                    <a:gd name="T9" fmla="*/ 0 h 1168"/>
                    <a:gd name="T10" fmla="*/ 0 w 384"/>
                    <a:gd name="T11" fmla="*/ 0 h 1168"/>
                    <a:gd name="T12" fmla="*/ 0 w 384"/>
                    <a:gd name="T13" fmla="*/ 0 h 1168"/>
                    <a:gd name="T14" fmla="*/ 0 w 384"/>
                    <a:gd name="T15" fmla="*/ 0 h 1168"/>
                    <a:gd name="T16" fmla="*/ 0 w 384"/>
                    <a:gd name="T17" fmla="*/ 0 h 1168"/>
                    <a:gd name="T18" fmla="*/ 0 w 384"/>
                    <a:gd name="T19" fmla="*/ 0 h 1168"/>
                    <a:gd name="T20" fmla="*/ 0 w 384"/>
                    <a:gd name="T21" fmla="*/ 0 h 1168"/>
                    <a:gd name="T22" fmla="*/ 0 w 384"/>
                    <a:gd name="T23" fmla="*/ 0 h 1168"/>
                    <a:gd name="T24" fmla="*/ 0 w 384"/>
                    <a:gd name="T25" fmla="*/ 0 h 1168"/>
                    <a:gd name="T26" fmla="*/ 0 w 384"/>
                    <a:gd name="T27" fmla="*/ 0 h 1168"/>
                    <a:gd name="T28" fmla="*/ 0 w 384"/>
                    <a:gd name="T29" fmla="*/ 0 h 1168"/>
                    <a:gd name="T30" fmla="*/ 0 w 384"/>
                    <a:gd name="T31" fmla="*/ 0 h 1168"/>
                    <a:gd name="T32" fmla="*/ 0 w 384"/>
                    <a:gd name="T33" fmla="*/ 0 h 1168"/>
                    <a:gd name="T34" fmla="*/ 0 w 384"/>
                    <a:gd name="T35" fmla="*/ 0 h 11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4"/>
                    <a:gd name="T55" fmla="*/ 0 h 1168"/>
                    <a:gd name="T56" fmla="*/ 384 w 384"/>
                    <a:gd name="T57" fmla="*/ 1168 h 11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4" h="1168">
                      <a:moveTo>
                        <a:pt x="0" y="16"/>
                      </a:moveTo>
                      <a:cubicBezTo>
                        <a:pt x="0" y="8"/>
                        <a:pt x="8" y="0"/>
                        <a:pt x="16" y="0"/>
                      </a:cubicBezTo>
                      <a:lnTo>
                        <a:pt x="368" y="0"/>
                      </a:lnTo>
                      <a:cubicBezTo>
                        <a:pt x="377" y="0"/>
                        <a:pt x="384" y="8"/>
                        <a:pt x="384" y="16"/>
                      </a:cubicBezTo>
                      <a:lnTo>
                        <a:pt x="384" y="1152"/>
                      </a:lnTo>
                      <a:cubicBezTo>
                        <a:pt x="384" y="1161"/>
                        <a:pt x="377" y="1168"/>
                        <a:pt x="368" y="1168"/>
                      </a:cubicBezTo>
                      <a:lnTo>
                        <a:pt x="16" y="1168"/>
                      </a:lnTo>
                      <a:cubicBezTo>
                        <a:pt x="8" y="1168"/>
                        <a:pt x="0" y="1161"/>
                        <a:pt x="0" y="1152"/>
                      </a:cubicBezTo>
                      <a:lnTo>
                        <a:pt x="0" y="16"/>
                      </a:lnTo>
                      <a:close/>
                      <a:moveTo>
                        <a:pt x="32" y="1152"/>
                      </a:moveTo>
                      <a:lnTo>
                        <a:pt x="16" y="1136"/>
                      </a:lnTo>
                      <a:lnTo>
                        <a:pt x="368" y="1136"/>
                      </a:lnTo>
                      <a:lnTo>
                        <a:pt x="352" y="1152"/>
                      </a:lnTo>
                      <a:lnTo>
                        <a:pt x="352" y="16"/>
                      </a:lnTo>
                      <a:lnTo>
                        <a:pt x="368" y="32"/>
                      </a:lnTo>
                      <a:lnTo>
                        <a:pt x="16" y="32"/>
                      </a:lnTo>
                      <a:lnTo>
                        <a:pt x="32" y="16"/>
                      </a:lnTo>
                      <a:lnTo>
                        <a:pt x="32" y="1152"/>
                      </a:lnTo>
                      <a:close/>
                    </a:path>
                  </a:pathLst>
                </a:custGeom>
                <a:solidFill>
                  <a:srgbClr val="000000"/>
                </a:solidFill>
                <a:ln w="6">
                  <a:solidFill>
                    <a:srgbClr val="000000"/>
                  </a:solidFill>
                  <a:bevel/>
                  <a:headEnd/>
                  <a:tailEnd/>
                </a:ln>
              </p:spPr>
              <p:txBody>
                <a:bodyPr/>
                <a:lstStyle/>
                <a:p>
                  <a:endParaRPr lang="ru-RU"/>
                </a:p>
              </p:txBody>
            </p:sp>
            <p:sp>
              <p:nvSpPr>
                <p:cNvPr id="195" name="Rectangle 73"/>
                <p:cNvSpPr>
                  <a:spLocks noChangeArrowheads="1"/>
                </p:cNvSpPr>
                <p:nvPr/>
              </p:nvSpPr>
              <p:spPr bwMode="auto">
                <a:xfrm>
                  <a:off x="3579" y="2074"/>
                  <a:ext cx="126" cy="642"/>
                </a:xfrm>
                <a:prstGeom prst="rect">
                  <a:avLst/>
                </a:prstGeom>
                <a:solidFill>
                  <a:srgbClr val="002060"/>
                </a:solidFill>
                <a:ln w="9525">
                  <a:noFill/>
                  <a:miter lim="800000"/>
                  <a:headEnd/>
                  <a:tailEnd/>
                </a:ln>
              </p:spPr>
              <p:txBody>
                <a:bodyPr/>
                <a:lstStyle/>
                <a:p>
                  <a:endParaRPr lang="ru-RU"/>
                </a:p>
              </p:txBody>
            </p:sp>
            <p:sp>
              <p:nvSpPr>
                <p:cNvPr id="196" name="Freeform 74"/>
                <p:cNvSpPr>
                  <a:spLocks noEditPoints="1"/>
                </p:cNvSpPr>
                <p:nvPr/>
              </p:nvSpPr>
              <p:spPr bwMode="auto">
                <a:xfrm>
                  <a:off x="3573" y="2068"/>
                  <a:ext cx="138" cy="654"/>
                </a:xfrm>
                <a:custGeom>
                  <a:avLst/>
                  <a:gdLst>
                    <a:gd name="T0" fmla="*/ 0 w 368"/>
                    <a:gd name="T1" fmla="*/ 0 h 1744"/>
                    <a:gd name="T2" fmla="*/ 0 w 368"/>
                    <a:gd name="T3" fmla="*/ 0 h 1744"/>
                    <a:gd name="T4" fmla="*/ 0 w 368"/>
                    <a:gd name="T5" fmla="*/ 0 h 1744"/>
                    <a:gd name="T6" fmla="*/ 0 w 368"/>
                    <a:gd name="T7" fmla="*/ 0 h 1744"/>
                    <a:gd name="T8" fmla="*/ 0 w 368"/>
                    <a:gd name="T9" fmla="*/ 0 h 1744"/>
                    <a:gd name="T10" fmla="*/ 0 w 368"/>
                    <a:gd name="T11" fmla="*/ 0 h 1744"/>
                    <a:gd name="T12" fmla="*/ 0 w 368"/>
                    <a:gd name="T13" fmla="*/ 0 h 1744"/>
                    <a:gd name="T14" fmla="*/ 0 w 368"/>
                    <a:gd name="T15" fmla="*/ 0 h 1744"/>
                    <a:gd name="T16" fmla="*/ 0 w 368"/>
                    <a:gd name="T17" fmla="*/ 0 h 1744"/>
                    <a:gd name="T18" fmla="*/ 0 w 368"/>
                    <a:gd name="T19" fmla="*/ 0 h 1744"/>
                    <a:gd name="T20" fmla="*/ 0 w 368"/>
                    <a:gd name="T21" fmla="*/ 0 h 1744"/>
                    <a:gd name="T22" fmla="*/ 0 w 368"/>
                    <a:gd name="T23" fmla="*/ 0 h 1744"/>
                    <a:gd name="T24" fmla="*/ 0 w 368"/>
                    <a:gd name="T25" fmla="*/ 0 h 1744"/>
                    <a:gd name="T26" fmla="*/ 0 w 368"/>
                    <a:gd name="T27" fmla="*/ 0 h 1744"/>
                    <a:gd name="T28" fmla="*/ 0 w 368"/>
                    <a:gd name="T29" fmla="*/ 0 h 1744"/>
                    <a:gd name="T30" fmla="*/ 0 w 368"/>
                    <a:gd name="T31" fmla="*/ 0 h 1744"/>
                    <a:gd name="T32" fmla="*/ 0 w 368"/>
                    <a:gd name="T33" fmla="*/ 0 h 1744"/>
                    <a:gd name="T34" fmla="*/ 0 w 368"/>
                    <a:gd name="T35" fmla="*/ 0 h 17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8"/>
                    <a:gd name="T55" fmla="*/ 0 h 1744"/>
                    <a:gd name="T56" fmla="*/ 368 w 368"/>
                    <a:gd name="T57" fmla="*/ 1744 h 17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8" h="1744">
                      <a:moveTo>
                        <a:pt x="0" y="16"/>
                      </a:moveTo>
                      <a:cubicBezTo>
                        <a:pt x="0" y="8"/>
                        <a:pt x="8" y="0"/>
                        <a:pt x="16" y="0"/>
                      </a:cubicBezTo>
                      <a:lnTo>
                        <a:pt x="352" y="0"/>
                      </a:lnTo>
                      <a:cubicBezTo>
                        <a:pt x="361" y="0"/>
                        <a:pt x="368" y="8"/>
                        <a:pt x="368" y="16"/>
                      </a:cubicBezTo>
                      <a:lnTo>
                        <a:pt x="368" y="1728"/>
                      </a:lnTo>
                      <a:cubicBezTo>
                        <a:pt x="368" y="1737"/>
                        <a:pt x="361" y="1744"/>
                        <a:pt x="352" y="1744"/>
                      </a:cubicBezTo>
                      <a:lnTo>
                        <a:pt x="16" y="1744"/>
                      </a:lnTo>
                      <a:cubicBezTo>
                        <a:pt x="8" y="1744"/>
                        <a:pt x="0" y="1737"/>
                        <a:pt x="0" y="1728"/>
                      </a:cubicBezTo>
                      <a:lnTo>
                        <a:pt x="0" y="16"/>
                      </a:lnTo>
                      <a:close/>
                      <a:moveTo>
                        <a:pt x="32" y="1728"/>
                      </a:moveTo>
                      <a:lnTo>
                        <a:pt x="16" y="1712"/>
                      </a:lnTo>
                      <a:lnTo>
                        <a:pt x="352" y="1712"/>
                      </a:lnTo>
                      <a:lnTo>
                        <a:pt x="336" y="1728"/>
                      </a:lnTo>
                      <a:lnTo>
                        <a:pt x="336" y="16"/>
                      </a:lnTo>
                      <a:lnTo>
                        <a:pt x="352" y="32"/>
                      </a:lnTo>
                      <a:lnTo>
                        <a:pt x="16" y="32"/>
                      </a:lnTo>
                      <a:lnTo>
                        <a:pt x="32" y="16"/>
                      </a:lnTo>
                      <a:lnTo>
                        <a:pt x="32" y="1728"/>
                      </a:lnTo>
                      <a:close/>
                    </a:path>
                  </a:pathLst>
                </a:custGeom>
                <a:solidFill>
                  <a:srgbClr val="000000"/>
                </a:solidFill>
                <a:ln w="6">
                  <a:solidFill>
                    <a:srgbClr val="000000"/>
                  </a:solidFill>
                  <a:bevel/>
                  <a:headEnd/>
                  <a:tailEnd/>
                </a:ln>
              </p:spPr>
              <p:txBody>
                <a:bodyPr/>
                <a:lstStyle/>
                <a:p>
                  <a:endParaRPr lang="ru-RU"/>
                </a:p>
              </p:txBody>
            </p:sp>
            <p:sp>
              <p:nvSpPr>
                <p:cNvPr id="197" name="Rectangle 75"/>
                <p:cNvSpPr>
                  <a:spLocks noChangeArrowheads="1"/>
                </p:cNvSpPr>
                <p:nvPr/>
              </p:nvSpPr>
              <p:spPr bwMode="auto">
                <a:xfrm>
                  <a:off x="1977" y="1972"/>
                  <a:ext cx="126" cy="108"/>
                </a:xfrm>
                <a:prstGeom prst="rect">
                  <a:avLst/>
                </a:prstGeom>
                <a:solidFill>
                  <a:srgbClr val="31F810"/>
                </a:solidFill>
                <a:ln w="9525">
                  <a:noFill/>
                  <a:miter lim="800000"/>
                  <a:headEnd/>
                  <a:tailEnd/>
                </a:ln>
              </p:spPr>
              <p:txBody>
                <a:bodyPr/>
                <a:lstStyle/>
                <a:p>
                  <a:endParaRPr lang="ru-RU"/>
                </a:p>
              </p:txBody>
            </p:sp>
            <p:sp>
              <p:nvSpPr>
                <p:cNvPr id="198" name="Freeform 76"/>
                <p:cNvSpPr>
                  <a:spLocks noEditPoints="1"/>
                </p:cNvSpPr>
                <p:nvPr/>
              </p:nvSpPr>
              <p:spPr bwMode="auto">
                <a:xfrm>
                  <a:off x="1971" y="1966"/>
                  <a:ext cx="138" cy="120"/>
                </a:xfrm>
                <a:custGeom>
                  <a:avLst/>
                  <a:gdLst>
                    <a:gd name="T0" fmla="*/ 0 w 368"/>
                    <a:gd name="T1" fmla="*/ 0 h 320"/>
                    <a:gd name="T2" fmla="*/ 0 w 368"/>
                    <a:gd name="T3" fmla="*/ 0 h 320"/>
                    <a:gd name="T4" fmla="*/ 0 w 368"/>
                    <a:gd name="T5" fmla="*/ 0 h 320"/>
                    <a:gd name="T6" fmla="*/ 0 w 368"/>
                    <a:gd name="T7" fmla="*/ 0 h 320"/>
                    <a:gd name="T8" fmla="*/ 0 w 368"/>
                    <a:gd name="T9" fmla="*/ 0 h 320"/>
                    <a:gd name="T10" fmla="*/ 0 w 368"/>
                    <a:gd name="T11" fmla="*/ 0 h 320"/>
                    <a:gd name="T12" fmla="*/ 0 w 368"/>
                    <a:gd name="T13" fmla="*/ 0 h 320"/>
                    <a:gd name="T14" fmla="*/ 0 w 368"/>
                    <a:gd name="T15" fmla="*/ 0 h 320"/>
                    <a:gd name="T16" fmla="*/ 0 w 368"/>
                    <a:gd name="T17" fmla="*/ 0 h 320"/>
                    <a:gd name="T18" fmla="*/ 0 w 368"/>
                    <a:gd name="T19" fmla="*/ 0 h 320"/>
                    <a:gd name="T20" fmla="*/ 0 w 368"/>
                    <a:gd name="T21" fmla="*/ 0 h 320"/>
                    <a:gd name="T22" fmla="*/ 0 w 368"/>
                    <a:gd name="T23" fmla="*/ 0 h 320"/>
                    <a:gd name="T24" fmla="*/ 0 w 368"/>
                    <a:gd name="T25" fmla="*/ 0 h 320"/>
                    <a:gd name="T26" fmla="*/ 0 w 368"/>
                    <a:gd name="T27" fmla="*/ 0 h 320"/>
                    <a:gd name="T28" fmla="*/ 0 w 368"/>
                    <a:gd name="T29" fmla="*/ 0 h 320"/>
                    <a:gd name="T30" fmla="*/ 0 w 368"/>
                    <a:gd name="T31" fmla="*/ 0 h 320"/>
                    <a:gd name="T32" fmla="*/ 0 w 368"/>
                    <a:gd name="T33" fmla="*/ 0 h 320"/>
                    <a:gd name="T34" fmla="*/ 0 w 368"/>
                    <a:gd name="T35" fmla="*/ 0 h 3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8"/>
                    <a:gd name="T55" fmla="*/ 0 h 320"/>
                    <a:gd name="T56" fmla="*/ 368 w 368"/>
                    <a:gd name="T57" fmla="*/ 320 h 3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8" h="320">
                      <a:moveTo>
                        <a:pt x="0" y="16"/>
                      </a:moveTo>
                      <a:cubicBezTo>
                        <a:pt x="0" y="8"/>
                        <a:pt x="8" y="0"/>
                        <a:pt x="16" y="0"/>
                      </a:cubicBezTo>
                      <a:lnTo>
                        <a:pt x="352" y="0"/>
                      </a:lnTo>
                      <a:cubicBezTo>
                        <a:pt x="361" y="0"/>
                        <a:pt x="368" y="8"/>
                        <a:pt x="368" y="16"/>
                      </a:cubicBezTo>
                      <a:lnTo>
                        <a:pt x="368" y="304"/>
                      </a:lnTo>
                      <a:cubicBezTo>
                        <a:pt x="368" y="313"/>
                        <a:pt x="361" y="320"/>
                        <a:pt x="352" y="320"/>
                      </a:cubicBezTo>
                      <a:lnTo>
                        <a:pt x="16" y="320"/>
                      </a:lnTo>
                      <a:cubicBezTo>
                        <a:pt x="8" y="320"/>
                        <a:pt x="0" y="313"/>
                        <a:pt x="0" y="304"/>
                      </a:cubicBezTo>
                      <a:lnTo>
                        <a:pt x="0" y="16"/>
                      </a:lnTo>
                      <a:close/>
                      <a:moveTo>
                        <a:pt x="32" y="304"/>
                      </a:moveTo>
                      <a:lnTo>
                        <a:pt x="16" y="288"/>
                      </a:lnTo>
                      <a:lnTo>
                        <a:pt x="352" y="288"/>
                      </a:lnTo>
                      <a:lnTo>
                        <a:pt x="336" y="304"/>
                      </a:lnTo>
                      <a:lnTo>
                        <a:pt x="336" y="16"/>
                      </a:lnTo>
                      <a:lnTo>
                        <a:pt x="352" y="32"/>
                      </a:lnTo>
                      <a:lnTo>
                        <a:pt x="16" y="32"/>
                      </a:lnTo>
                      <a:lnTo>
                        <a:pt x="32" y="16"/>
                      </a:lnTo>
                      <a:lnTo>
                        <a:pt x="32" y="304"/>
                      </a:lnTo>
                      <a:close/>
                    </a:path>
                  </a:pathLst>
                </a:custGeom>
                <a:solidFill>
                  <a:srgbClr val="000000"/>
                </a:solidFill>
                <a:ln w="6">
                  <a:solidFill>
                    <a:srgbClr val="000000"/>
                  </a:solidFill>
                  <a:bevel/>
                  <a:headEnd/>
                  <a:tailEnd/>
                </a:ln>
              </p:spPr>
              <p:txBody>
                <a:bodyPr/>
                <a:lstStyle/>
                <a:p>
                  <a:endParaRPr lang="ru-RU"/>
                </a:p>
              </p:txBody>
            </p:sp>
            <p:sp>
              <p:nvSpPr>
                <p:cNvPr id="199" name="Rectangle 77"/>
                <p:cNvSpPr>
                  <a:spLocks noChangeArrowheads="1"/>
                </p:cNvSpPr>
                <p:nvPr/>
              </p:nvSpPr>
              <p:spPr bwMode="auto">
                <a:xfrm>
                  <a:off x="2295" y="1744"/>
                  <a:ext cx="132" cy="840"/>
                </a:xfrm>
                <a:prstGeom prst="rect">
                  <a:avLst/>
                </a:prstGeom>
                <a:solidFill>
                  <a:srgbClr val="31F810"/>
                </a:solidFill>
                <a:ln w="9525">
                  <a:noFill/>
                  <a:miter lim="800000"/>
                  <a:headEnd/>
                  <a:tailEnd/>
                </a:ln>
              </p:spPr>
              <p:txBody>
                <a:bodyPr/>
                <a:lstStyle/>
                <a:p>
                  <a:endParaRPr lang="ru-RU"/>
                </a:p>
              </p:txBody>
            </p:sp>
            <p:sp>
              <p:nvSpPr>
                <p:cNvPr id="200" name="Freeform 78"/>
                <p:cNvSpPr>
                  <a:spLocks noEditPoints="1"/>
                </p:cNvSpPr>
                <p:nvPr/>
              </p:nvSpPr>
              <p:spPr bwMode="auto">
                <a:xfrm>
                  <a:off x="2289" y="1738"/>
                  <a:ext cx="144" cy="852"/>
                </a:xfrm>
                <a:custGeom>
                  <a:avLst/>
                  <a:gdLst>
                    <a:gd name="T0" fmla="*/ 0 w 384"/>
                    <a:gd name="T1" fmla="*/ 0 h 2272"/>
                    <a:gd name="T2" fmla="*/ 0 w 384"/>
                    <a:gd name="T3" fmla="*/ 0 h 2272"/>
                    <a:gd name="T4" fmla="*/ 0 w 384"/>
                    <a:gd name="T5" fmla="*/ 0 h 2272"/>
                    <a:gd name="T6" fmla="*/ 0 w 384"/>
                    <a:gd name="T7" fmla="*/ 0 h 2272"/>
                    <a:gd name="T8" fmla="*/ 0 w 384"/>
                    <a:gd name="T9" fmla="*/ 0 h 2272"/>
                    <a:gd name="T10" fmla="*/ 0 w 384"/>
                    <a:gd name="T11" fmla="*/ 0 h 2272"/>
                    <a:gd name="T12" fmla="*/ 0 w 384"/>
                    <a:gd name="T13" fmla="*/ 0 h 2272"/>
                    <a:gd name="T14" fmla="*/ 0 w 384"/>
                    <a:gd name="T15" fmla="*/ 0 h 2272"/>
                    <a:gd name="T16" fmla="*/ 0 w 384"/>
                    <a:gd name="T17" fmla="*/ 0 h 2272"/>
                    <a:gd name="T18" fmla="*/ 0 w 384"/>
                    <a:gd name="T19" fmla="*/ 0 h 2272"/>
                    <a:gd name="T20" fmla="*/ 0 w 384"/>
                    <a:gd name="T21" fmla="*/ 0 h 2272"/>
                    <a:gd name="T22" fmla="*/ 0 w 384"/>
                    <a:gd name="T23" fmla="*/ 0 h 2272"/>
                    <a:gd name="T24" fmla="*/ 0 w 384"/>
                    <a:gd name="T25" fmla="*/ 0 h 2272"/>
                    <a:gd name="T26" fmla="*/ 0 w 384"/>
                    <a:gd name="T27" fmla="*/ 0 h 2272"/>
                    <a:gd name="T28" fmla="*/ 0 w 384"/>
                    <a:gd name="T29" fmla="*/ 0 h 2272"/>
                    <a:gd name="T30" fmla="*/ 0 w 384"/>
                    <a:gd name="T31" fmla="*/ 0 h 2272"/>
                    <a:gd name="T32" fmla="*/ 0 w 384"/>
                    <a:gd name="T33" fmla="*/ 0 h 2272"/>
                    <a:gd name="T34" fmla="*/ 0 w 384"/>
                    <a:gd name="T35" fmla="*/ 0 h 22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4"/>
                    <a:gd name="T55" fmla="*/ 0 h 2272"/>
                    <a:gd name="T56" fmla="*/ 384 w 384"/>
                    <a:gd name="T57" fmla="*/ 2272 h 22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4" h="2272">
                      <a:moveTo>
                        <a:pt x="0" y="16"/>
                      </a:moveTo>
                      <a:cubicBezTo>
                        <a:pt x="0" y="8"/>
                        <a:pt x="8" y="0"/>
                        <a:pt x="16" y="0"/>
                      </a:cubicBezTo>
                      <a:lnTo>
                        <a:pt x="368" y="0"/>
                      </a:lnTo>
                      <a:cubicBezTo>
                        <a:pt x="377" y="0"/>
                        <a:pt x="384" y="8"/>
                        <a:pt x="384" y="16"/>
                      </a:cubicBezTo>
                      <a:lnTo>
                        <a:pt x="384" y="2256"/>
                      </a:lnTo>
                      <a:cubicBezTo>
                        <a:pt x="384" y="2265"/>
                        <a:pt x="377" y="2272"/>
                        <a:pt x="368" y="2272"/>
                      </a:cubicBezTo>
                      <a:lnTo>
                        <a:pt x="16" y="2272"/>
                      </a:lnTo>
                      <a:cubicBezTo>
                        <a:pt x="8" y="2272"/>
                        <a:pt x="0" y="2265"/>
                        <a:pt x="0" y="2256"/>
                      </a:cubicBezTo>
                      <a:lnTo>
                        <a:pt x="0" y="16"/>
                      </a:lnTo>
                      <a:close/>
                      <a:moveTo>
                        <a:pt x="32" y="2256"/>
                      </a:moveTo>
                      <a:lnTo>
                        <a:pt x="16" y="2240"/>
                      </a:lnTo>
                      <a:lnTo>
                        <a:pt x="368" y="2240"/>
                      </a:lnTo>
                      <a:lnTo>
                        <a:pt x="352" y="2256"/>
                      </a:lnTo>
                      <a:lnTo>
                        <a:pt x="352" y="16"/>
                      </a:lnTo>
                      <a:lnTo>
                        <a:pt x="368" y="32"/>
                      </a:lnTo>
                      <a:lnTo>
                        <a:pt x="16" y="32"/>
                      </a:lnTo>
                      <a:lnTo>
                        <a:pt x="32" y="16"/>
                      </a:lnTo>
                      <a:lnTo>
                        <a:pt x="32" y="2256"/>
                      </a:lnTo>
                      <a:close/>
                    </a:path>
                  </a:pathLst>
                </a:custGeom>
                <a:solidFill>
                  <a:srgbClr val="000000"/>
                </a:solidFill>
                <a:ln w="6">
                  <a:solidFill>
                    <a:srgbClr val="000000"/>
                  </a:solidFill>
                  <a:bevel/>
                  <a:headEnd/>
                  <a:tailEnd/>
                </a:ln>
              </p:spPr>
              <p:txBody>
                <a:bodyPr/>
                <a:lstStyle/>
                <a:p>
                  <a:endParaRPr lang="ru-RU"/>
                </a:p>
              </p:txBody>
            </p:sp>
            <p:sp>
              <p:nvSpPr>
                <p:cNvPr id="201" name="Rectangle 79"/>
                <p:cNvSpPr>
                  <a:spLocks noChangeArrowheads="1"/>
                </p:cNvSpPr>
                <p:nvPr/>
              </p:nvSpPr>
              <p:spPr bwMode="auto">
                <a:xfrm>
                  <a:off x="2619" y="1702"/>
                  <a:ext cx="126" cy="732"/>
                </a:xfrm>
                <a:prstGeom prst="rect">
                  <a:avLst/>
                </a:prstGeom>
                <a:solidFill>
                  <a:srgbClr val="31F810"/>
                </a:solidFill>
                <a:ln w="9525">
                  <a:noFill/>
                  <a:miter lim="800000"/>
                  <a:headEnd/>
                  <a:tailEnd/>
                </a:ln>
              </p:spPr>
              <p:txBody>
                <a:bodyPr/>
                <a:lstStyle/>
                <a:p>
                  <a:endParaRPr lang="ru-RU"/>
                </a:p>
              </p:txBody>
            </p:sp>
            <p:sp>
              <p:nvSpPr>
                <p:cNvPr id="202" name="Freeform 80"/>
                <p:cNvSpPr>
                  <a:spLocks noEditPoints="1"/>
                </p:cNvSpPr>
                <p:nvPr/>
              </p:nvSpPr>
              <p:spPr bwMode="auto">
                <a:xfrm>
                  <a:off x="2613" y="1696"/>
                  <a:ext cx="138" cy="744"/>
                </a:xfrm>
                <a:custGeom>
                  <a:avLst/>
                  <a:gdLst>
                    <a:gd name="T0" fmla="*/ 0 w 368"/>
                    <a:gd name="T1" fmla="*/ 0 h 1984"/>
                    <a:gd name="T2" fmla="*/ 0 w 368"/>
                    <a:gd name="T3" fmla="*/ 0 h 1984"/>
                    <a:gd name="T4" fmla="*/ 0 w 368"/>
                    <a:gd name="T5" fmla="*/ 0 h 1984"/>
                    <a:gd name="T6" fmla="*/ 0 w 368"/>
                    <a:gd name="T7" fmla="*/ 0 h 1984"/>
                    <a:gd name="T8" fmla="*/ 0 w 368"/>
                    <a:gd name="T9" fmla="*/ 0 h 1984"/>
                    <a:gd name="T10" fmla="*/ 0 w 368"/>
                    <a:gd name="T11" fmla="*/ 0 h 1984"/>
                    <a:gd name="T12" fmla="*/ 0 w 368"/>
                    <a:gd name="T13" fmla="*/ 0 h 1984"/>
                    <a:gd name="T14" fmla="*/ 0 w 368"/>
                    <a:gd name="T15" fmla="*/ 0 h 1984"/>
                    <a:gd name="T16" fmla="*/ 0 w 368"/>
                    <a:gd name="T17" fmla="*/ 0 h 1984"/>
                    <a:gd name="T18" fmla="*/ 0 w 368"/>
                    <a:gd name="T19" fmla="*/ 0 h 1984"/>
                    <a:gd name="T20" fmla="*/ 0 w 368"/>
                    <a:gd name="T21" fmla="*/ 0 h 1984"/>
                    <a:gd name="T22" fmla="*/ 0 w 368"/>
                    <a:gd name="T23" fmla="*/ 0 h 1984"/>
                    <a:gd name="T24" fmla="*/ 0 w 368"/>
                    <a:gd name="T25" fmla="*/ 0 h 1984"/>
                    <a:gd name="T26" fmla="*/ 0 w 368"/>
                    <a:gd name="T27" fmla="*/ 0 h 1984"/>
                    <a:gd name="T28" fmla="*/ 0 w 368"/>
                    <a:gd name="T29" fmla="*/ 0 h 1984"/>
                    <a:gd name="T30" fmla="*/ 0 w 368"/>
                    <a:gd name="T31" fmla="*/ 0 h 1984"/>
                    <a:gd name="T32" fmla="*/ 0 w 368"/>
                    <a:gd name="T33" fmla="*/ 0 h 1984"/>
                    <a:gd name="T34" fmla="*/ 0 w 368"/>
                    <a:gd name="T35" fmla="*/ 0 h 19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8"/>
                    <a:gd name="T55" fmla="*/ 0 h 1984"/>
                    <a:gd name="T56" fmla="*/ 368 w 368"/>
                    <a:gd name="T57" fmla="*/ 1984 h 19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8" h="1984">
                      <a:moveTo>
                        <a:pt x="0" y="16"/>
                      </a:moveTo>
                      <a:cubicBezTo>
                        <a:pt x="0" y="8"/>
                        <a:pt x="8" y="0"/>
                        <a:pt x="16" y="0"/>
                      </a:cubicBezTo>
                      <a:lnTo>
                        <a:pt x="352" y="0"/>
                      </a:lnTo>
                      <a:cubicBezTo>
                        <a:pt x="361" y="0"/>
                        <a:pt x="368" y="8"/>
                        <a:pt x="368" y="16"/>
                      </a:cubicBezTo>
                      <a:lnTo>
                        <a:pt x="368" y="1968"/>
                      </a:lnTo>
                      <a:cubicBezTo>
                        <a:pt x="368" y="1977"/>
                        <a:pt x="361" y="1984"/>
                        <a:pt x="352" y="1984"/>
                      </a:cubicBezTo>
                      <a:lnTo>
                        <a:pt x="16" y="1984"/>
                      </a:lnTo>
                      <a:cubicBezTo>
                        <a:pt x="8" y="1984"/>
                        <a:pt x="0" y="1977"/>
                        <a:pt x="0" y="1968"/>
                      </a:cubicBezTo>
                      <a:lnTo>
                        <a:pt x="0" y="16"/>
                      </a:lnTo>
                      <a:close/>
                      <a:moveTo>
                        <a:pt x="32" y="1968"/>
                      </a:moveTo>
                      <a:lnTo>
                        <a:pt x="16" y="1952"/>
                      </a:lnTo>
                      <a:lnTo>
                        <a:pt x="352" y="1952"/>
                      </a:lnTo>
                      <a:lnTo>
                        <a:pt x="336" y="1968"/>
                      </a:lnTo>
                      <a:lnTo>
                        <a:pt x="336" y="16"/>
                      </a:lnTo>
                      <a:lnTo>
                        <a:pt x="352" y="32"/>
                      </a:lnTo>
                      <a:lnTo>
                        <a:pt x="16" y="32"/>
                      </a:lnTo>
                      <a:lnTo>
                        <a:pt x="32" y="16"/>
                      </a:lnTo>
                      <a:lnTo>
                        <a:pt x="32" y="1968"/>
                      </a:lnTo>
                      <a:close/>
                    </a:path>
                  </a:pathLst>
                </a:custGeom>
                <a:solidFill>
                  <a:srgbClr val="000000"/>
                </a:solidFill>
                <a:ln w="6">
                  <a:solidFill>
                    <a:srgbClr val="000000"/>
                  </a:solidFill>
                  <a:bevel/>
                  <a:headEnd/>
                  <a:tailEnd/>
                </a:ln>
              </p:spPr>
              <p:txBody>
                <a:bodyPr/>
                <a:lstStyle/>
                <a:p>
                  <a:endParaRPr lang="ru-RU"/>
                </a:p>
              </p:txBody>
            </p:sp>
            <p:sp>
              <p:nvSpPr>
                <p:cNvPr id="203" name="Rectangle 83"/>
                <p:cNvSpPr>
                  <a:spLocks noChangeArrowheads="1"/>
                </p:cNvSpPr>
                <p:nvPr/>
              </p:nvSpPr>
              <p:spPr bwMode="auto">
                <a:xfrm>
                  <a:off x="3255" y="2176"/>
                  <a:ext cx="132" cy="114"/>
                </a:xfrm>
                <a:prstGeom prst="rect">
                  <a:avLst/>
                </a:prstGeom>
                <a:solidFill>
                  <a:srgbClr val="31F810"/>
                </a:solidFill>
                <a:ln w="9525">
                  <a:noFill/>
                  <a:miter lim="800000"/>
                  <a:headEnd/>
                  <a:tailEnd/>
                </a:ln>
              </p:spPr>
              <p:txBody>
                <a:bodyPr/>
                <a:lstStyle/>
                <a:p>
                  <a:endParaRPr lang="ru-RU"/>
                </a:p>
              </p:txBody>
            </p:sp>
            <p:sp>
              <p:nvSpPr>
                <p:cNvPr id="204" name="Freeform 84"/>
                <p:cNvSpPr>
                  <a:spLocks noEditPoints="1"/>
                </p:cNvSpPr>
                <p:nvPr/>
              </p:nvSpPr>
              <p:spPr bwMode="auto">
                <a:xfrm>
                  <a:off x="3249" y="2170"/>
                  <a:ext cx="144" cy="126"/>
                </a:xfrm>
                <a:custGeom>
                  <a:avLst/>
                  <a:gdLst>
                    <a:gd name="T0" fmla="*/ 0 w 384"/>
                    <a:gd name="T1" fmla="*/ 0 h 336"/>
                    <a:gd name="T2" fmla="*/ 0 w 384"/>
                    <a:gd name="T3" fmla="*/ 0 h 336"/>
                    <a:gd name="T4" fmla="*/ 0 w 384"/>
                    <a:gd name="T5" fmla="*/ 0 h 336"/>
                    <a:gd name="T6" fmla="*/ 0 w 384"/>
                    <a:gd name="T7" fmla="*/ 0 h 336"/>
                    <a:gd name="T8" fmla="*/ 0 w 384"/>
                    <a:gd name="T9" fmla="*/ 0 h 336"/>
                    <a:gd name="T10" fmla="*/ 0 w 384"/>
                    <a:gd name="T11" fmla="*/ 0 h 336"/>
                    <a:gd name="T12" fmla="*/ 0 w 384"/>
                    <a:gd name="T13" fmla="*/ 0 h 336"/>
                    <a:gd name="T14" fmla="*/ 0 w 384"/>
                    <a:gd name="T15" fmla="*/ 0 h 336"/>
                    <a:gd name="T16" fmla="*/ 0 w 384"/>
                    <a:gd name="T17" fmla="*/ 0 h 336"/>
                    <a:gd name="T18" fmla="*/ 0 w 384"/>
                    <a:gd name="T19" fmla="*/ 0 h 336"/>
                    <a:gd name="T20" fmla="*/ 0 w 384"/>
                    <a:gd name="T21" fmla="*/ 0 h 336"/>
                    <a:gd name="T22" fmla="*/ 0 w 384"/>
                    <a:gd name="T23" fmla="*/ 0 h 336"/>
                    <a:gd name="T24" fmla="*/ 0 w 384"/>
                    <a:gd name="T25" fmla="*/ 0 h 336"/>
                    <a:gd name="T26" fmla="*/ 0 w 384"/>
                    <a:gd name="T27" fmla="*/ 0 h 336"/>
                    <a:gd name="T28" fmla="*/ 0 w 384"/>
                    <a:gd name="T29" fmla="*/ 0 h 336"/>
                    <a:gd name="T30" fmla="*/ 0 w 384"/>
                    <a:gd name="T31" fmla="*/ 0 h 336"/>
                    <a:gd name="T32" fmla="*/ 0 w 384"/>
                    <a:gd name="T33" fmla="*/ 0 h 336"/>
                    <a:gd name="T34" fmla="*/ 0 w 384"/>
                    <a:gd name="T35" fmla="*/ 0 h 3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4"/>
                    <a:gd name="T55" fmla="*/ 0 h 336"/>
                    <a:gd name="T56" fmla="*/ 384 w 384"/>
                    <a:gd name="T57" fmla="*/ 336 h 3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4" h="336">
                      <a:moveTo>
                        <a:pt x="0" y="16"/>
                      </a:moveTo>
                      <a:cubicBezTo>
                        <a:pt x="0" y="8"/>
                        <a:pt x="8" y="0"/>
                        <a:pt x="16" y="0"/>
                      </a:cubicBezTo>
                      <a:lnTo>
                        <a:pt x="368" y="0"/>
                      </a:lnTo>
                      <a:cubicBezTo>
                        <a:pt x="377" y="0"/>
                        <a:pt x="384" y="8"/>
                        <a:pt x="384" y="16"/>
                      </a:cubicBezTo>
                      <a:lnTo>
                        <a:pt x="384" y="320"/>
                      </a:lnTo>
                      <a:cubicBezTo>
                        <a:pt x="384" y="329"/>
                        <a:pt x="377" y="336"/>
                        <a:pt x="368" y="336"/>
                      </a:cubicBezTo>
                      <a:lnTo>
                        <a:pt x="16" y="336"/>
                      </a:lnTo>
                      <a:cubicBezTo>
                        <a:pt x="8" y="336"/>
                        <a:pt x="0" y="329"/>
                        <a:pt x="0" y="320"/>
                      </a:cubicBezTo>
                      <a:lnTo>
                        <a:pt x="0" y="16"/>
                      </a:lnTo>
                      <a:close/>
                      <a:moveTo>
                        <a:pt x="32" y="320"/>
                      </a:moveTo>
                      <a:lnTo>
                        <a:pt x="16" y="304"/>
                      </a:lnTo>
                      <a:lnTo>
                        <a:pt x="368" y="304"/>
                      </a:lnTo>
                      <a:lnTo>
                        <a:pt x="352" y="320"/>
                      </a:lnTo>
                      <a:lnTo>
                        <a:pt x="352" y="16"/>
                      </a:lnTo>
                      <a:lnTo>
                        <a:pt x="368" y="32"/>
                      </a:lnTo>
                      <a:lnTo>
                        <a:pt x="16" y="32"/>
                      </a:lnTo>
                      <a:lnTo>
                        <a:pt x="32" y="16"/>
                      </a:lnTo>
                      <a:lnTo>
                        <a:pt x="32" y="320"/>
                      </a:lnTo>
                      <a:close/>
                    </a:path>
                  </a:pathLst>
                </a:custGeom>
                <a:solidFill>
                  <a:srgbClr val="000000"/>
                </a:solidFill>
                <a:ln w="6">
                  <a:solidFill>
                    <a:srgbClr val="000000"/>
                  </a:solidFill>
                  <a:bevel/>
                  <a:headEnd/>
                  <a:tailEnd/>
                </a:ln>
              </p:spPr>
              <p:txBody>
                <a:bodyPr/>
                <a:lstStyle/>
                <a:p>
                  <a:endParaRPr lang="ru-RU"/>
                </a:p>
              </p:txBody>
            </p:sp>
            <p:sp>
              <p:nvSpPr>
                <p:cNvPr id="205" name="Rectangle 85"/>
                <p:cNvSpPr>
                  <a:spLocks noChangeArrowheads="1"/>
                </p:cNvSpPr>
                <p:nvPr/>
              </p:nvSpPr>
              <p:spPr bwMode="auto">
                <a:xfrm>
                  <a:off x="3579" y="1864"/>
                  <a:ext cx="126" cy="210"/>
                </a:xfrm>
                <a:prstGeom prst="rect">
                  <a:avLst/>
                </a:prstGeom>
                <a:solidFill>
                  <a:srgbClr val="31F810"/>
                </a:solidFill>
                <a:ln w="9525">
                  <a:noFill/>
                  <a:miter lim="800000"/>
                  <a:headEnd/>
                  <a:tailEnd/>
                </a:ln>
              </p:spPr>
              <p:txBody>
                <a:bodyPr/>
                <a:lstStyle/>
                <a:p>
                  <a:endParaRPr lang="ru-RU"/>
                </a:p>
              </p:txBody>
            </p:sp>
            <p:sp>
              <p:nvSpPr>
                <p:cNvPr id="206" name="Freeform 86"/>
                <p:cNvSpPr>
                  <a:spLocks noEditPoints="1"/>
                </p:cNvSpPr>
                <p:nvPr/>
              </p:nvSpPr>
              <p:spPr bwMode="auto">
                <a:xfrm>
                  <a:off x="3573" y="1858"/>
                  <a:ext cx="138" cy="222"/>
                </a:xfrm>
                <a:custGeom>
                  <a:avLst/>
                  <a:gdLst>
                    <a:gd name="T0" fmla="*/ 0 w 368"/>
                    <a:gd name="T1" fmla="*/ 0 h 592"/>
                    <a:gd name="T2" fmla="*/ 0 w 368"/>
                    <a:gd name="T3" fmla="*/ 0 h 592"/>
                    <a:gd name="T4" fmla="*/ 0 w 368"/>
                    <a:gd name="T5" fmla="*/ 0 h 592"/>
                    <a:gd name="T6" fmla="*/ 0 w 368"/>
                    <a:gd name="T7" fmla="*/ 0 h 592"/>
                    <a:gd name="T8" fmla="*/ 0 w 368"/>
                    <a:gd name="T9" fmla="*/ 0 h 592"/>
                    <a:gd name="T10" fmla="*/ 0 w 368"/>
                    <a:gd name="T11" fmla="*/ 0 h 592"/>
                    <a:gd name="T12" fmla="*/ 0 w 368"/>
                    <a:gd name="T13" fmla="*/ 0 h 592"/>
                    <a:gd name="T14" fmla="*/ 0 w 368"/>
                    <a:gd name="T15" fmla="*/ 0 h 592"/>
                    <a:gd name="T16" fmla="*/ 0 w 368"/>
                    <a:gd name="T17" fmla="*/ 0 h 592"/>
                    <a:gd name="T18" fmla="*/ 0 w 368"/>
                    <a:gd name="T19" fmla="*/ 0 h 592"/>
                    <a:gd name="T20" fmla="*/ 0 w 368"/>
                    <a:gd name="T21" fmla="*/ 0 h 592"/>
                    <a:gd name="T22" fmla="*/ 0 w 368"/>
                    <a:gd name="T23" fmla="*/ 0 h 592"/>
                    <a:gd name="T24" fmla="*/ 0 w 368"/>
                    <a:gd name="T25" fmla="*/ 0 h 592"/>
                    <a:gd name="T26" fmla="*/ 0 w 368"/>
                    <a:gd name="T27" fmla="*/ 0 h 592"/>
                    <a:gd name="T28" fmla="*/ 0 w 368"/>
                    <a:gd name="T29" fmla="*/ 0 h 592"/>
                    <a:gd name="T30" fmla="*/ 0 w 368"/>
                    <a:gd name="T31" fmla="*/ 0 h 592"/>
                    <a:gd name="T32" fmla="*/ 0 w 368"/>
                    <a:gd name="T33" fmla="*/ 0 h 592"/>
                    <a:gd name="T34" fmla="*/ 0 w 368"/>
                    <a:gd name="T35" fmla="*/ 0 h 5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8"/>
                    <a:gd name="T55" fmla="*/ 0 h 592"/>
                    <a:gd name="T56" fmla="*/ 368 w 368"/>
                    <a:gd name="T57" fmla="*/ 592 h 5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8" h="592">
                      <a:moveTo>
                        <a:pt x="0" y="16"/>
                      </a:moveTo>
                      <a:cubicBezTo>
                        <a:pt x="0" y="8"/>
                        <a:pt x="8" y="0"/>
                        <a:pt x="16" y="0"/>
                      </a:cubicBezTo>
                      <a:lnTo>
                        <a:pt x="352" y="0"/>
                      </a:lnTo>
                      <a:cubicBezTo>
                        <a:pt x="361" y="0"/>
                        <a:pt x="368" y="8"/>
                        <a:pt x="368" y="16"/>
                      </a:cubicBezTo>
                      <a:lnTo>
                        <a:pt x="368" y="576"/>
                      </a:lnTo>
                      <a:cubicBezTo>
                        <a:pt x="368" y="585"/>
                        <a:pt x="361" y="592"/>
                        <a:pt x="352" y="592"/>
                      </a:cubicBezTo>
                      <a:lnTo>
                        <a:pt x="16" y="592"/>
                      </a:lnTo>
                      <a:cubicBezTo>
                        <a:pt x="8" y="592"/>
                        <a:pt x="0" y="585"/>
                        <a:pt x="0" y="576"/>
                      </a:cubicBezTo>
                      <a:lnTo>
                        <a:pt x="0" y="16"/>
                      </a:lnTo>
                      <a:close/>
                      <a:moveTo>
                        <a:pt x="32" y="576"/>
                      </a:moveTo>
                      <a:lnTo>
                        <a:pt x="16" y="560"/>
                      </a:lnTo>
                      <a:lnTo>
                        <a:pt x="352" y="560"/>
                      </a:lnTo>
                      <a:lnTo>
                        <a:pt x="336" y="576"/>
                      </a:lnTo>
                      <a:lnTo>
                        <a:pt x="336" y="16"/>
                      </a:lnTo>
                      <a:lnTo>
                        <a:pt x="352" y="32"/>
                      </a:lnTo>
                      <a:lnTo>
                        <a:pt x="16" y="32"/>
                      </a:lnTo>
                      <a:lnTo>
                        <a:pt x="32" y="16"/>
                      </a:lnTo>
                      <a:lnTo>
                        <a:pt x="32" y="576"/>
                      </a:lnTo>
                      <a:close/>
                    </a:path>
                  </a:pathLst>
                </a:custGeom>
                <a:solidFill>
                  <a:srgbClr val="000000"/>
                </a:solidFill>
                <a:ln w="6">
                  <a:solidFill>
                    <a:srgbClr val="000000"/>
                  </a:solidFill>
                  <a:bevel/>
                  <a:headEnd/>
                  <a:tailEnd/>
                </a:ln>
              </p:spPr>
              <p:txBody>
                <a:bodyPr/>
                <a:lstStyle/>
                <a:p>
                  <a:endParaRPr lang="ru-RU"/>
                </a:p>
              </p:txBody>
            </p:sp>
            <p:sp>
              <p:nvSpPr>
                <p:cNvPr id="207" name="Rectangle 87"/>
                <p:cNvSpPr>
                  <a:spLocks noChangeArrowheads="1"/>
                </p:cNvSpPr>
                <p:nvPr/>
              </p:nvSpPr>
              <p:spPr bwMode="auto">
                <a:xfrm>
                  <a:off x="1977" y="1402"/>
                  <a:ext cx="126" cy="570"/>
                </a:xfrm>
                <a:prstGeom prst="rect">
                  <a:avLst/>
                </a:prstGeom>
                <a:solidFill>
                  <a:srgbClr val="FF0000"/>
                </a:solidFill>
                <a:ln w="9525">
                  <a:noFill/>
                  <a:miter lim="800000"/>
                  <a:headEnd/>
                  <a:tailEnd/>
                </a:ln>
              </p:spPr>
              <p:txBody>
                <a:bodyPr/>
                <a:lstStyle/>
                <a:p>
                  <a:endParaRPr lang="ru-RU"/>
                </a:p>
              </p:txBody>
            </p:sp>
            <p:sp>
              <p:nvSpPr>
                <p:cNvPr id="208" name="Freeform 88"/>
                <p:cNvSpPr>
                  <a:spLocks noEditPoints="1"/>
                </p:cNvSpPr>
                <p:nvPr/>
              </p:nvSpPr>
              <p:spPr bwMode="auto">
                <a:xfrm>
                  <a:off x="1971" y="1396"/>
                  <a:ext cx="138" cy="582"/>
                </a:xfrm>
                <a:custGeom>
                  <a:avLst/>
                  <a:gdLst>
                    <a:gd name="T0" fmla="*/ 0 w 368"/>
                    <a:gd name="T1" fmla="*/ 0 h 1552"/>
                    <a:gd name="T2" fmla="*/ 0 w 368"/>
                    <a:gd name="T3" fmla="*/ 0 h 1552"/>
                    <a:gd name="T4" fmla="*/ 0 w 368"/>
                    <a:gd name="T5" fmla="*/ 0 h 1552"/>
                    <a:gd name="T6" fmla="*/ 0 w 368"/>
                    <a:gd name="T7" fmla="*/ 0 h 1552"/>
                    <a:gd name="T8" fmla="*/ 0 w 368"/>
                    <a:gd name="T9" fmla="*/ 0 h 1552"/>
                    <a:gd name="T10" fmla="*/ 0 w 368"/>
                    <a:gd name="T11" fmla="*/ 0 h 1552"/>
                    <a:gd name="T12" fmla="*/ 0 w 368"/>
                    <a:gd name="T13" fmla="*/ 0 h 1552"/>
                    <a:gd name="T14" fmla="*/ 0 w 368"/>
                    <a:gd name="T15" fmla="*/ 0 h 1552"/>
                    <a:gd name="T16" fmla="*/ 0 w 368"/>
                    <a:gd name="T17" fmla="*/ 0 h 1552"/>
                    <a:gd name="T18" fmla="*/ 0 w 368"/>
                    <a:gd name="T19" fmla="*/ 0 h 1552"/>
                    <a:gd name="T20" fmla="*/ 0 w 368"/>
                    <a:gd name="T21" fmla="*/ 0 h 1552"/>
                    <a:gd name="T22" fmla="*/ 0 w 368"/>
                    <a:gd name="T23" fmla="*/ 0 h 1552"/>
                    <a:gd name="T24" fmla="*/ 0 w 368"/>
                    <a:gd name="T25" fmla="*/ 0 h 1552"/>
                    <a:gd name="T26" fmla="*/ 0 w 368"/>
                    <a:gd name="T27" fmla="*/ 0 h 1552"/>
                    <a:gd name="T28" fmla="*/ 0 w 368"/>
                    <a:gd name="T29" fmla="*/ 0 h 1552"/>
                    <a:gd name="T30" fmla="*/ 0 w 368"/>
                    <a:gd name="T31" fmla="*/ 0 h 1552"/>
                    <a:gd name="T32" fmla="*/ 0 w 368"/>
                    <a:gd name="T33" fmla="*/ 0 h 1552"/>
                    <a:gd name="T34" fmla="*/ 0 w 368"/>
                    <a:gd name="T35" fmla="*/ 0 h 15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8"/>
                    <a:gd name="T55" fmla="*/ 0 h 1552"/>
                    <a:gd name="T56" fmla="*/ 368 w 368"/>
                    <a:gd name="T57" fmla="*/ 1552 h 15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8" h="1552">
                      <a:moveTo>
                        <a:pt x="0" y="16"/>
                      </a:moveTo>
                      <a:cubicBezTo>
                        <a:pt x="0" y="8"/>
                        <a:pt x="8" y="0"/>
                        <a:pt x="16" y="0"/>
                      </a:cubicBezTo>
                      <a:lnTo>
                        <a:pt x="352" y="0"/>
                      </a:lnTo>
                      <a:cubicBezTo>
                        <a:pt x="361" y="0"/>
                        <a:pt x="368" y="8"/>
                        <a:pt x="368" y="16"/>
                      </a:cubicBezTo>
                      <a:lnTo>
                        <a:pt x="368" y="1536"/>
                      </a:lnTo>
                      <a:cubicBezTo>
                        <a:pt x="368" y="1545"/>
                        <a:pt x="361" y="1552"/>
                        <a:pt x="352" y="1552"/>
                      </a:cubicBezTo>
                      <a:lnTo>
                        <a:pt x="16" y="1552"/>
                      </a:lnTo>
                      <a:cubicBezTo>
                        <a:pt x="8" y="1552"/>
                        <a:pt x="0" y="1545"/>
                        <a:pt x="0" y="1536"/>
                      </a:cubicBezTo>
                      <a:lnTo>
                        <a:pt x="0" y="16"/>
                      </a:lnTo>
                      <a:close/>
                      <a:moveTo>
                        <a:pt x="32" y="1536"/>
                      </a:moveTo>
                      <a:lnTo>
                        <a:pt x="16" y="1520"/>
                      </a:lnTo>
                      <a:lnTo>
                        <a:pt x="352" y="1520"/>
                      </a:lnTo>
                      <a:lnTo>
                        <a:pt x="336" y="1536"/>
                      </a:lnTo>
                      <a:lnTo>
                        <a:pt x="336" y="16"/>
                      </a:lnTo>
                      <a:lnTo>
                        <a:pt x="352" y="32"/>
                      </a:lnTo>
                      <a:lnTo>
                        <a:pt x="16" y="32"/>
                      </a:lnTo>
                      <a:lnTo>
                        <a:pt x="32" y="16"/>
                      </a:lnTo>
                      <a:lnTo>
                        <a:pt x="32" y="1536"/>
                      </a:lnTo>
                      <a:close/>
                    </a:path>
                  </a:pathLst>
                </a:custGeom>
                <a:solidFill>
                  <a:srgbClr val="000000"/>
                </a:solidFill>
                <a:ln w="6">
                  <a:solidFill>
                    <a:srgbClr val="000000"/>
                  </a:solidFill>
                  <a:bevel/>
                  <a:headEnd/>
                  <a:tailEnd/>
                </a:ln>
              </p:spPr>
              <p:txBody>
                <a:bodyPr/>
                <a:lstStyle/>
                <a:p>
                  <a:endParaRPr lang="ru-RU"/>
                </a:p>
              </p:txBody>
            </p:sp>
            <p:sp>
              <p:nvSpPr>
                <p:cNvPr id="209" name="Rectangle 89"/>
                <p:cNvSpPr>
                  <a:spLocks noChangeArrowheads="1"/>
                </p:cNvSpPr>
                <p:nvPr/>
              </p:nvSpPr>
              <p:spPr bwMode="auto">
                <a:xfrm>
                  <a:off x="2295" y="1402"/>
                  <a:ext cx="132" cy="342"/>
                </a:xfrm>
                <a:prstGeom prst="rect">
                  <a:avLst/>
                </a:prstGeom>
                <a:solidFill>
                  <a:srgbClr val="FF0000"/>
                </a:solidFill>
                <a:ln w="9525">
                  <a:noFill/>
                  <a:miter lim="800000"/>
                  <a:headEnd/>
                  <a:tailEnd/>
                </a:ln>
              </p:spPr>
              <p:txBody>
                <a:bodyPr/>
                <a:lstStyle/>
                <a:p>
                  <a:endParaRPr lang="ru-RU"/>
                </a:p>
              </p:txBody>
            </p:sp>
            <p:sp>
              <p:nvSpPr>
                <p:cNvPr id="210" name="Freeform 90"/>
                <p:cNvSpPr>
                  <a:spLocks noEditPoints="1"/>
                </p:cNvSpPr>
                <p:nvPr/>
              </p:nvSpPr>
              <p:spPr bwMode="auto">
                <a:xfrm>
                  <a:off x="2289" y="1396"/>
                  <a:ext cx="144" cy="354"/>
                </a:xfrm>
                <a:custGeom>
                  <a:avLst/>
                  <a:gdLst>
                    <a:gd name="T0" fmla="*/ 0 w 384"/>
                    <a:gd name="T1" fmla="*/ 0 h 944"/>
                    <a:gd name="T2" fmla="*/ 0 w 384"/>
                    <a:gd name="T3" fmla="*/ 0 h 944"/>
                    <a:gd name="T4" fmla="*/ 0 w 384"/>
                    <a:gd name="T5" fmla="*/ 0 h 944"/>
                    <a:gd name="T6" fmla="*/ 0 w 384"/>
                    <a:gd name="T7" fmla="*/ 0 h 944"/>
                    <a:gd name="T8" fmla="*/ 0 w 384"/>
                    <a:gd name="T9" fmla="*/ 0 h 944"/>
                    <a:gd name="T10" fmla="*/ 0 w 384"/>
                    <a:gd name="T11" fmla="*/ 0 h 944"/>
                    <a:gd name="T12" fmla="*/ 0 w 384"/>
                    <a:gd name="T13" fmla="*/ 0 h 944"/>
                    <a:gd name="T14" fmla="*/ 0 w 384"/>
                    <a:gd name="T15" fmla="*/ 0 h 944"/>
                    <a:gd name="T16" fmla="*/ 0 w 384"/>
                    <a:gd name="T17" fmla="*/ 0 h 944"/>
                    <a:gd name="T18" fmla="*/ 0 w 384"/>
                    <a:gd name="T19" fmla="*/ 0 h 944"/>
                    <a:gd name="T20" fmla="*/ 0 w 384"/>
                    <a:gd name="T21" fmla="*/ 0 h 944"/>
                    <a:gd name="T22" fmla="*/ 0 w 384"/>
                    <a:gd name="T23" fmla="*/ 0 h 944"/>
                    <a:gd name="T24" fmla="*/ 0 w 384"/>
                    <a:gd name="T25" fmla="*/ 0 h 944"/>
                    <a:gd name="T26" fmla="*/ 0 w 384"/>
                    <a:gd name="T27" fmla="*/ 0 h 944"/>
                    <a:gd name="T28" fmla="*/ 0 w 384"/>
                    <a:gd name="T29" fmla="*/ 0 h 944"/>
                    <a:gd name="T30" fmla="*/ 0 w 384"/>
                    <a:gd name="T31" fmla="*/ 0 h 944"/>
                    <a:gd name="T32" fmla="*/ 0 w 384"/>
                    <a:gd name="T33" fmla="*/ 0 h 944"/>
                    <a:gd name="T34" fmla="*/ 0 w 384"/>
                    <a:gd name="T35" fmla="*/ 0 h 9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4"/>
                    <a:gd name="T55" fmla="*/ 0 h 944"/>
                    <a:gd name="T56" fmla="*/ 384 w 384"/>
                    <a:gd name="T57" fmla="*/ 944 h 9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4" h="944">
                      <a:moveTo>
                        <a:pt x="0" y="16"/>
                      </a:moveTo>
                      <a:cubicBezTo>
                        <a:pt x="0" y="8"/>
                        <a:pt x="8" y="0"/>
                        <a:pt x="16" y="0"/>
                      </a:cubicBezTo>
                      <a:lnTo>
                        <a:pt x="368" y="0"/>
                      </a:lnTo>
                      <a:cubicBezTo>
                        <a:pt x="377" y="0"/>
                        <a:pt x="384" y="8"/>
                        <a:pt x="384" y="16"/>
                      </a:cubicBezTo>
                      <a:lnTo>
                        <a:pt x="384" y="928"/>
                      </a:lnTo>
                      <a:cubicBezTo>
                        <a:pt x="384" y="937"/>
                        <a:pt x="377" y="944"/>
                        <a:pt x="368" y="944"/>
                      </a:cubicBezTo>
                      <a:lnTo>
                        <a:pt x="16" y="944"/>
                      </a:lnTo>
                      <a:cubicBezTo>
                        <a:pt x="8" y="944"/>
                        <a:pt x="0" y="937"/>
                        <a:pt x="0" y="928"/>
                      </a:cubicBezTo>
                      <a:lnTo>
                        <a:pt x="0" y="16"/>
                      </a:lnTo>
                      <a:close/>
                      <a:moveTo>
                        <a:pt x="32" y="928"/>
                      </a:moveTo>
                      <a:lnTo>
                        <a:pt x="16" y="912"/>
                      </a:lnTo>
                      <a:lnTo>
                        <a:pt x="368" y="912"/>
                      </a:lnTo>
                      <a:lnTo>
                        <a:pt x="352" y="928"/>
                      </a:lnTo>
                      <a:lnTo>
                        <a:pt x="352" y="16"/>
                      </a:lnTo>
                      <a:lnTo>
                        <a:pt x="368" y="32"/>
                      </a:lnTo>
                      <a:lnTo>
                        <a:pt x="16" y="32"/>
                      </a:lnTo>
                      <a:lnTo>
                        <a:pt x="32" y="16"/>
                      </a:lnTo>
                      <a:lnTo>
                        <a:pt x="32" y="928"/>
                      </a:lnTo>
                      <a:close/>
                    </a:path>
                  </a:pathLst>
                </a:custGeom>
                <a:solidFill>
                  <a:srgbClr val="000000"/>
                </a:solidFill>
                <a:ln w="6">
                  <a:solidFill>
                    <a:srgbClr val="000000"/>
                  </a:solidFill>
                  <a:bevel/>
                  <a:headEnd/>
                  <a:tailEnd/>
                </a:ln>
              </p:spPr>
              <p:txBody>
                <a:bodyPr/>
                <a:lstStyle/>
                <a:p>
                  <a:endParaRPr lang="ru-RU"/>
                </a:p>
              </p:txBody>
            </p:sp>
            <p:sp>
              <p:nvSpPr>
                <p:cNvPr id="211" name="Rectangle 91"/>
                <p:cNvSpPr>
                  <a:spLocks noChangeArrowheads="1"/>
                </p:cNvSpPr>
                <p:nvPr/>
              </p:nvSpPr>
              <p:spPr bwMode="auto">
                <a:xfrm>
                  <a:off x="2619" y="1402"/>
                  <a:ext cx="126" cy="300"/>
                </a:xfrm>
                <a:prstGeom prst="rect">
                  <a:avLst/>
                </a:prstGeom>
                <a:solidFill>
                  <a:srgbClr val="FF0000"/>
                </a:solidFill>
                <a:ln w="9525">
                  <a:noFill/>
                  <a:miter lim="800000"/>
                  <a:headEnd/>
                  <a:tailEnd/>
                </a:ln>
              </p:spPr>
              <p:txBody>
                <a:bodyPr/>
                <a:lstStyle/>
                <a:p>
                  <a:endParaRPr lang="ru-RU"/>
                </a:p>
              </p:txBody>
            </p:sp>
            <p:sp>
              <p:nvSpPr>
                <p:cNvPr id="212" name="Freeform 92"/>
                <p:cNvSpPr>
                  <a:spLocks noEditPoints="1"/>
                </p:cNvSpPr>
                <p:nvPr/>
              </p:nvSpPr>
              <p:spPr bwMode="auto">
                <a:xfrm>
                  <a:off x="2613" y="1396"/>
                  <a:ext cx="138" cy="312"/>
                </a:xfrm>
                <a:custGeom>
                  <a:avLst/>
                  <a:gdLst>
                    <a:gd name="T0" fmla="*/ 0 w 368"/>
                    <a:gd name="T1" fmla="*/ 0 h 832"/>
                    <a:gd name="T2" fmla="*/ 0 w 368"/>
                    <a:gd name="T3" fmla="*/ 0 h 832"/>
                    <a:gd name="T4" fmla="*/ 0 w 368"/>
                    <a:gd name="T5" fmla="*/ 0 h 832"/>
                    <a:gd name="T6" fmla="*/ 0 w 368"/>
                    <a:gd name="T7" fmla="*/ 0 h 832"/>
                    <a:gd name="T8" fmla="*/ 0 w 368"/>
                    <a:gd name="T9" fmla="*/ 0 h 832"/>
                    <a:gd name="T10" fmla="*/ 0 w 368"/>
                    <a:gd name="T11" fmla="*/ 0 h 832"/>
                    <a:gd name="T12" fmla="*/ 0 w 368"/>
                    <a:gd name="T13" fmla="*/ 0 h 832"/>
                    <a:gd name="T14" fmla="*/ 0 w 368"/>
                    <a:gd name="T15" fmla="*/ 0 h 832"/>
                    <a:gd name="T16" fmla="*/ 0 w 368"/>
                    <a:gd name="T17" fmla="*/ 0 h 832"/>
                    <a:gd name="T18" fmla="*/ 0 w 368"/>
                    <a:gd name="T19" fmla="*/ 0 h 832"/>
                    <a:gd name="T20" fmla="*/ 0 w 368"/>
                    <a:gd name="T21" fmla="*/ 0 h 832"/>
                    <a:gd name="T22" fmla="*/ 0 w 368"/>
                    <a:gd name="T23" fmla="*/ 0 h 832"/>
                    <a:gd name="T24" fmla="*/ 0 w 368"/>
                    <a:gd name="T25" fmla="*/ 0 h 832"/>
                    <a:gd name="T26" fmla="*/ 0 w 368"/>
                    <a:gd name="T27" fmla="*/ 0 h 832"/>
                    <a:gd name="T28" fmla="*/ 0 w 368"/>
                    <a:gd name="T29" fmla="*/ 0 h 832"/>
                    <a:gd name="T30" fmla="*/ 0 w 368"/>
                    <a:gd name="T31" fmla="*/ 0 h 832"/>
                    <a:gd name="T32" fmla="*/ 0 w 368"/>
                    <a:gd name="T33" fmla="*/ 0 h 832"/>
                    <a:gd name="T34" fmla="*/ 0 w 368"/>
                    <a:gd name="T35" fmla="*/ 0 h 8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8"/>
                    <a:gd name="T55" fmla="*/ 0 h 832"/>
                    <a:gd name="T56" fmla="*/ 368 w 368"/>
                    <a:gd name="T57" fmla="*/ 832 h 8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8" h="832">
                      <a:moveTo>
                        <a:pt x="0" y="16"/>
                      </a:moveTo>
                      <a:cubicBezTo>
                        <a:pt x="0" y="8"/>
                        <a:pt x="8" y="0"/>
                        <a:pt x="16" y="0"/>
                      </a:cubicBezTo>
                      <a:lnTo>
                        <a:pt x="352" y="0"/>
                      </a:lnTo>
                      <a:cubicBezTo>
                        <a:pt x="361" y="0"/>
                        <a:pt x="368" y="8"/>
                        <a:pt x="368" y="16"/>
                      </a:cubicBezTo>
                      <a:lnTo>
                        <a:pt x="368" y="816"/>
                      </a:lnTo>
                      <a:cubicBezTo>
                        <a:pt x="368" y="825"/>
                        <a:pt x="361" y="832"/>
                        <a:pt x="352" y="832"/>
                      </a:cubicBezTo>
                      <a:lnTo>
                        <a:pt x="16" y="832"/>
                      </a:lnTo>
                      <a:cubicBezTo>
                        <a:pt x="8" y="832"/>
                        <a:pt x="0" y="825"/>
                        <a:pt x="0" y="816"/>
                      </a:cubicBezTo>
                      <a:lnTo>
                        <a:pt x="0" y="16"/>
                      </a:lnTo>
                      <a:close/>
                      <a:moveTo>
                        <a:pt x="32" y="816"/>
                      </a:moveTo>
                      <a:lnTo>
                        <a:pt x="16" y="800"/>
                      </a:lnTo>
                      <a:lnTo>
                        <a:pt x="352" y="800"/>
                      </a:lnTo>
                      <a:lnTo>
                        <a:pt x="336" y="816"/>
                      </a:lnTo>
                      <a:lnTo>
                        <a:pt x="336" y="16"/>
                      </a:lnTo>
                      <a:lnTo>
                        <a:pt x="352" y="32"/>
                      </a:lnTo>
                      <a:lnTo>
                        <a:pt x="16" y="32"/>
                      </a:lnTo>
                      <a:lnTo>
                        <a:pt x="32" y="16"/>
                      </a:lnTo>
                      <a:lnTo>
                        <a:pt x="32" y="816"/>
                      </a:lnTo>
                      <a:close/>
                    </a:path>
                  </a:pathLst>
                </a:custGeom>
                <a:solidFill>
                  <a:srgbClr val="000000"/>
                </a:solidFill>
                <a:ln w="6">
                  <a:solidFill>
                    <a:srgbClr val="000000"/>
                  </a:solidFill>
                  <a:bevel/>
                  <a:headEnd/>
                  <a:tailEnd/>
                </a:ln>
              </p:spPr>
              <p:txBody>
                <a:bodyPr/>
                <a:lstStyle/>
                <a:p>
                  <a:endParaRPr lang="ru-RU"/>
                </a:p>
              </p:txBody>
            </p:sp>
            <p:sp>
              <p:nvSpPr>
                <p:cNvPr id="213" name="Rectangle 95"/>
                <p:cNvSpPr>
                  <a:spLocks noChangeArrowheads="1"/>
                </p:cNvSpPr>
                <p:nvPr/>
              </p:nvSpPr>
              <p:spPr bwMode="auto">
                <a:xfrm>
                  <a:off x="3255" y="1402"/>
                  <a:ext cx="132" cy="774"/>
                </a:xfrm>
                <a:prstGeom prst="rect">
                  <a:avLst/>
                </a:prstGeom>
                <a:solidFill>
                  <a:srgbClr val="FF0000"/>
                </a:solidFill>
                <a:ln w="9525">
                  <a:noFill/>
                  <a:miter lim="800000"/>
                  <a:headEnd/>
                  <a:tailEnd/>
                </a:ln>
              </p:spPr>
              <p:txBody>
                <a:bodyPr/>
                <a:lstStyle/>
                <a:p>
                  <a:endParaRPr lang="ru-RU"/>
                </a:p>
              </p:txBody>
            </p:sp>
            <p:sp>
              <p:nvSpPr>
                <p:cNvPr id="214" name="Freeform 96"/>
                <p:cNvSpPr>
                  <a:spLocks noEditPoints="1"/>
                </p:cNvSpPr>
                <p:nvPr/>
              </p:nvSpPr>
              <p:spPr bwMode="auto">
                <a:xfrm>
                  <a:off x="3249" y="1396"/>
                  <a:ext cx="144" cy="786"/>
                </a:xfrm>
                <a:custGeom>
                  <a:avLst/>
                  <a:gdLst>
                    <a:gd name="T0" fmla="*/ 0 w 384"/>
                    <a:gd name="T1" fmla="*/ 0 h 2096"/>
                    <a:gd name="T2" fmla="*/ 0 w 384"/>
                    <a:gd name="T3" fmla="*/ 0 h 2096"/>
                    <a:gd name="T4" fmla="*/ 0 w 384"/>
                    <a:gd name="T5" fmla="*/ 0 h 2096"/>
                    <a:gd name="T6" fmla="*/ 0 w 384"/>
                    <a:gd name="T7" fmla="*/ 0 h 2096"/>
                    <a:gd name="T8" fmla="*/ 0 w 384"/>
                    <a:gd name="T9" fmla="*/ 0 h 2096"/>
                    <a:gd name="T10" fmla="*/ 0 w 384"/>
                    <a:gd name="T11" fmla="*/ 0 h 2096"/>
                    <a:gd name="T12" fmla="*/ 0 w 384"/>
                    <a:gd name="T13" fmla="*/ 0 h 2096"/>
                    <a:gd name="T14" fmla="*/ 0 w 384"/>
                    <a:gd name="T15" fmla="*/ 0 h 2096"/>
                    <a:gd name="T16" fmla="*/ 0 w 384"/>
                    <a:gd name="T17" fmla="*/ 0 h 2096"/>
                    <a:gd name="T18" fmla="*/ 0 w 384"/>
                    <a:gd name="T19" fmla="*/ 0 h 2096"/>
                    <a:gd name="T20" fmla="*/ 0 w 384"/>
                    <a:gd name="T21" fmla="*/ 0 h 2096"/>
                    <a:gd name="T22" fmla="*/ 0 w 384"/>
                    <a:gd name="T23" fmla="*/ 0 h 2096"/>
                    <a:gd name="T24" fmla="*/ 0 w 384"/>
                    <a:gd name="T25" fmla="*/ 0 h 2096"/>
                    <a:gd name="T26" fmla="*/ 0 w 384"/>
                    <a:gd name="T27" fmla="*/ 0 h 2096"/>
                    <a:gd name="T28" fmla="*/ 0 w 384"/>
                    <a:gd name="T29" fmla="*/ 0 h 2096"/>
                    <a:gd name="T30" fmla="*/ 0 w 384"/>
                    <a:gd name="T31" fmla="*/ 0 h 2096"/>
                    <a:gd name="T32" fmla="*/ 0 w 384"/>
                    <a:gd name="T33" fmla="*/ 0 h 2096"/>
                    <a:gd name="T34" fmla="*/ 0 w 384"/>
                    <a:gd name="T35" fmla="*/ 0 h 20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4"/>
                    <a:gd name="T55" fmla="*/ 0 h 2096"/>
                    <a:gd name="T56" fmla="*/ 384 w 384"/>
                    <a:gd name="T57" fmla="*/ 2096 h 20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4" h="2096">
                      <a:moveTo>
                        <a:pt x="0" y="16"/>
                      </a:moveTo>
                      <a:cubicBezTo>
                        <a:pt x="0" y="8"/>
                        <a:pt x="8" y="0"/>
                        <a:pt x="16" y="0"/>
                      </a:cubicBezTo>
                      <a:lnTo>
                        <a:pt x="368" y="0"/>
                      </a:lnTo>
                      <a:cubicBezTo>
                        <a:pt x="377" y="0"/>
                        <a:pt x="384" y="8"/>
                        <a:pt x="384" y="16"/>
                      </a:cubicBezTo>
                      <a:lnTo>
                        <a:pt x="384" y="2080"/>
                      </a:lnTo>
                      <a:cubicBezTo>
                        <a:pt x="384" y="2089"/>
                        <a:pt x="377" y="2096"/>
                        <a:pt x="368" y="2096"/>
                      </a:cubicBezTo>
                      <a:lnTo>
                        <a:pt x="16" y="2096"/>
                      </a:lnTo>
                      <a:cubicBezTo>
                        <a:pt x="8" y="2096"/>
                        <a:pt x="0" y="2089"/>
                        <a:pt x="0" y="2080"/>
                      </a:cubicBezTo>
                      <a:lnTo>
                        <a:pt x="0" y="16"/>
                      </a:lnTo>
                      <a:close/>
                      <a:moveTo>
                        <a:pt x="32" y="2080"/>
                      </a:moveTo>
                      <a:lnTo>
                        <a:pt x="16" y="2064"/>
                      </a:lnTo>
                      <a:lnTo>
                        <a:pt x="368" y="2064"/>
                      </a:lnTo>
                      <a:lnTo>
                        <a:pt x="352" y="2080"/>
                      </a:lnTo>
                      <a:lnTo>
                        <a:pt x="352" y="16"/>
                      </a:lnTo>
                      <a:lnTo>
                        <a:pt x="368" y="32"/>
                      </a:lnTo>
                      <a:lnTo>
                        <a:pt x="16" y="32"/>
                      </a:lnTo>
                      <a:lnTo>
                        <a:pt x="32" y="16"/>
                      </a:lnTo>
                      <a:lnTo>
                        <a:pt x="32" y="2080"/>
                      </a:lnTo>
                      <a:close/>
                    </a:path>
                  </a:pathLst>
                </a:custGeom>
                <a:solidFill>
                  <a:srgbClr val="000000"/>
                </a:solidFill>
                <a:ln w="6">
                  <a:solidFill>
                    <a:srgbClr val="000000"/>
                  </a:solidFill>
                  <a:bevel/>
                  <a:headEnd/>
                  <a:tailEnd/>
                </a:ln>
              </p:spPr>
              <p:txBody>
                <a:bodyPr/>
                <a:lstStyle/>
                <a:p>
                  <a:endParaRPr lang="ru-RU"/>
                </a:p>
              </p:txBody>
            </p:sp>
            <p:sp>
              <p:nvSpPr>
                <p:cNvPr id="215" name="Rectangle 97"/>
                <p:cNvSpPr>
                  <a:spLocks noChangeArrowheads="1"/>
                </p:cNvSpPr>
                <p:nvPr/>
              </p:nvSpPr>
              <p:spPr bwMode="auto">
                <a:xfrm>
                  <a:off x="3579" y="1402"/>
                  <a:ext cx="126" cy="462"/>
                </a:xfrm>
                <a:prstGeom prst="rect">
                  <a:avLst/>
                </a:prstGeom>
                <a:solidFill>
                  <a:srgbClr val="FF0000"/>
                </a:solidFill>
                <a:ln w="9525">
                  <a:noFill/>
                  <a:miter lim="800000"/>
                  <a:headEnd/>
                  <a:tailEnd/>
                </a:ln>
              </p:spPr>
              <p:txBody>
                <a:bodyPr/>
                <a:lstStyle/>
                <a:p>
                  <a:endParaRPr lang="ru-RU"/>
                </a:p>
              </p:txBody>
            </p:sp>
            <p:sp>
              <p:nvSpPr>
                <p:cNvPr id="216" name="Freeform 98"/>
                <p:cNvSpPr>
                  <a:spLocks noEditPoints="1"/>
                </p:cNvSpPr>
                <p:nvPr/>
              </p:nvSpPr>
              <p:spPr bwMode="auto">
                <a:xfrm>
                  <a:off x="3573" y="1396"/>
                  <a:ext cx="138" cy="474"/>
                </a:xfrm>
                <a:custGeom>
                  <a:avLst/>
                  <a:gdLst>
                    <a:gd name="T0" fmla="*/ 0 w 368"/>
                    <a:gd name="T1" fmla="*/ 0 h 1264"/>
                    <a:gd name="T2" fmla="*/ 0 w 368"/>
                    <a:gd name="T3" fmla="*/ 0 h 1264"/>
                    <a:gd name="T4" fmla="*/ 0 w 368"/>
                    <a:gd name="T5" fmla="*/ 0 h 1264"/>
                    <a:gd name="T6" fmla="*/ 0 w 368"/>
                    <a:gd name="T7" fmla="*/ 0 h 1264"/>
                    <a:gd name="T8" fmla="*/ 0 w 368"/>
                    <a:gd name="T9" fmla="*/ 0 h 1264"/>
                    <a:gd name="T10" fmla="*/ 0 w 368"/>
                    <a:gd name="T11" fmla="*/ 0 h 1264"/>
                    <a:gd name="T12" fmla="*/ 0 w 368"/>
                    <a:gd name="T13" fmla="*/ 0 h 1264"/>
                    <a:gd name="T14" fmla="*/ 0 w 368"/>
                    <a:gd name="T15" fmla="*/ 0 h 1264"/>
                    <a:gd name="T16" fmla="*/ 0 w 368"/>
                    <a:gd name="T17" fmla="*/ 0 h 1264"/>
                    <a:gd name="T18" fmla="*/ 0 w 368"/>
                    <a:gd name="T19" fmla="*/ 0 h 1264"/>
                    <a:gd name="T20" fmla="*/ 0 w 368"/>
                    <a:gd name="T21" fmla="*/ 0 h 1264"/>
                    <a:gd name="T22" fmla="*/ 0 w 368"/>
                    <a:gd name="T23" fmla="*/ 0 h 1264"/>
                    <a:gd name="T24" fmla="*/ 0 w 368"/>
                    <a:gd name="T25" fmla="*/ 0 h 1264"/>
                    <a:gd name="T26" fmla="*/ 0 w 368"/>
                    <a:gd name="T27" fmla="*/ 0 h 1264"/>
                    <a:gd name="T28" fmla="*/ 0 w 368"/>
                    <a:gd name="T29" fmla="*/ 0 h 1264"/>
                    <a:gd name="T30" fmla="*/ 0 w 368"/>
                    <a:gd name="T31" fmla="*/ 0 h 1264"/>
                    <a:gd name="T32" fmla="*/ 0 w 368"/>
                    <a:gd name="T33" fmla="*/ 0 h 1264"/>
                    <a:gd name="T34" fmla="*/ 0 w 368"/>
                    <a:gd name="T35" fmla="*/ 0 h 12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8"/>
                    <a:gd name="T55" fmla="*/ 0 h 1264"/>
                    <a:gd name="T56" fmla="*/ 368 w 368"/>
                    <a:gd name="T57" fmla="*/ 1264 h 12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8" h="1264">
                      <a:moveTo>
                        <a:pt x="0" y="16"/>
                      </a:moveTo>
                      <a:cubicBezTo>
                        <a:pt x="0" y="8"/>
                        <a:pt x="8" y="0"/>
                        <a:pt x="16" y="0"/>
                      </a:cubicBezTo>
                      <a:lnTo>
                        <a:pt x="352" y="0"/>
                      </a:lnTo>
                      <a:cubicBezTo>
                        <a:pt x="361" y="0"/>
                        <a:pt x="368" y="8"/>
                        <a:pt x="368" y="16"/>
                      </a:cubicBezTo>
                      <a:lnTo>
                        <a:pt x="368" y="1248"/>
                      </a:lnTo>
                      <a:cubicBezTo>
                        <a:pt x="368" y="1257"/>
                        <a:pt x="361" y="1264"/>
                        <a:pt x="352" y="1264"/>
                      </a:cubicBezTo>
                      <a:lnTo>
                        <a:pt x="16" y="1264"/>
                      </a:lnTo>
                      <a:cubicBezTo>
                        <a:pt x="8" y="1264"/>
                        <a:pt x="0" y="1257"/>
                        <a:pt x="0" y="1248"/>
                      </a:cubicBezTo>
                      <a:lnTo>
                        <a:pt x="0" y="16"/>
                      </a:lnTo>
                      <a:close/>
                      <a:moveTo>
                        <a:pt x="32" y="1248"/>
                      </a:moveTo>
                      <a:lnTo>
                        <a:pt x="16" y="1232"/>
                      </a:lnTo>
                      <a:lnTo>
                        <a:pt x="352" y="1232"/>
                      </a:lnTo>
                      <a:lnTo>
                        <a:pt x="336" y="1248"/>
                      </a:lnTo>
                      <a:lnTo>
                        <a:pt x="336" y="16"/>
                      </a:lnTo>
                      <a:lnTo>
                        <a:pt x="352" y="32"/>
                      </a:lnTo>
                      <a:lnTo>
                        <a:pt x="16" y="32"/>
                      </a:lnTo>
                      <a:lnTo>
                        <a:pt x="32" y="16"/>
                      </a:lnTo>
                      <a:lnTo>
                        <a:pt x="32" y="1248"/>
                      </a:lnTo>
                      <a:close/>
                    </a:path>
                  </a:pathLst>
                </a:custGeom>
                <a:solidFill>
                  <a:srgbClr val="000000"/>
                </a:solidFill>
                <a:ln w="6">
                  <a:solidFill>
                    <a:srgbClr val="000000"/>
                  </a:solidFill>
                  <a:bevel/>
                  <a:headEnd/>
                  <a:tailEnd/>
                </a:ln>
              </p:spPr>
              <p:txBody>
                <a:bodyPr/>
                <a:lstStyle/>
                <a:p>
                  <a:endParaRPr lang="ru-RU"/>
                </a:p>
              </p:txBody>
            </p:sp>
            <p:sp>
              <p:nvSpPr>
                <p:cNvPr id="217" name="Rectangle 99"/>
                <p:cNvSpPr>
                  <a:spLocks noChangeArrowheads="1"/>
                </p:cNvSpPr>
                <p:nvPr/>
              </p:nvSpPr>
              <p:spPr bwMode="auto">
                <a:xfrm>
                  <a:off x="1875" y="1402"/>
                  <a:ext cx="12" cy="1314"/>
                </a:xfrm>
                <a:prstGeom prst="rect">
                  <a:avLst/>
                </a:prstGeom>
                <a:solidFill>
                  <a:srgbClr val="000000"/>
                </a:solidFill>
                <a:ln w="6">
                  <a:solidFill>
                    <a:srgbClr val="000000"/>
                  </a:solidFill>
                  <a:bevel/>
                  <a:headEnd/>
                  <a:tailEnd/>
                </a:ln>
              </p:spPr>
              <p:txBody>
                <a:bodyPr/>
                <a:lstStyle/>
                <a:p>
                  <a:endParaRPr lang="ru-RU"/>
                </a:p>
              </p:txBody>
            </p:sp>
            <p:sp>
              <p:nvSpPr>
                <p:cNvPr id="218" name="Freeform 100"/>
                <p:cNvSpPr>
                  <a:spLocks noEditPoints="1"/>
                </p:cNvSpPr>
                <p:nvPr/>
              </p:nvSpPr>
              <p:spPr bwMode="auto">
                <a:xfrm>
                  <a:off x="1881" y="1396"/>
                  <a:ext cx="36" cy="1326"/>
                </a:xfrm>
                <a:custGeom>
                  <a:avLst/>
                  <a:gdLst>
                    <a:gd name="T0" fmla="*/ 0 w 36"/>
                    <a:gd name="T1" fmla="*/ 1314 h 1326"/>
                    <a:gd name="T2" fmla="*/ 36 w 36"/>
                    <a:gd name="T3" fmla="*/ 1314 h 1326"/>
                    <a:gd name="T4" fmla="*/ 36 w 36"/>
                    <a:gd name="T5" fmla="*/ 1326 h 1326"/>
                    <a:gd name="T6" fmla="*/ 0 w 36"/>
                    <a:gd name="T7" fmla="*/ 1326 h 1326"/>
                    <a:gd name="T8" fmla="*/ 0 w 36"/>
                    <a:gd name="T9" fmla="*/ 1314 h 1326"/>
                    <a:gd name="T10" fmla="*/ 0 w 36"/>
                    <a:gd name="T11" fmla="*/ 1050 h 1326"/>
                    <a:gd name="T12" fmla="*/ 36 w 36"/>
                    <a:gd name="T13" fmla="*/ 1050 h 1326"/>
                    <a:gd name="T14" fmla="*/ 36 w 36"/>
                    <a:gd name="T15" fmla="*/ 1062 h 1326"/>
                    <a:gd name="T16" fmla="*/ 0 w 36"/>
                    <a:gd name="T17" fmla="*/ 1062 h 1326"/>
                    <a:gd name="T18" fmla="*/ 0 w 36"/>
                    <a:gd name="T19" fmla="*/ 1050 h 1326"/>
                    <a:gd name="T20" fmla="*/ 0 w 36"/>
                    <a:gd name="T21" fmla="*/ 786 h 1326"/>
                    <a:gd name="T22" fmla="*/ 36 w 36"/>
                    <a:gd name="T23" fmla="*/ 786 h 1326"/>
                    <a:gd name="T24" fmla="*/ 36 w 36"/>
                    <a:gd name="T25" fmla="*/ 798 h 1326"/>
                    <a:gd name="T26" fmla="*/ 0 w 36"/>
                    <a:gd name="T27" fmla="*/ 798 h 1326"/>
                    <a:gd name="T28" fmla="*/ 0 w 36"/>
                    <a:gd name="T29" fmla="*/ 786 h 1326"/>
                    <a:gd name="T30" fmla="*/ 0 w 36"/>
                    <a:gd name="T31" fmla="*/ 528 h 1326"/>
                    <a:gd name="T32" fmla="*/ 36 w 36"/>
                    <a:gd name="T33" fmla="*/ 528 h 1326"/>
                    <a:gd name="T34" fmla="*/ 36 w 36"/>
                    <a:gd name="T35" fmla="*/ 540 h 1326"/>
                    <a:gd name="T36" fmla="*/ 0 w 36"/>
                    <a:gd name="T37" fmla="*/ 540 h 1326"/>
                    <a:gd name="T38" fmla="*/ 0 w 36"/>
                    <a:gd name="T39" fmla="*/ 528 h 1326"/>
                    <a:gd name="T40" fmla="*/ 0 w 36"/>
                    <a:gd name="T41" fmla="*/ 264 h 1326"/>
                    <a:gd name="T42" fmla="*/ 36 w 36"/>
                    <a:gd name="T43" fmla="*/ 264 h 1326"/>
                    <a:gd name="T44" fmla="*/ 36 w 36"/>
                    <a:gd name="T45" fmla="*/ 276 h 1326"/>
                    <a:gd name="T46" fmla="*/ 0 w 36"/>
                    <a:gd name="T47" fmla="*/ 276 h 1326"/>
                    <a:gd name="T48" fmla="*/ 0 w 36"/>
                    <a:gd name="T49" fmla="*/ 264 h 1326"/>
                    <a:gd name="T50" fmla="*/ 0 w 36"/>
                    <a:gd name="T51" fmla="*/ 0 h 1326"/>
                    <a:gd name="T52" fmla="*/ 36 w 36"/>
                    <a:gd name="T53" fmla="*/ 0 h 1326"/>
                    <a:gd name="T54" fmla="*/ 36 w 36"/>
                    <a:gd name="T55" fmla="*/ 12 h 1326"/>
                    <a:gd name="T56" fmla="*/ 0 w 36"/>
                    <a:gd name="T57" fmla="*/ 12 h 1326"/>
                    <a:gd name="T58" fmla="*/ 0 w 36"/>
                    <a:gd name="T59" fmla="*/ 0 h 13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
                    <a:gd name="T91" fmla="*/ 0 h 1326"/>
                    <a:gd name="T92" fmla="*/ 36 w 36"/>
                    <a:gd name="T93" fmla="*/ 1326 h 13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 h="1326">
                      <a:moveTo>
                        <a:pt x="0" y="1314"/>
                      </a:moveTo>
                      <a:lnTo>
                        <a:pt x="36" y="1314"/>
                      </a:lnTo>
                      <a:lnTo>
                        <a:pt x="36" y="1326"/>
                      </a:lnTo>
                      <a:lnTo>
                        <a:pt x="0" y="1326"/>
                      </a:lnTo>
                      <a:lnTo>
                        <a:pt x="0" y="1314"/>
                      </a:lnTo>
                      <a:close/>
                      <a:moveTo>
                        <a:pt x="0" y="1050"/>
                      </a:moveTo>
                      <a:lnTo>
                        <a:pt x="36" y="1050"/>
                      </a:lnTo>
                      <a:lnTo>
                        <a:pt x="36" y="1062"/>
                      </a:lnTo>
                      <a:lnTo>
                        <a:pt x="0" y="1062"/>
                      </a:lnTo>
                      <a:lnTo>
                        <a:pt x="0" y="1050"/>
                      </a:lnTo>
                      <a:close/>
                      <a:moveTo>
                        <a:pt x="0" y="786"/>
                      </a:moveTo>
                      <a:lnTo>
                        <a:pt x="36" y="786"/>
                      </a:lnTo>
                      <a:lnTo>
                        <a:pt x="36" y="798"/>
                      </a:lnTo>
                      <a:lnTo>
                        <a:pt x="0" y="798"/>
                      </a:lnTo>
                      <a:lnTo>
                        <a:pt x="0" y="786"/>
                      </a:lnTo>
                      <a:close/>
                      <a:moveTo>
                        <a:pt x="0" y="528"/>
                      </a:moveTo>
                      <a:lnTo>
                        <a:pt x="36" y="528"/>
                      </a:lnTo>
                      <a:lnTo>
                        <a:pt x="36" y="540"/>
                      </a:lnTo>
                      <a:lnTo>
                        <a:pt x="0" y="540"/>
                      </a:lnTo>
                      <a:lnTo>
                        <a:pt x="0" y="528"/>
                      </a:lnTo>
                      <a:close/>
                      <a:moveTo>
                        <a:pt x="0" y="264"/>
                      </a:moveTo>
                      <a:lnTo>
                        <a:pt x="36" y="264"/>
                      </a:lnTo>
                      <a:lnTo>
                        <a:pt x="36" y="276"/>
                      </a:lnTo>
                      <a:lnTo>
                        <a:pt x="0" y="276"/>
                      </a:lnTo>
                      <a:lnTo>
                        <a:pt x="0" y="264"/>
                      </a:lnTo>
                      <a:close/>
                      <a:moveTo>
                        <a:pt x="0" y="0"/>
                      </a:moveTo>
                      <a:lnTo>
                        <a:pt x="36" y="0"/>
                      </a:lnTo>
                      <a:lnTo>
                        <a:pt x="36" y="12"/>
                      </a:lnTo>
                      <a:lnTo>
                        <a:pt x="0" y="12"/>
                      </a:lnTo>
                      <a:lnTo>
                        <a:pt x="0" y="0"/>
                      </a:lnTo>
                      <a:close/>
                    </a:path>
                  </a:pathLst>
                </a:custGeom>
                <a:solidFill>
                  <a:srgbClr val="000000"/>
                </a:solidFill>
                <a:ln w="6">
                  <a:solidFill>
                    <a:srgbClr val="000000"/>
                  </a:solidFill>
                  <a:bevel/>
                  <a:headEnd/>
                  <a:tailEnd/>
                </a:ln>
              </p:spPr>
              <p:txBody>
                <a:bodyPr/>
                <a:lstStyle/>
                <a:p>
                  <a:endParaRPr lang="ru-RU"/>
                </a:p>
              </p:txBody>
            </p:sp>
            <p:sp>
              <p:nvSpPr>
                <p:cNvPr id="219" name="Rectangle 101"/>
                <p:cNvSpPr>
                  <a:spLocks noChangeArrowheads="1"/>
                </p:cNvSpPr>
                <p:nvPr/>
              </p:nvSpPr>
              <p:spPr bwMode="auto">
                <a:xfrm>
                  <a:off x="1881" y="2710"/>
                  <a:ext cx="1920" cy="12"/>
                </a:xfrm>
                <a:prstGeom prst="rect">
                  <a:avLst/>
                </a:prstGeom>
                <a:solidFill>
                  <a:srgbClr val="000000"/>
                </a:solidFill>
                <a:ln w="6">
                  <a:solidFill>
                    <a:srgbClr val="000000"/>
                  </a:solidFill>
                  <a:bevel/>
                  <a:headEnd/>
                  <a:tailEnd/>
                </a:ln>
              </p:spPr>
              <p:txBody>
                <a:bodyPr/>
                <a:lstStyle/>
                <a:p>
                  <a:endParaRPr lang="ru-RU"/>
                </a:p>
              </p:txBody>
            </p:sp>
            <p:sp>
              <p:nvSpPr>
                <p:cNvPr id="220" name="Freeform 102"/>
                <p:cNvSpPr>
                  <a:spLocks noEditPoints="1"/>
                </p:cNvSpPr>
                <p:nvPr/>
              </p:nvSpPr>
              <p:spPr bwMode="auto">
                <a:xfrm>
                  <a:off x="1875" y="2716"/>
                  <a:ext cx="1932" cy="30"/>
                </a:xfrm>
                <a:custGeom>
                  <a:avLst/>
                  <a:gdLst>
                    <a:gd name="T0" fmla="*/ 12 w 1932"/>
                    <a:gd name="T1" fmla="*/ 0 h 30"/>
                    <a:gd name="T2" fmla="*/ 12 w 1932"/>
                    <a:gd name="T3" fmla="*/ 30 h 30"/>
                    <a:gd name="T4" fmla="*/ 0 w 1932"/>
                    <a:gd name="T5" fmla="*/ 30 h 30"/>
                    <a:gd name="T6" fmla="*/ 0 w 1932"/>
                    <a:gd name="T7" fmla="*/ 0 h 30"/>
                    <a:gd name="T8" fmla="*/ 12 w 1932"/>
                    <a:gd name="T9" fmla="*/ 0 h 30"/>
                    <a:gd name="T10" fmla="*/ 330 w 1932"/>
                    <a:gd name="T11" fmla="*/ 0 h 30"/>
                    <a:gd name="T12" fmla="*/ 330 w 1932"/>
                    <a:gd name="T13" fmla="*/ 30 h 30"/>
                    <a:gd name="T14" fmla="*/ 318 w 1932"/>
                    <a:gd name="T15" fmla="*/ 30 h 30"/>
                    <a:gd name="T16" fmla="*/ 318 w 1932"/>
                    <a:gd name="T17" fmla="*/ 0 h 30"/>
                    <a:gd name="T18" fmla="*/ 330 w 1932"/>
                    <a:gd name="T19" fmla="*/ 0 h 30"/>
                    <a:gd name="T20" fmla="*/ 654 w 1932"/>
                    <a:gd name="T21" fmla="*/ 0 h 30"/>
                    <a:gd name="T22" fmla="*/ 654 w 1932"/>
                    <a:gd name="T23" fmla="*/ 30 h 30"/>
                    <a:gd name="T24" fmla="*/ 642 w 1932"/>
                    <a:gd name="T25" fmla="*/ 30 h 30"/>
                    <a:gd name="T26" fmla="*/ 642 w 1932"/>
                    <a:gd name="T27" fmla="*/ 0 h 30"/>
                    <a:gd name="T28" fmla="*/ 654 w 1932"/>
                    <a:gd name="T29" fmla="*/ 0 h 30"/>
                    <a:gd name="T30" fmla="*/ 972 w 1932"/>
                    <a:gd name="T31" fmla="*/ 0 h 30"/>
                    <a:gd name="T32" fmla="*/ 972 w 1932"/>
                    <a:gd name="T33" fmla="*/ 30 h 30"/>
                    <a:gd name="T34" fmla="*/ 960 w 1932"/>
                    <a:gd name="T35" fmla="*/ 30 h 30"/>
                    <a:gd name="T36" fmla="*/ 960 w 1932"/>
                    <a:gd name="T37" fmla="*/ 0 h 30"/>
                    <a:gd name="T38" fmla="*/ 972 w 1932"/>
                    <a:gd name="T39" fmla="*/ 0 h 30"/>
                    <a:gd name="T40" fmla="*/ 1290 w 1932"/>
                    <a:gd name="T41" fmla="*/ 0 h 30"/>
                    <a:gd name="T42" fmla="*/ 1290 w 1932"/>
                    <a:gd name="T43" fmla="*/ 30 h 30"/>
                    <a:gd name="T44" fmla="*/ 1278 w 1932"/>
                    <a:gd name="T45" fmla="*/ 30 h 30"/>
                    <a:gd name="T46" fmla="*/ 1278 w 1932"/>
                    <a:gd name="T47" fmla="*/ 0 h 30"/>
                    <a:gd name="T48" fmla="*/ 1290 w 1932"/>
                    <a:gd name="T49" fmla="*/ 0 h 30"/>
                    <a:gd name="T50" fmla="*/ 1614 w 1932"/>
                    <a:gd name="T51" fmla="*/ 0 h 30"/>
                    <a:gd name="T52" fmla="*/ 1614 w 1932"/>
                    <a:gd name="T53" fmla="*/ 30 h 30"/>
                    <a:gd name="T54" fmla="*/ 1602 w 1932"/>
                    <a:gd name="T55" fmla="*/ 30 h 30"/>
                    <a:gd name="T56" fmla="*/ 1602 w 1932"/>
                    <a:gd name="T57" fmla="*/ 0 h 30"/>
                    <a:gd name="T58" fmla="*/ 1614 w 1932"/>
                    <a:gd name="T59" fmla="*/ 0 h 30"/>
                    <a:gd name="T60" fmla="*/ 1932 w 1932"/>
                    <a:gd name="T61" fmla="*/ 0 h 30"/>
                    <a:gd name="T62" fmla="*/ 1932 w 1932"/>
                    <a:gd name="T63" fmla="*/ 30 h 30"/>
                    <a:gd name="T64" fmla="*/ 1920 w 1932"/>
                    <a:gd name="T65" fmla="*/ 30 h 30"/>
                    <a:gd name="T66" fmla="*/ 1920 w 1932"/>
                    <a:gd name="T67" fmla="*/ 0 h 30"/>
                    <a:gd name="T68" fmla="*/ 1932 w 1932"/>
                    <a:gd name="T69" fmla="*/ 0 h 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32"/>
                    <a:gd name="T106" fmla="*/ 0 h 30"/>
                    <a:gd name="T107" fmla="*/ 1932 w 1932"/>
                    <a:gd name="T108" fmla="*/ 30 h 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32" h="30">
                      <a:moveTo>
                        <a:pt x="12" y="0"/>
                      </a:moveTo>
                      <a:lnTo>
                        <a:pt x="12" y="30"/>
                      </a:lnTo>
                      <a:lnTo>
                        <a:pt x="0" y="30"/>
                      </a:lnTo>
                      <a:lnTo>
                        <a:pt x="0" y="0"/>
                      </a:lnTo>
                      <a:lnTo>
                        <a:pt x="12" y="0"/>
                      </a:lnTo>
                      <a:close/>
                      <a:moveTo>
                        <a:pt x="330" y="0"/>
                      </a:moveTo>
                      <a:lnTo>
                        <a:pt x="330" y="30"/>
                      </a:lnTo>
                      <a:lnTo>
                        <a:pt x="318" y="30"/>
                      </a:lnTo>
                      <a:lnTo>
                        <a:pt x="318" y="0"/>
                      </a:lnTo>
                      <a:lnTo>
                        <a:pt x="330" y="0"/>
                      </a:lnTo>
                      <a:close/>
                      <a:moveTo>
                        <a:pt x="654" y="0"/>
                      </a:moveTo>
                      <a:lnTo>
                        <a:pt x="654" y="30"/>
                      </a:lnTo>
                      <a:lnTo>
                        <a:pt x="642" y="30"/>
                      </a:lnTo>
                      <a:lnTo>
                        <a:pt x="642" y="0"/>
                      </a:lnTo>
                      <a:lnTo>
                        <a:pt x="654" y="0"/>
                      </a:lnTo>
                      <a:close/>
                      <a:moveTo>
                        <a:pt x="972" y="0"/>
                      </a:moveTo>
                      <a:lnTo>
                        <a:pt x="972" y="30"/>
                      </a:lnTo>
                      <a:lnTo>
                        <a:pt x="960" y="30"/>
                      </a:lnTo>
                      <a:lnTo>
                        <a:pt x="960" y="0"/>
                      </a:lnTo>
                      <a:lnTo>
                        <a:pt x="972" y="0"/>
                      </a:lnTo>
                      <a:close/>
                      <a:moveTo>
                        <a:pt x="1290" y="0"/>
                      </a:moveTo>
                      <a:lnTo>
                        <a:pt x="1290" y="30"/>
                      </a:lnTo>
                      <a:lnTo>
                        <a:pt x="1278" y="30"/>
                      </a:lnTo>
                      <a:lnTo>
                        <a:pt x="1278" y="0"/>
                      </a:lnTo>
                      <a:lnTo>
                        <a:pt x="1290" y="0"/>
                      </a:lnTo>
                      <a:close/>
                      <a:moveTo>
                        <a:pt x="1614" y="0"/>
                      </a:moveTo>
                      <a:lnTo>
                        <a:pt x="1614" y="30"/>
                      </a:lnTo>
                      <a:lnTo>
                        <a:pt x="1602" y="30"/>
                      </a:lnTo>
                      <a:lnTo>
                        <a:pt x="1602" y="0"/>
                      </a:lnTo>
                      <a:lnTo>
                        <a:pt x="1614" y="0"/>
                      </a:lnTo>
                      <a:close/>
                      <a:moveTo>
                        <a:pt x="1932" y="0"/>
                      </a:moveTo>
                      <a:lnTo>
                        <a:pt x="1932" y="30"/>
                      </a:lnTo>
                      <a:lnTo>
                        <a:pt x="1920" y="30"/>
                      </a:lnTo>
                      <a:lnTo>
                        <a:pt x="1920" y="0"/>
                      </a:lnTo>
                      <a:lnTo>
                        <a:pt x="1932" y="0"/>
                      </a:lnTo>
                      <a:close/>
                    </a:path>
                  </a:pathLst>
                </a:custGeom>
                <a:solidFill>
                  <a:srgbClr val="000000"/>
                </a:solidFill>
                <a:ln w="6">
                  <a:solidFill>
                    <a:srgbClr val="000000"/>
                  </a:solidFill>
                  <a:bevel/>
                  <a:headEnd/>
                  <a:tailEnd/>
                </a:ln>
              </p:spPr>
              <p:txBody>
                <a:bodyPr/>
                <a:lstStyle/>
                <a:p>
                  <a:endParaRPr lang="ru-RU"/>
                </a:p>
              </p:txBody>
            </p:sp>
            <p:sp>
              <p:nvSpPr>
                <p:cNvPr id="221" name="Rectangle 103"/>
                <p:cNvSpPr>
                  <a:spLocks noChangeArrowheads="1"/>
                </p:cNvSpPr>
                <p:nvPr/>
              </p:nvSpPr>
              <p:spPr bwMode="auto">
                <a:xfrm>
                  <a:off x="1729" y="2651"/>
                  <a:ext cx="65" cy="155"/>
                </a:xfrm>
                <a:prstGeom prst="rect">
                  <a:avLst/>
                </a:prstGeom>
                <a:noFill/>
                <a:ln w="9525">
                  <a:noFill/>
                  <a:miter lim="800000"/>
                  <a:headEnd/>
                  <a:tailEnd/>
                </a:ln>
              </p:spPr>
              <p:txBody>
                <a:bodyPr wrap="none" lIns="0" tIns="0" rIns="0" bIns="0">
                  <a:spAutoFit/>
                </a:bodyPr>
                <a:lstStyle/>
                <a:p>
                  <a:r>
                    <a:rPr lang="ru-RU" sz="1600" b="1">
                      <a:solidFill>
                        <a:srgbClr val="0F2239"/>
                      </a:solidFill>
                      <a:latin typeface="Times New Roman" pitchFamily="18" charset="0"/>
                    </a:rPr>
                    <a:t>0</a:t>
                  </a:r>
                  <a:endParaRPr lang="ru-RU" sz="1600" b="1">
                    <a:solidFill>
                      <a:srgbClr val="0F2239"/>
                    </a:solidFill>
                  </a:endParaRPr>
                </a:p>
              </p:txBody>
            </p:sp>
            <p:sp>
              <p:nvSpPr>
                <p:cNvPr id="222" name="Rectangle 104"/>
                <p:cNvSpPr>
                  <a:spLocks noChangeArrowheads="1"/>
                </p:cNvSpPr>
                <p:nvPr/>
              </p:nvSpPr>
              <p:spPr bwMode="auto">
                <a:xfrm>
                  <a:off x="1677" y="2388"/>
                  <a:ext cx="129" cy="155"/>
                </a:xfrm>
                <a:prstGeom prst="rect">
                  <a:avLst/>
                </a:prstGeom>
                <a:noFill/>
                <a:ln w="9525">
                  <a:noFill/>
                  <a:miter lim="800000"/>
                  <a:headEnd/>
                  <a:tailEnd/>
                </a:ln>
              </p:spPr>
              <p:txBody>
                <a:bodyPr wrap="none" lIns="0" tIns="0" rIns="0" bIns="0">
                  <a:spAutoFit/>
                </a:bodyPr>
                <a:lstStyle/>
                <a:p>
                  <a:r>
                    <a:rPr lang="ru-RU" sz="1600" b="1">
                      <a:solidFill>
                        <a:srgbClr val="0F2239"/>
                      </a:solidFill>
                      <a:latin typeface="Times New Roman" pitchFamily="18" charset="0"/>
                    </a:rPr>
                    <a:t>20</a:t>
                  </a:r>
                  <a:endParaRPr lang="ru-RU" sz="1600" b="1">
                    <a:solidFill>
                      <a:srgbClr val="0F2239"/>
                    </a:solidFill>
                  </a:endParaRPr>
                </a:p>
              </p:txBody>
            </p:sp>
            <p:sp>
              <p:nvSpPr>
                <p:cNvPr id="223" name="Rectangle 105"/>
                <p:cNvSpPr>
                  <a:spLocks noChangeArrowheads="1"/>
                </p:cNvSpPr>
                <p:nvPr/>
              </p:nvSpPr>
              <p:spPr bwMode="auto">
                <a:xfrm>
                  <a:off x="1668" y="2125"/>
                  <a:ext cx="129" cy="155"/>
                </a:xfrm>
                <a:prstGeom prst="rect">
                  <a:avLst/>
                </a:prstGeom>
                <a:noFill/>
                <a:ln w="9525">
                  <a:noFill/>
                  <a:miter lim="800000"/>
                  <a:headEnd/>
                  <a:tailEnd/>
                </a:ln>
              </p:spPr>
              <p:txBody>
                <a:bodyPr wrap="none" lIns="0" tIns="0" rIns="0" bIns="0">
                  <a:spAutoFit/>
                </a:bodyPr>
                <a:lstStyle/>
                <a:p>
                  <a:r>
                    <a:rPr lang="ru-RU" sz="1600" b="1">
                      <a:solidFill>
                        <a:srgbClr val="0F2239"/>
                      </a:solidFill>
                      <a:latin typeface="Times New Roman" pitchFamily="18" charset="0"/>
                    </a:rPr>
                    <a:t>40</a:t>
                  </a:r>
                  <a:endParaRPr lang="ru-RU" sz="1600" b="1">
                    <a:solidFill>
                      <a:srgbClr val="0F2239"/>
                    </a:solidFill>
                  </a:endParaRPr>
                </a:p>
              </p:txBody>
            </p:sp>
            <p:sp>
              <p:nvSpPr>
                <p:cNvPr id="224" name="Rectangle 106"/>
                <p:cNvSpPr>
                  <a:spLocks noChangeArrowheads="1"/>
                </p:cNvSpPr>
                <p:nvPr/>
              </p:nvSpPr>
              <p:spPr bwMode="auto">
                <a:xfrm>
                  <a:off x="1661" y="1862"/>
                  <a:ext cx="129" cy="155"/>
                </a:xfrm>
                <a:prstGeom prst="rect">
                  <a:avLst/>
                </a:prstGeom>
                <a:noFill/>
                <a:ln w="9525">
                  <a:noFill/>
                  <a:miter lim="800000"/>
                  <a:headEnd/>
                  <a:tailEnd/>
                </a:ln>
              </p:spPr>
              <p:txBody>
                <a:bodyPr wrap="none" lIns="0" tIns="0" rIns="0" bIns="0">
                  <a:spAutoFit/>
                </a:bodyPr>
                <a:lstStyle/>
                <a:p>
                  <a:r>
                    <a:rPr lang="ru-RU" sz="1600" b="1">
                      <a:solidFill>
                        <a:srgbClr val="0F2239"/>
                      </a:solidFill>
                      <a:latin typeface="Times New Roman" pitchFamily="18" charset="0"/>
                    </a:rPr>
                    <a:t>60</a:t>
                  </a:r>
                  <a:endParaRPr lang="ru-RU" sz="1600" b="1">
                    <a:solidFill>
                      <a:srgbClr val="0F2239"/>
                    </a:solidFill>
                  </a:endParaRPr>
                </a:p>
              </p:txBody>
            </p:sp>
            <p:sp>
              <p:nvSpPr>
                <p:cNvPr id="225" name="Rectangle 107"/>
                <p:cNvSpPr>
                  <a:spLocks noChangeArrowheads="1"/>
                </p:cNvSpPr>
                <p:nvPr/>
              </p:nvSpPr>
              <p:spPr bwMode="auto">
                <a:xfrm>
                  <a:off x="1661" y="1599"/>
                  <a:ext cx="129" cy="155"/>
                </a:xfrm>
                <a:prstGeom prst="rect">
                  <a:avLst/>
                </a:prstGeom>
                <a:noFill/>
                <a:ln w="9525">
                  <a:noFill/>
                  <a:miter lim="800000"/>
                  <a:headEnd/>
                  <a:tailEnd/>
                </a:ln>
              </p:spPr>
              <p:txBody>
                <a:bodyPr wrap="none" lIns="0" tIns="0" rIns="0" bIns="0">
                  <a:spAutoFit/>
                </a:bodyPr>
                <a:lstStyle/>
                <a:p>
                  <a:r>
                    <a:rPr lang="ru-RU" sz="1600" b="1">
                      <a:solidFill>
                        <a:srgbClr val="0F2239"/>
                      </a:solidFill>
                      <a:latin typeface="Times New Roman" pitchFamily="18" charset="0"/>
                    </a:rPr>
                    <a:t>80</a:t>
                  </a:r>
                  <a:endParaRPr lang="ru-RU" sz="1600" b="1">
                    <a:solidFill>
                      <a:srgbClr val="0F2239"/>
                    </a:solidFill>
                  </a:endParaRPr>
                </a:p>
              </p:txBody>
            </p:sp>
            <p:sp>
              <p:nvSpPr>
                <p:cNvPr id="226" name="Rectangle 108"/>
                <p:cNvSpPr>
                  <a:spLocks noChangeArrowheads="1"/>
                </p:cNvSpPr>
                <p:nvPr/>
              </p:nvSpPr>
              <p:spPr bwMode="auto">
                <a:xfrm>
                  <a:off x="1610" y="1336"/>
                  <a:ext cx="194" cy="155"/>
                </a:xfrm>
                <a:prstGeom prst="rect">
                  <a:avLst/>
                </a:prstGeom>
                <a:noFill/>
                <a:ln w="9525">
                  <a:noFill/>
                  <a:miter lim="800000"/>
                  <a:headEnd/>
                  <a:tailEnd/>
                </a:ln>
              </p:spPr>
              <p:txBody>
                <a:bodyPr wrap="none" lIns="0" tIns="0" rIns="0" bIns="0">
                  <a:spAutoFit/>
                </a:bodyPr>
                <a:lstStyle/>
                <a:p>
                  <a:r>
                    <a:rPr lang="ru-RU" sz="1600" b="1">
                      <a:solidFill>
                        <a:srgbClr val="0F2239"/>
                      </a:solidFill>
                      <a:latin typeface="Times New Roman" pitchFamily="18" charset="0"/>
                    </a:rPr>
                    <a:t>100</a:t>
                  </a:r>
                  <a:endParaRPr lang="ru-RU" sz="1600" b="1">
                    <a:solidFill>
                      <a:srgbClr val="0F2239"/>
                    </a:solidFill>
                  </a:endParaRPr>
                </a:p>
              </p:txBody>
            </p:sp>
          </p:grpSp>
          <p:sp>
            <p:nvSpPr>
              <p:cNvPr id="181" name="TextBox 137"/>
              <p:cNvSpPr txBox="1">
                <a:spLocks noChangeArrowheads="1"/>
              </p:cNvSpPr>
              <p:nvPr/>
            </p:nvSpPr>
            <p:spPr bwMode="auto">
              <a:xfrm>
                <a:off x="5572132" y="6335318"/>
                <a:ext cx="357190" cy="338554"/>
              </a:xfrm>
              <a:prstGeom prst="rect">
                <a:avLst/>
              </a:prstGeom>
              <a:noFill/>
              <a:ln w="9525">
                <a:noFill/>
                <a:miter lim="800000"/>
                <a:headEnd/>
                <a:tailEnd/>
              </a:ln>
            </p:spPr>
            <p:txBody>
              <a:bodyPr>
                <a:spAutoFit/>
              </a:bodyPr>
              <a:lstStyle/>
              <a:p>
                <a:pPr algn="ctr"/>
                <a:r>
                  <a:rPr lang="en-US" sz="1600" b="1">
                    <a:solidFill>
                      <a:srgbClr val="0F2239"/>
                    </a:solidFill>
                    <a:latin typeface="Times New Roman" pitchFamily="18" charset="0"/>
                    <a:cs typeface="Times New Roman" pitchFamily="18" charset="0"/>
                  </a:rPr>
                  <a:t>1</a:t>
                </a:r>
                <a:endParaRPr lang="ru-RU" sz="1600" b="1">
                  <a:solidFill>
                    <a:srgbClr val="0F2239"/>
                  </a:solidFill>
                  <a:latin typeface="Times New Roman" pitchFamily="18" charset="0"/>
                  <a:cs typeface="Times New Roman" pitchFamily="18" charset="0"/>
                </a:endParaRPr>
              </a:p>
            </p:txBody>
          </p:sp>
          <p:sp>
            <p:nvSpPr>
              <p:cNvPr id="182" name="TextBox 138"/>
              <p:cNvSpPr txBox="1">
                <a:spLocks noChangeArrowheads="1"/>
              </p:cNvSpPr>
              <p:nvPr/>
            </p:nvSpPr>
            <p:spPr bwMode="auto">
              <a:xfrm>
                <a:off x="6092836" y="6343256"/>
                <a:ext cx="357190" cy="338554"/>
              </a:xfrm>
              <a:prstGeom prst="rect">
                <a:avLst/>
              </a:prstGeom>
              <a:noFill/>
              <a:ln w="9525">
                <a:noFill/>
                <a:miter lim="800000"/>
                <a:headEnd/>
                <a:tailEnd/>
              </a:ln>
            </p:spPr>
            <p:txBody>
              <a:bodyPr>
                <a:spAutoFit/>
              </a:bodyPr>
              <a:lstStyle/>
              <a:p>
                <a:pPr algn="ctr"/>
                <a:r>
                  <a:rPr lang="en-US" sz="1600" b="1">
                    <a:solidFill>
                      <a:srgbClr val="0F2239"/>
                    </a:solidFill>
                    <a:latin typeface="Times New Roman" pitchFamily="18" charset="0"/>
                    <a:cs typeface="Times New Roman" pitchFamily="18" charset="0"/>
                  </a:rPr>
                  <a:t>2</a:t>
                </a:r>
                <a:endParaRPr lang="ru-RU" sz="1600" b="1">
                  <a:solidFill>
                    <a:srgbClr val="0F2239"/>
                  </a:solidFill>
                  <a:latin typeface="Times New Roman" pitchFamily="18" charset="0"/>
                  <a:cs typeface="Times New Roman" pitchFamily="18" charset="0"/>
                </a:endParaRPr>
              </a:p>
            </p:txBody>
          </p:sp>
          <p:sp>
            <p:nvSpPr>
              <p:cNvPr id="183" name="TextBox 139"/>
              <p:cNvSpPr txBox="1">
                <a:spLocks noChangeArrowheads="1"/>
              </p:cNvSpPr>
              <p:nvPr/>
            </p:nvSpPr>
            <p:spPr bwMode="auto">
              <a:xfrm>
                <a:off x="6631002" y="6335318"/>
                <a:ext cx="357190" cy="338554"/>
              </a:xfrm>
              <a:prstGeom prst="rect">
                <a:avLst/>
              </a:prstGeom>
              <a:noFill/>
              <a:ln w="9525">
                <a:noFill/>
                <a:miter lim="800000"/>
                <a:headEnd/>
                <a:tailEnd/>
              </a:ln>
            </p:spPr>
            <p:txBody>
              <a:bodyPr>
                <a:spAutoFit/>
              </a:bodyPr>
              <a:lstStyle/>
              <a:p>
                <a:pPr algn="ctr"/>
                <a:r>
                  <a:rPr lang="en-US" sz="1600" b="1">
                    <a:solidFill>
                      <a:srgbClr val="0F2239"/>
                    </a:solidFill>
                    <a:latin typeface="Times New Roman" pitchFamily="18" charset="0"/>
                    <a:cs typeface="Times New Roman" pitchFamily="18" charset="0"/>
                  </a:rPr>
                  <a:t>3</a:t>
                </a:r>
                <a:endParaRPr lang="ru-RU" sz="1600" b="1">
                  <a:solidFill>
                    <a:srgbClr val="0F2239"/>
                  </a:solidFill>
                  <a:latin typeface="Times New Roman" pitchFamily="18" charset="0"/>
                  <a:cs typeface="Times New Roman" pitchFamily="18" charset="0"/>
                </a:endParaRPr>
              </a:p>
            </p:txBody>
          </p:sp>
          <p:sp>
            <p:nvSpPr>
              <p:cNvPr id="184" name="TextBox 140"/>
              <p:cNvSpPr txBox="1">
                <a:spLocks noChangeArrowheads="1"/>
              </p:cNvSpPr>
              <p:nvPr/>
            </p:nvSpPr>
            <p:spPr bwMode="auto">
              <a:xfrm>
                <a:off x="7097730" y="6330556"/>
                <a:ext cx="357190" cy="338554"/>
              </a:xfrm>
              <a:prstGeom prst="rect">
                <a:avLst/>
              </a:prstGeom>
              <a:noFill/>
              <a:ln w="9525">
                <a:noFill/>
                <a:miter lim="800000"/>
                <a:headEnd/>
                <a:tailEnd/>
              </a:ln>
            </p:spPr>
            <p:txBody>
              <a:bodyPr>
                <a:spAutoFit/>
              </a:bodyPr>
              <a:lstStyle/>
              <a:p>
                <a:pPr algn="ctr"/>
                <a:r>
                  <a:rPr lang="en-US" sz="1600" b="1">
                    <a:solidFill>
                      <a:srgbClr val="0F2239"/>
                    </a:solidFill>
                    <a:latin typeface="Times New Roman" pitchFamily="18" charset="0"/>
                    <a:cs typeface="Times New Roman" pitchFamily="18" charset="0"/>
                  </a:rPr>
                  <a:t>1</a:t>
                </a:r>
                <a:endParaRPr lang="ru-RU" sz="1600" b="1">
                  <a:solidFill>
                    <a:srgbClr val="0F2239"/>
                  </a:solidFill>
                  <a:latin typeface="Times New Roman" pitchFamily="18" charset="0"/>
                  <a:cs typeface="Times New Roman" pitchFamily="18" charset="0"/>
                </a:endParaRPr>
              </a:p>
            </p:txBody>
          </p:sp>
          <p:sp>
            <p:nvSpPr>
              <p:cNvPr id="185" name="TextBox 141"/>
              <p:cNvSpPr txBox="1">
                <a:spLocks noChangeArrowheads="1"/>
              </p:cNvSpPr>
              <p:nvPr/>
            </p:nvSpPr>
            <p:spPr bwMode="auto">
              <a:xfrm>
                <a:off x="7618434" y="6338494"/>
                <a:ext cx="357190" cy="338554"/>
              </a:xfrm>
              <a:prstGeom prst="rect">
                <a:avLst/>
              </a:prstGeom>
              <a:noFill/>
              <a:ln w="9525">
                <a:noFill/>
                <a:miter lim="800000"/>
                <a:headEnd/>
                <a:tailEnd/>
              </a:ln>
            </p:spPr>
            <p:txBody>
              <a:bodyPr>
                <a:spAutoFit/>
              </a:bodyPr>
              <a:lstStyle/>
              <a:p>
                <a:pPr algn="ctr"/>
                <a:r>
                  <a:rPr lang="en-US" sz="1600" b="1">
                    <a:solidFill>
                      <a:srgbClr val="0F2239"/>
                    </a:solidFill>
                    <a:latin typeface="Times New Roman" pitchFamily="18" charset="0"/>
                    <a:cs typeface="Times New Roman" pitchFamily="18" charset="0"/>
                  </a:rPr>
                  <a:t>2</a:t>
                </a:r>
                <a:endParaRPr lang="ru-RU" sz="1600" b="1">
                  <a:solidFill>
                    <a:srgbClr val="0F2239"/>
                  </a:solidFill>
                  <a:latin typeface="Times New Roman" pitchFamily="18" charset="0"/>
                  <a:cs typeface="Times New Roman" pitchFamily="18" charset="0"/>
                </a:endParaRPr>
              </a:p>
            </p:txBody>
          </p:sp>
          <p:sp>
            <p:nvSpPr>
              <p:cNvPr id="186" name="TextBox 142"/>
              <p:cNvSpPr txBox="1">
                <a:spLocks noChangeArrowheads="1"/>
              </p:cNvSpPr>
              <p:nvPr/>
            </p:nvSpPr>
            <p:spPr bwMode="auto">
              <a:xfrm>
                <a:off x="8156600" y="6330556"/>
                <a:ext cx="357190" cy="338554"/>
              </a:xfrm>
              <a:prstGeom prst="rect">
                <a:avLst/>
              </a:prstGeom>
              <a:noFill/>
              <a:ln w="9525">
                <a:noFill/>
                <a:miter lim="800000"/>
                <a:headEnd/>
                <a:tailEnd/>
              </a:ln>
            </p:spPr>
            <p:txBody>
              <a:bodyPr>
                <a:spAutoFit/>
              </a:bodyPr>
              <a:lstStyle/>
              <a:p>
                <a:pPr algn="ctr"/>
                <a:r>
                  <a:rPr lang="en-US" sz="1600" b="1">
                    <a:solidFill>
                      <a:srgbClr val="0F2239"/>
                    </a:solidFill>
                    <a:latin typeface="Times New Roman" pitchFamily="18" charset="0"/>
                    <a:cs typeface="Times New Roman" pitchFamily="18" charset="0"/>
                  </a:rPr>
                  <a:t>3</a:t>
                </a:r>
                <a:endParaRPr lang="ru-RU" sz="1600" b="1">
                  <a:solidFill>
                    <a:srgbClr val="0F2239"/>
                  </a:solidFill>
                  <a:latin typeface="Times New Roman" pitchFamily="18" charset="0"/>
                  <a:cs typeface="Times New Roman" pitchFamily="18" charset="0"/>
                </a:endParaRPr>
              </a:p>
            </p:txBody>
          </p:sp>
        </p:grpSp>
        <p:sp>
          <p:nvSpPr>
            <p:cNvPr id="173" name="Rectangle 141"/>
            <p:cNvSpPr>
              <a:spLocks noChangeArrowheads="1"/>
            </p:cNvSpPr>
            <p:nvPr/>
          </p:nvSpPr>
          <p:spPr bwMode="auto">
            <a:xfrm rot="5400000" flipH="1" flipV="1">
              <a:off x="3516654" y="5055864"/>
              <a:ext cx="2785567" cy="246219"/>
            </a:xfrm>
            <a:prstGeom prst="rect">
              <a:avLst/>
            </a:prstGeom>
            <a:noFill/>
            <a:ln w="9525">
              <a:noFill/>
              <a:miter lim="800000"/>
              <a:headEnd/>
              <a:tailEnd/>
            </a:ln>
          </p:spPr>
          <p:txBody>
            <a:bodyPr lIns="0" tIns="0" rIns="0" bIns="0">
              <a:spAutoFit/>
            </a:bodyPr>
            <a:lstStyle/>
            <a:p>
              <a:pPr algn="ctr"/>
              <a:r>
                <a:rPr lang="ru-RU" sz="1600" b="1" dirty="0">
                  <a:solidFill>
                    <a:srgbClr val="002060"/>
                  </a:solidFill>
                  <a:latin typeface="Times New Roman" pitchFamily="18" charset="0"/>
                </a:rPr>
                <a:t>% </a:t>
              </a:r>
              <a:r>
                <a:rPr lang="en-US" sz="1600" b="1" dirty="0" smtClean="0">
                  <a:solidFill>
                    <a:srgbClr val="002060"/>
                  </a:solidFill>
                  <a:latin typeface="Times New Roman" pitchFamily="18" charset="0"/>
                </a:rPr>
                <a:t>total respiration</a:t>
              </a:r>
              <a:r>
                <a:rPr lang="ru-RU" sz="1600" b="1" dirty="0" smtClean="0">
                  <a:solidFill>
                    <a:srgbClr val="002060"/>
                  </a:solidFill>
                  <a:latin typeface="Times New Roman" pitchFamily="18" charset="0"/>
                </a:rPr>
                <a:t> </a:t>
              </a:r>
              <a:endParaRPr lang="ru-RU" sz="1600" b="1" dirty="0">
                <a:solidFill>
                  <a:srgbClr val="002060"/>
                </a:solidFill>
              </a:endParaRPr>
            </a:p>
          </p:txBody>
        </p:sp>
        <p:sp>
          <p:nvSpPr>
            <p:cNvPr id="174" name="Rectangle 180"/>
            <p:cNvSpPr>
              <a:spLocks noChangeArrowheads="1"/>
            </p:cNvSpPr>
            <p:nvPr/>
          </p:nvSpPr>
          <p:spPr bwMode="auto">
            <a:xfrm>
              <a:off x="8428247" y="5223376"/>
              <a:ext cx="186306" cy="159181"/>
            </a:xfrm>
            <a:prstGeom prst="rect">
              <a:avLst/>
            </a:prstGeom>
            <a:solidFill>
              <a:srgbClr val="002060"/>
            </a:solidFill>
            <a:ln w="9525">
              <a:noFill/>
              <a:miter lim="800000"/>
              <a:headEnd/>
              <a:tailEnd/>
            </a:ln>
          </p:spPr>
          <p:txBody>
            <a:bodyPr/>
            <a:lstStyle/>
            <a:p>
              <a:endParaRPr lang="ru-RU"/>
            </a:p>
          </p:txBody>
        </p:sp>
        <p:sp>
          <p:nvSpPr>
            <p:cNvPr id="175" name="Rectangle 182"/>
            <p:cNvSpPr>
              <a:spLocks noChangeArrowheads="1"/>
            </p:cNvSpPr>
            <p:nvPr/>
          </p:nvSpPr>
          <p:spPr bwMode="auto">
            <a:xfrm>
              <a:off x="8674773" y="5188771"/>
              <a:ext cx="348543" cy="240493"/>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Vcyt</a:t>
              </a:r>
              <a:endParaRPr lang="ru-RU">
                <a:solidFill>
                  <a:srgbClr val="002060"/>
                </a:solidFill>
              </a:endParaRPr>
            </a:p>
          </p:txBody>
        </p:sp>
        <p:sp>
          <p:nvSpPr>
            <p:cNvPr id="176" name="Rectangle 183"/>
            <p:cNvSpPr>
              <a:spLocks noChangeArrowheads="1"/>
            </p:cNvSpPr>
            <p:nvPr/>
          </p:nvSpPr>
          <p:spPr bwMode="auto">
            <a:xfrm>
              <a:off x="8428247" y="4936801"/>
              <a:ext cx="186306" cy="174407"/>
            </a:xfrm>
            <a:prstGeom prst="rect">
              <a:avLst/>
            </a:prstGeom>
            <a:solidFill>
              <a:srgbClr val="31F810"/>
            </a:solidFill>
            <a:ln w="9525">
              <a:noFill/>
              <a:miter lim="800000"/>
              <a:headEnd/>
              <a:tailEnd/>
            </a:ln>
          </p:spPr>
          <p:txBody>
            <a:bodyPr/>
            <a:lstStyle/>
            <a:p>
              <a:endParaRPr lang="ru-RU"/>
            </a:p>
          </p:txBody>
        </p:sp>
        <p:sp>
          <p:nvSpPr>
            <p:cNvPr id="177" name="Rectangle 185"/>
            <p:cNvSpPr>
              <a:spLocks noChangeArrowheads="1"/>
            </p:cNvSpPr>
            <p:nvPr/>
          </p:nvSpPr>
          <p:spPr bwMode="auto">
            <a:xfrm>
              <a:off x="8674773" y="4904965"/>
              <a:ext cx="332422" cy="240493"/>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Vres</a:t>
              </a:r>
              <a:endParaRPr lang="ru-RU">
                <a:solidFill>
                  <a:srgbClr val="002060"/>
                </a:solidFill>
              </a:endParaRPr>
            </a:p>
          </p:txBody>
        </p:sp>
        <p:sp>
          <p:nvSpPr>
            <p:cNvPr id="178" name="Rectangle 186"/>
            <p:cNvSpPr>
              <a:spLocks noChangeArrowheads="1"/>
            </p:cNvSpPr>
            <p:nvPr/>
          </p:nvSpPr>
          <p:spPr bwMode="auto">
            <a:xfrm>
              <a:off x="8428247" y="4682111"/>
              <a:ext cx="186306" cy="159181"/>
            </a:xfrm>
            <a:prstGeom prst="rect">
              <a:avLst/>
            </a:prstGeom>
            <a:solidFill>
              <a:srgbClr val="FF0000"/>
            </a:solidFill>
            <a:ln w="9525">
              <a:noFill/>
              <a:miter lim="800000"/>
              <a:headEnd/>
              <a:tailEnd/>
            </a:ln>
          </p:spPr>
          <p:txBody>
            <a:bodyPr/>
            <a:lstStyle/>
            <a:p>
              <a:endParaRPr lang="ru-RU"/>
            </a:p>
          </p:txBody>
        </p:sp>
        <p:sp>
          <p:nvSpPr>
            <p:cNvPr id="179" name="Rectangle 188"/>
            <p:cNvSpPr>
              <a:spLocks noChangeArrowheads="1"/>
            </p:cNvSpPr>
            <p:nvPr/>
          </p:nvSpPr>
          <p:spPr bwMode="auto">
            <a:xfrm>
              <a:off x="8674773" y="4644738"/>
              <a:ext cx="303940" cy="240493"/>
            </a:xfrm>
            <a:prstGeom prst="rect">
              <a:avLst/>
            </a:prstGeom>
            <a:noFill/>
            <a:ln w="9525">
              <a:noFill/>
              <a:miter lim="800000"/>
              <a:headEnd/>
              <a:tailEnd/>
            </a:ln>
          </p:spPr>
          <p:txBody>
            <a:bodyPr wrap="none" lIns="0" tIns="0" rIns="0" bIns="0">
              <a:spAutoFit/>
            </a:bodyPr>
            <a:lstStyle/>
            <a:p>
              <a:r>
                <a:rPr lang="ru-RU" sz="1600" b="1">
                  <a:solidFill>
                    <a:srgbClr val="002060"/>
                  </a:solidFill>
                  <a:latin typeface="Times New Roman" pitchFamily="18" charset="0"/>
                </a:rPr>
                <a:t>Valt</a:t>
              </a:r>
              <a:endParaRPr lang="ru-RU">
                <a:solidFill>
                  <a:srgbClr val="002060"/>
                </a:solidFill>
              </a:endParaRPr>
            </a:p>
          </p:txBody>
        </p:sp>
      </p:grpSp>
      <p:sp>
        <p:nvSpPr>
          <p:cNvPr id="228" name="Rectangle 153"/>
          <p:cNvSpPr>
            <a:spLocks noChangeArrowheads="1"/>
          </p:cNvSpPr>
          <p:nvPr/>
        </p:nvSpPr>
        <p:spPr bwMode="auto">
          <a:xfrm>
            <a:off x="7020273" y="4509120"/>
            <a:ext cx="216024" cy="281558"/>
          </a:xfrm>
          <a:prstGeom prst="rect">
            <a:avLst/>
          </a:prstGeom>
          <a:solidFill>
            <a:srgbClr val="31F810"/>
          </a:solidFill>
          <a:ln w="28575">
            <a:solidFill>
              <a:schemeClr val="tx1"/>
            </a:solidFill>
            <a:miter lim="800000"/>
            <a:headEnd/>
            <a:tailEnd/>
          </a:ln>
        </p:spPr>
        <p:txBody>
          <a:bodyPr/>
          <a:lstStyle/>
          <a:p>
            <a:endParaRPr lang="ru-RU"/>
          </a:p>
        </p:txBody>
      </p:sp>
      <p:sp>
        <p:nvSpPr>
          <p:cNvPr id="229" name="Rectangle 137"/>
          <p:cNvSpPr>
            <a:spLocks noChangeArrowheads="1"/>
          </p:cNvSpPr>
          <p:nvPr/>
        </p:nvSpPr>
        <p:spPr bwMode="auto">
          <a:xfrm>
            <a:off x="7020273" y="4756150"/>
            <a:ext cx="216024" cy="1390650"/>
          </a:xfrm>
          <a:prstGeom prst="rect">
            <a:avLst/>
          </a:prstGeom>
          <a:solidFill>
            <a:srgbClr val="002060"/>
          </a:solidFill>
          <a:ln w="28575">
            <a:solidFill>
              <a:schemeClr val="tx1"/>
            </a:solidFill>
            <a:miter lim="800000"/>
            <a:headEnd/>
            <a:tailEnd/>
          </a:ln>
        </p:spPr>
        <p:txBody>
          <a:bodyPr/>
          <a:lstStyle/>
          <a:p>
            <a:endParaRPr lang="ru-RU"/>
          </a:p>
        </p:txBody>
      </p:sp>
      <p:sp>
        <p:nvSpPr>
          <p:cNvPr id="230" name="Rectangle 169"/>
          <p:cNvSpPr>
            <a:spLocks noChangeArrowheads="1"/>
          </p:cNvSpPr>
          <p:nvPr/>
        </p:nvSpPr>
        <p:spPr bwMode="auto">
          <a:xfrm>
            <a:off x="7020272" y="4077072"/>
            <a:ext cx="216025" cy="432048"/>
          </a:xfrm>
          <a:prstGeom prst="rect">
            <a:avLst/>
          </a:prstGeom>
          <a:solidFill>
            <a:srgbClr val="FF0000"/>
          </a:solidFill>
          <a:ln w="28575">
            <a:solidFill>
              <a:schemeClr val="tx1"/>
            </a:solidFill>
            <a:miter lim="800000"/>
            <a:headEnd/>
            <a:tailEnd/>
          </a:ln>
        </p:spPr>
        <p:txBody>
          <a:bodyPr/>
          <a:lstStyle/>
          <a:p>
            <a:endParaRPr lang="ru-RU"/>
          </a:p>
        </p:txBody>
      </p:sp>
      <p:pic>
        <p:nvPicPr>
          <p:cNvPr id="275" name="Picture 4"/>
          <p:cNvPicPr>
            <a:picLocks noChangeAspect="1" noChangeArrowheads="1"/>
          </p:cNvPicPr>
          <p:nvPr/>
        </p:nvPicPr>
        <p:blipFill>
          <a:blip r:embed="rId3" cstate="print">
            <a:lum contrast="30000"/>
          </a:blip>
          <a:srcRect t="13335"/>
          <a:stretch>
            <a:fillRect/>
          </a:stretch>
        </p:blipFill>
        <p:spPr bwMode="auto">
          <a:xfrm>
            <a:off x="683568" y="3501008"/>
            <a:ext cx="2376264" cy="2592288"/>
          </a:xfrm>
          <a:prstGeom prst="rect">
            <a:avLst/>
          </a:prstGeom>
          <a:noFill/>
          <a:ln w="9525">
            <a:noFill/>
            <a:miter lim="800000"/>
            <a:headEnd/>
            <a:tailEnd/>
          </a:ln>
        </p:spPr>
      </p:pic>
      <p:pic>
        <p:nvPicPr>
          <p:cNvPr id="277" name="Picture 8"/>
          <p:cNvPicPr>
            <a:picLocks noChangeAspect="1" noChangeArrowheads="1"/>
          </p:cNvPicPr>
          <p:nvPr/>
        </p:nvPicPr>
        <p:blipFill>
          <a:blip r:embed="rId4" cstate="print">
            <a:lum contrast="30000"/>
          </a:blip>
          <a:srcRect t="10001"/>
          <a:stretch>
            <a:fillRect/>
          </a:stretch>
        </p:blipFill>
        <p:spPr bwMode="auto">
          <a:xfrm>
            <a:off x="683568" y="908719"/>
            <a:ext cx="2376264" cy="24482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Заголовок 3"/>
          <p:cNvSpPr>
            <a:spLocks noGrp="1"/>
          </p:cNvSpPr>
          <p:nvPr>
            <p:ph type="title"/>
          </p:nvPr>
        </p:nvSpPr>
        <p:spPr>
          <a:xfrm>
            <a:off x="457200" y="116632"/>
            <a:ext cx="8229600" cy="500041"/>
          </a:xfrm>
        </p:spPr>
        <p:txBody>
          <a:bodyPr/>
          <a:lstStyle/>
          <a:p>
            <a:pPr algn="ctr"/>
            <a:r>
              <a:rPr lang="ru-RU" dirty="0" smtClean="0"/>
              <a:t> </a:t>
            </a:r>
            <a:r>
              <a:rPr lang="en-US" sz="2400" b="1" dirty="0" smtClean="0">
                <a:latin typeface="Times New Roman" pitchFamily="18" charset="0"/>
                <a:cs typeface="Times New Roman" pitchFamily="18" charset="0"/>
              </a:rPr>
              <a:t>CONCLUSION</a:t>
            </a:r>
            <a:endParaRPr lang="ru-RU" sz="2400" b="1" dirty="0" smtClean="0">
              <a:latin typeface="Times New Roman" pitchFamily="18" charset="0"/>
              <a:cs typeface="Times New Roman" pitchFamily="18" charset="0"/>
            </a:endParaRPr>
          </a:p>
        </p:txBody>
      </p:sp>
      <p:sp>
        <p:nvSpPr>
          <p:cNvPr id="57347" name="Содержимое 4"/>
          <p:cNvSpPr>
            <a:spLocks noGrp="1"/>
          </p:cNvSpPr>
          <p:nvPr>
            <p:ph idx="1"/>
          </p:nvPr>
        </p:nvSpPr>
        <p:spPr>
          <a:xfrm>
            <a:off x="178594" y="476672"/>
            <a:ext cx="8786812" cy="6861445"/>
          </a:xfrm>
        </p:spPr>
        <p:txBody>
          <a:bodyPr/>
          <a:lstStyle/>
          <a:p>
            <a:pPr marL="88900" lvl="1" indent="0" algn="just">
              <a:buNone/>
              <a:defRPr/>
            </a:pPr>
            <a:r>
              <a:rPr lang="en-US" sz="1400" b="1" dirty="0" smtClean="0">
                <a:latin typeface="Times New Roman" pitchFamily="18" charset="0"/>
                <a:cs typeface="Times New Roman" pitchFamily="18" charset="0"/>
              </a:rPr>
              <a:t>1. Lichen is a stable symbiotic association, in which </a:t>
            </a:r>
            <a:r>
              <a:rPr lang="en-US" sz="1400" b="1" dirty="0" err="1" smtClean="0">
                <a:latin typeface="Times New Roman" pitchFamily="18" charset="0"/>
                <a:cs typeface="Times New Roman" pitchFamily="18" charset="0"/>
              </a:rPr>
              <a:t>micobiont</a:t>
            </a:r>
            <a:r>
              <a:rPr lang="en-US" sz="1400" b="1" dirty="0" smtClean="0">
                <a:latin typeface="Times New Roman" pitchFamily="18" charset="0"/>
                <a:cs typeface="Times New Roman" pitchFamily="18" charset="0"/>
              </a:rPr>
              <a:t> provides with favorable conditions for photobionts’ functioning.  </a:t>
            </a:r>
          </a:p>
          <a:p>
            <a:pPr marL="88900" lvl="1" indent="0" algn="just">
              <a:buNone/>
              <a:defRPr/>
            </a:pPr>
            <a:r>
              <a:rPr lang="en-US" sz="1400" b="1" dirty="0" smtClean="0">
                <a:latin typeface="Times New Roman" pitchFamily="18" charset="0"/>
                <a:cs typeface="Times New Roman" pitchFamily="18" charset="0"/>
              </a:rPr>
              <a:t>2. We obtained data on the main parameters of the functional activity of more than 20 lichen species in the middle taiga zone:</a:t>
            </a:r>
          </a:p>
          <a:p>
            <a:pPr marL="760413" lvl="1" indent="0" algn="just">
              <a:buNone/>
              <a:defRPr/>
            </a:pPr>
            <a:r>
              <a:rPr lang="en-US" sz="1200" b="1" i="1" dirty="0" smtClean="0">
                <a:latin typeface="Times New Roman" pitchFamily="18" charset="0"/>
                <a:cs typeface="Times New Roman" pitchFamily="18" charset="0"/>
              </a:rPr>
              <a:t>net CO</a:t>
            </a:r>
            <a:r>
              <a:rPr lang="en-US" sz="1200" b="1" i="1" baseline="-25000" dirty="0" smtClean="0">
                <a:latin typeface="Times New Roman" pitchFamily="18" charset="0"/>
                <a:cs typeface="Times New Roman" pitchFamily="18" charset="0"/>
              </a:rPr>
              <a:t>2 </a:t>
            </a:r>
            <a:r>
              <a:rPr lang="en-US" sz="1200" b="1" i="1" dirty="0" smtClean="0">
                <a:latin typeface="Times New Roman" pitchFamily="18" charset="0"/>
                <a:cs typeface="Times New Roman" pitchFamily="18" charset="0"/>
              </a:rPr>
              <a:t>uptake rate – 1- 5 µ</a:t>
            </a:r>
            <a:r>
              <a:rPr lang="en-US" sz="1200" b="1" i="1" dirty="0" err="1" smtClean="0">
                <a:latin typeface="Times New Roman" pitchFamily="18" charset="0"/>
                <a:cs typeface="Times New Roman" pitchFamily="18" charset="0"/>
              </a:rPr>
              <a:t>mol</a:t>
            </a:r>
            <a:r>
              <a:rPr lang="en-US" sz="1200" b="1" i="1" dirty="0" smtClean="0">
                <a:latin typeface="Times New Roman" pitchFamily="18" charset="0"/>
                <a:cs typeface="Times New Roman" pitchFamily="18" charset="0"/>
              </a:rPr>
              <a:t>/m</a:t>
            </a:r>
            <a:r>
              <a:rPr lang="en-US" sz="1200" b="1" i="1" baseline="30000" dirty="0" smtClean="0">
                <a:latin typeface="Times New Roman" pitchFamily="18" charset="0"/>
                <a:cs typeface="Times New Roman" pitchFamily="18" charset="0"/>
              </a:rPr>
              <a:t>2</a:t>
            </a:r>
            <a:r>
              <a:rPr lang="en-US" sz="1200" b="1" i="1" dirty="0" smtClean="0">
                <a:latin typeface="Times New Roman" pitchFamily="18" charset="0"/>
                <a:cs typeface="Times New Roman" pitchFamily="18" charset="0"/>
              </a:rPr>
              <a:t>s</a:t>
            </a:r>
          </a:p>
          <a:p>
            <a:pPr marL="760413" lvl="1" indent="0" algn="just">
              <a:buNone/>
              <a:defRPr/>
            </a:pPr>
            <a:r>
              <a:rPr lang="en-US" sz="1200" b="1" i="1" dirty="0" smtClean="0">
                <a:latin typeface="Times New Roman" pitchFamily="18" charset="0"/>
                <a:cs typeface="Times New Roman" pitchFamily="18" charset="0"/>
              </a:rPr>
              <a:t>intensity of photosynthetic activity radiation (PAR</a:t>
            </a:r>
            <a:r>
              <a:rPr lang="en-US" sz="1200" b="1" i="1" dirty="0">
                <a:latin typeface="Times New Roman" pitchFamily="18" charset="0"/>
                <a:cs typeface="Times New Roman" pitchFamily="18" charset="0"/>
              </a:rPr>
              <a:t>) sufficient for photosynthetic saturation of thallus -  </a:t>
            </a:r>
            <a:endParaRPr lang="en-US" sz="1200" b="1" i="1" dirty="0" smtClean="0">
              <a:latin typeface="Times New Roman" pitchFamily="18" charset="0"/>
              <a:cs typeface="Times New Roman" pitchFamily="18" charset="0"/>
            </a:endParaRPr>
          </a:p>
          <a:p>
            <a:pPr marL="760413" lvl="1" indent="0" algn="just">
              <a:buNone/>
              <a:defRPr/>
            </a:pPr>
            <a:r>
              <a:rPr lang="en-US" sz="1200" b="1" i="1" dirty="0" smtClean="0">
                <a:latin typeface="Times New Roman" pitchFamily="18" charset="0"/>
                <a:cs typeface="Times New Roman" pitchFamily="18" charset="0"/>
              </a:rPr>
              <a:t>500-600 µmol quantum /m</a:t>
            </a:r>
            <a:r>
              <a:rPr lang="en-US" sz="1200" b="1" i="1" baseline="30000" dirty="0" smtClean="0">
                <a:latin typeface="Times New Roman" pitchFamily="18" charset="0"/>
                <a:cs typeface="Times New Roman" pitchFamily="18" charset="0"/>
              </a:rPr>
              <a:t>2</a:t>
            </a:r>
            <a:r>
              <a:rPr lang="en-US" sz="1200" b="1" i="1" dirty="0" smtClean="0">
                <a:latin typeface="Times New Roman" pitchFamily="18" charset="0"/>
                <a:cs typeface="Times New Roman" pitchFamily="18" charset="0"/>
              </a:rPr>
              <a:t>s  </a:t>
            </a:r>
          </a:p>
          <a:p>
            <a:pPr marL="760413" lvl="1" indent="0" algn="just">
              <a:buNone/>
              <a:defRPr/>
            </a:pPr>
            <a:r>
              <a:rPr lang="en-US" sz="1200" b="1" i="1" dirty="0">
                <a:latin typeface="Times New Roman" pitchFamily="18" charset="0"/>
                <a:cs typeface="Times New Roman" pitchFamily="18" charset="0"/>
              </a:rPr>
              <a:t>mean isotopic discrimination value (</a:t>
            </a:r>
            <a:r>
              <a:rPr lang="ru-RU" sz="1200" b="1" i="1" dirty="0" err="1">
                <a:latin typeface="Times New Roman" pitchFamily="18" charset="0"/>
                <a:cs typeface="Times New Roman" pitchFamily="18" charset="0"/>
              </a:rPr>
              <a:t>δ</a:t>
            </a:r>
            <a:r>
              <a:rPr lang="en-US" sz="1200" b="1" i="1" baseline="30000" dirty="0">
                <a:latin typeface="Times New Roman" pitchFamily="18" charset="0"/>
                <a:cs typeface="Times New Roman" pitchFamily="18" charset="0"/>
              </a:rPr>
              <a:t>13</a:t>
            </a:r>
            <a:r>
              <a:rPr lang="ru-RU" sz="1200" b="1" i="1" dirty="0">
                <a:latin typeface="Times New Roman" pitchFamily="18" charset="0"/>
                <a:cs typeface="Times New Roman" pitchFamily="18" charset="0"/>
              </a:rPr>
              <a:t>С</a:t>
            </a:r>
            <a:r>
              <a:rPr lang="en-US" sz="1200" b="1" i="1" dirty="0">
                <a:latin typeface="Times New Roman" pitchFamily="18" charset="0"/>
                <a:cs typeface="Times New Roman" pitchFamily="18" charset="0"/>
              </a:rPr>
              <a:t>) </a:t>
            </a:r>
            <a:r>
              <a:rPr lang="en-US" sz="1200" b="1" i="1" dirty="0" smtClean="0">
                <a:latin typeface="Times New Roman" pitchFamily="18" charset="0"/>
                <a:cs typeface="Times New Roman" pitchFamily="18" charset="0"/>
              </a:rPr>
              <a:t>- -</a:t>
            </a:r>
            <a:r>
              <a:rPr lang="en-US" sz="1200" b="1" i="1" dirty="0">
                <a:latin typeface="Times New Roman" pitchFamily="18" charset="0"/>
                <a:cs typeface="Times New Roman" pitchFamily="18" charset="0"/>
              </a:rPr>
              <a:t>28</a:t>
            </a:r>
            <a:r>
              <a:rPr lang="en-US" sz="1200" b="1" i="1" dirty="0" smtClean="0">
                <a:latin typeface="Times New Roman" pitchFamily="18" charset="0"/>
                <a:cs typeface="Times New Roman" pitchFamily="18" charset="0"/>
              </a:rPr>
              <a:t>‰</a:t>
            </a:r>
          </a:p>
          <a:p>
            <a:pPr marL="88900" lvl="1" indent="0" algn="just">
              <a:buNone/>
              <a:defRPr/>
            </a:pPr>
            <a:r>
              <a:rPr lang="en-US" sz="1400" b="1" dirty="0" smtClean="0">
                <a:latin typeface="Times New Roman" pitchFamily="18" charset="0"/>
                <a:cs typeface="Times New Roman" pitchFamily="18" charset="0"/>
              </a:rPr>
              <a:t>3. The efficiency of the xanthophyll cycle </a:t>
            </a:r>
            <a:r>
              <a:rPr lang="en-US" sz="1400" b="1" dirty="0">
                <a:latin typeface="Times New Roman" pitchFamily="18" charset="0"/>
                <a:cs typeface="Times New Roman" pitchFamily="18" charset="0"/>
              </a:rPr>
              <a:t>protective mechanism in lichens with green algae </a:t>
            </a:r>
            <a:r>
              <a:rPr lang="en-US" sz="1400" b="1" dirty="0" smtClean="0">
                <a:latin typeface="Times New Roman" pitchFamily="18" charset="0"/>
                <a:cs typeface="Times New Roman" pitchFamily="18" charset="0"/>
              </a:rPr>
              <a:t>photobiont was revealed.</a:t>
            </a:r>
          </a:p>
          <a:p>
            <a:pPr marL="88900" lvl="1" indent="4763" algn="just">
              <a:buNone/>
              <a:defRPr/>
            </a:pPr>
            <a:r>
              <a:rPr lang="en-US" sz="1400" b="1" dirty="0" smtClean="0">
                <a:latin typeface="Times New Roman" pitchFamily="18" charset="0"/>
                <a:cs typeface="Times New Roman" pitchFamily="18" charset="0"/>
              </a:rPr>
              <a:t>4. The water content of 45-60% is optimal </a:t>
            </a:r>
            <a:r>
              <a:rPr lang="en-US" sz="1400" b="1" dirty="0">
                <a:latin typeface="Times New Roman" pitchFamily="18" charset="0"/>
                <a:cs typeface="Times New Roman" pitchFamily="18" charset="0"/>
              </a:rPr>
              <a:t>for CO</a:t>
            </a:r>
            <a:r>
              <a:rPr lang="en-US" sz="1400" b="1" baseline="-25000" dirty="0">
                <a:latin typeface="Times New Roman" pitchFamily="18" charset="0"/>
                <a:cs typeface="Times New Roman" pitchFamily="18" charset="0"/>
              </a:rPr>
              <a:t>2</a:t>
            </a:r>
            <a:r>
              <a:rPr lang="en-US" sz="1400" b="1" dirty="0">
                <a:latin typeface="Times New Roman" pitchFamily="18" charset="0"/>
                <a:cs typeface="Times New Roman" pitchFamily="18" charset="0"/>
              </a:rPr>
              <a:t> </a:t>
            </a:r>
            <a:r>
              <a:rPr lang="en-US" sz="1400" b="1" dirty="0" smtClean="0">
                <a:latin typeface="Times New Roman" pitchFamily="18" charset="0"/>
                <a:cs typeface="Times New Roman" pitchFamily="18" charset="0"/>
              </a:rPr>
              <a:t>uptake. </a:t>
            </a:r>
          </a:p>
          <a:p>
            <a:pPr marL="88900" lvl="1" indent="4763" algn="just">
              <a:buNone/>
              <a:defRPr/>
            </a:pPr>
            <a:r>
              <a:rPr lang="en-US" sz="1400" b="1" dirty="0" smtClean="0">
                <a:latin typeface="Times New Roman" pitchFamily="18" charset="0"/>
                <a:cs typeface="Times New Roman" pitchFamily="18" charset="0"/>
              </a:rPr>
              <a:t>5. The loss of moisture resulted in an increased dissipation of absorbed light energy as well as decreased net assimilation rate and CO</a:t>
            </a:r>
            <a:r>
              <a:rPr lang="en-US" sz="1400" b="1" baseline="-25000" dirty="0" smtClean="0">
                <a:latin typeface="Times New Roman" pitchFamily="18" charset="0"/>
                <a:cs typeface="Times New Roman" pitchFamily="18" charset="0"/>
              </a:rPr>
              <a:t>2</a:t>
            </a:r>
            <a:r>
              <a:rPr lang="en-US" sz="1400" b="1" dirty="0" smtClean="0">
                <a:latin typeface="Times New Roman" pitchFamily="18" charset="0"/>
                <a:cs typeface="Times New Roman" pitchFamily="18" charset="0"/>
              </a:rPr>
              <a:t> emission in the light. </a:t>
            </a:r>
          </a:p>
          <a:p>
            <a:pPr marL="88900" lvl="1" indent="4763" algn="just">
              <a:buNone/>
              <a:defRPr/>
            </a:pPr>
            <a:r>
              <a:rPr lang="en-US" sz="1400" b="1" dirty="0" smtClean="0">
                <a:latin typeface="Times New Roman" pitchFamily="18" charset="0"/>
                <a:cs typeface="Times New Roman" pitchFamily="18" charset="0"/>
              </a:rPr>
              <a:t>6. Temperatures in the range of 15-25 °C are optimal for the photobiont’s activity. </a:t>
            </a:r>
          </a:p>
          <a:p>
            <a:pPr marL="88900" lvl="1" indent="4763" algn="just">
              <a:buNone/>
              <a:defRPr/>
            </a:pPr>
            <a:r>
              <a:rPr lang="en-US" sz="1400" b="1" dirty="0" smtClean="0">
                <a:latin typeface="Times New Roman" pitchFamily="18" charset="0"/>
                <a:cs typeface="Times New Roman" pitchFamily="18" charset="0"/>
              </a:rPr>
              <a:t>7. Low negative temperatures observed in natural conditions do not have a significant effect on the  photobiont. Pigment-protein complexes in winter are stored in an aggregated state and provided a rapid recovery of functional activity during the transfer of lichens into favorable conditions. </a:t>
            </a:r>
          </a:p>
          <a:p>
            <a:pPr marL="88900" lvl="1" indent="4763" algn="just">
              <a:buNone/>
              <a:defRPr/>
            </a:pPr>
            <a:r>
              <a:rPr lang="en-US" sz="1400" b="1" dirty="0" smtClean="0">
                <a:latin typeface="Times New Roman" pitchFamily="18" charset="0"/>
                <a:cs typeface="Times New Roman" pitchFamily="18" charset="0"/>
              </a:rPr>
              <a:t>8. The exposure of lichen thalli to elevated doses of UV-B radiation changed the photobiont’s photochemical efficiency only </a:t>
            </a:r>
            <a:r>
              <a:rPr lang="en-US" sz="1400" b="1" dirty="0">
                <a:latin typeface="Times New Roman" pitchFamily="18" charset="0"/>
                <a:cs typeface="Times New Roman" pitchFamily="18" charset="0"/>
              </a:rPr>
              <a:t>slightly </a:t>
            </a:r>
            <a:r>
              <a:rPr lang="en-US" sz="1400" b="1" dirty="0" smtClean="0">
                <a:latin typeface="Times New Roman" pitchFamily="18" charset="0"/>
                <a:cs typeface="Times New Roman" pitchFamily="18" charset="0"/>
              </a:rPr>
              <a:t>due </a:t>
            </a:r>
            <a:r>
              <a:rPr lang="en-US" sz="1400" b="1" dirty="0">
                <a:latin typeface="Times New Roman" pitchFamily="18" charset="0"/>
                <a:cs typeface="Times New Roman" pitchFamily="18" charset="0"/>
              </a:rPr>
              <a:t>to the accumulation of lichen substances and/or increase of the antioxidant enzymes activity .</a:t>
            </a:r>
            <a:endParaRPr lang="en-US" sz="1400" b="1" dirty="0" smtClean="0">
              <a:latin typeface="Times New Roman" pitchFamily="18" charset="0"/>
              <a:cs typeface="Times New Roman" pitchFamily="18" charset="0"/>
            </a:endParaRPr>
          </a:p>
          <a:p>
            <a:pPr marL="88900" lvl="1" indent="4763">
              <a:buNone/>
              <a:defRPr/>
            </a:pPr>
            <a:r>
              <a:rPr lang="en-US" sz="1400" b="1" dirty="0" smtClean="0">
                <a:latin typeface="Times New Roman" pitchFamily="18" charset="0"/>
                <a:cs typeface="Times New Roman" pitchFamily="18" charset="0"/>
              </a:rPr>
              <a:t>9. The pollution </a:t>
            </a:r>
            <a:r>
              <a:rPr lang="en-US" sz="1400" b="1" dirty="0">
                <a:latin typeface="Times New Roman" pitchFamily="18" charset="0"/>
                <a:cs typeface="Times New Roman" pitchFamily="18" charset="0"/>
              </a:rPr>
              <a:t>by bauxite </a:t>
            </a:r>
            <a:r>
              <a:rPr lang="en-US" sz="1400" b="1" dirty="0" smtClean="0">
                <a:latin typeface="Times New Roman" pitchFamily="18" charset="0"/>
                <a:cs typeface="Times New Roman" pitchFamily="18" charset="0"/>
              </a:rPr>
              <a:t>dust had a drastic effect  on the main processes of lichen’s life. The respiration is a sensitive indicator of the thallus’ metabolism state and energy balance of lichens.</a:t>
            </a:r>
          </a:p>
          <a:p>
            <a:pPr marL="88900" lvl="1" indent="4763" algn="just">
              <a:buNone/>
              <a:defRPr/>
            </a:pPr>
            <a:r>
              <a:rPr lang="en-US" sz="1400" b="1" dirty="0" smtClean="0">
                <a:latin typeface="Times New Roman" pitchFamily="18" charset="0"/>
                <a:cs typeface="Times New Roman" pitchFamily="18" charset="0"/>
              </a:rPr>
              <a:t>10. Our findings deepen the knowledge concerning adaptive and protective reactions and the ecological-biological properties of lichens in boreal zone. </a:t>
            </a:r>
            <a:endParaRPr lang="en-US" sz="1400" b="1" dirty="0" smtClean="0">
              <a:latin typeface="Times New Roman" pitchFamily="18" charset="0"/>
              <a:cs typeface="Times New Roman" pitchFamily="18" charset="0"/>
            </a:endParaRPr>
          </a:p>
          <a:p>
            <a:pPr marL="88900" lvl="1" indent="4763" algn="just">
              <a:buNone/>
              <a:defRPr/>
            </a:pPr>
            <a:r>
              <a:rPr lang="en-US" sz="1400" b="1" dirty="0" smtClean="0">
                <a:latin typeface="Times New Roman" pitchFamily="18" charset="0"/>
                <a:cs typeface="Times New Roman" pitchFamily="18" charset="0"/>
              </a:rPr>
              <a:t>11. </a:t>
            </a:r>
            <a:r>
              <a:rPr lang="en-US" sz="1400" b="1" dirty="0" smtClean="0">
                <a:latin typeface="Times New Roman" pitchFamily="18" charset="0"/>
                <a:cs typeface="Times New Roman" pitchFamily="18" charset="0"/>
              </a:rPr>
              <a:t>The study of life processes in lichens significantly enriches the understanding of the diversity and the current state of lichen biota in boreal </a:t>
            </a:r>
            <a:r>
              <a:rPr lang="en-US" sz="1400" b="1" dirty="0" smtClean="0">
                <a:latin typeface="Times New Roman" pitchFamily="18" charset="0"/>
                <a:cs typeface="Times New Roman" pitchFamily="18" charset="0"/>
              </a:rPr>
              <a:t>forests.</a:t>
            </a:r>
            <a:endParaRPr lang="ru-RU" sz="1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xmlns="" val="12594205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Группа 21"/>
          <p:cNvGrpSpPr/>
          <p:nvPr/>
        </p:nvGrpSpPr>
        <p:grpSpPr>
          <a:xfrm>
            <a:off x="55748" y="1030509"/>
            <a:ext cx="9036496" cy="4920846"/>
            <a:chOff x="55748" y="1030509"/>
            <a:chExt cx="9036496" cy="4920846"/>
          </a:xfrm>
        </p:grpSpPr>
        <p:pic>
          <p:nvPicPr>
            <p:cNvPr id="69633" name="Picture 1" descr="D:\2014\НОМРА 1-10 июля 2014\ФОТО 2014\фото Панасоник\P1120236.JPG"/>
            <p:cNvPicPr>
              <a:picLocks noChangeAspect="1" noChangeArrowheads="1"/>
            </p:cNvPicPr>
            <p:nvPr/>
          </p:nvPicPr>
          <p:blipFill>
            <a:blip r:embed="rId2" cstate="print"/>
            <a:srcRect l="26899" t="18612" r="10197" b="8001"/>
            <a:stretch>
              <a:fillRect/>
            </a:stretch>
          </p:blipFill>
          <p:spPr bwMode="auto">
            <a:xfrm rot="5400000">
              <a:off x="2333137" y="1148911"/>
              <a:ext cx="1894436" cy="1657632"/>
            </a:xfrm>
            <a:prstGeom prst="rect">
              <a:avLst/>
            </a:prstGeom>
            <a:noFill/>
          </p:spPr>
        </p:pic>
        <p:pic>
          <p:nvPicPr>
            <p:cNvPr id="69634" name="Picture 2" descr="D:\2014\НОМРА 1-10 июля 2014\ФОТО 2014\фото Панасоник\P1120237.JPG"/>
            <p:cNvPicPr>
              <a:picLocks noChangeAspect="1" noChangeArrowheads="1"/>
            </p:cNvPicPr>
            <p:nvPr/>
          </p:nvPicPr>
          <p:blipFill>
            <a:blip r:embed="rId3" cstate="print"/>
            <a:srcRect l="21512" t="6880" r="18002" b="29753"/>
            <a:stretch>
              <a:fillRect/>
            </a:stretch>
          </p:blipFill>
          <p:spPr bwMode="auto">
            <a:xfrm rot="16200000">
              <a:off x="2080196" y="3879766"/>
              <a:ext cx="1835237" cy="1441973"/>
            </a:xfrm>
            <a:prstGeom prst="rect">
              <a:avLst/>
            </a:prstGeom>
            <a:noFill/>
          </p:spPr>
        </p:pic>
        <p:pic>
          <p:nvPicPr>
            <p:cNvPr id="69635" name="Picture 3" descr="D:\2014\НОМРА 1-10 июля 2014\ФОТО 2014\фото Панасоник\112_PANA\P1120670.JPG"/>
            <p:cNvPicPr>
              <a:picLocks noChangeAspect="1" noChangeArrowheads="1"/>
            </p:cNvPicPr>
            <p:nvPr/>
          </p:nvPicPr>
          <p:blipFill>
            <a:blip r:embed="rId4" cstate="print"/>
            <a:srcRect l="18101" t="50124" r="42300" b="10881"/>
            <a:stretch>
              <a:fillRect/>
            </a:stretch>
          </p:blipFill>
          <p:spPr bwMode="auto">
            <a:xfrm rot="5400000">
              <a:off x="6262439" y="1225689"/>
              <a:ext cx="1879442" cy="1527047"/>
            </a:xfrm>
            <a:prstGeom prst="rect">
              <a:avLst/>
            </a:prstGeom>
            <a:noFill/>
          </p:spPr>
        </p:pic>
        <p:pic>
          <p:nvPicPr>
            <p:cNvPr id="11" name="Picture 1" descr="C:\Users\User\Desktop\фото_Дымова ОВ.JPG"/>
            <p:cNvPicPr>
              <a:picLocks noChangeAspect="1" noChangeArrowheads="1"/>
            </p:cNvPicPr>
            <p:nvPr/>
          </p:nvPicPr>
          <p:blipFill>
            <a:blip r:embed="rId5" cstate="print"/>
            <a:srcRect/>
            <a:stretch>
              <a:fillRect/>
            </a:stretch>
          </p:blipFill>
          <p:spPr bwMode="auto">
            <a:xfrm>
              <a:off x="4198648" y="3679992"/>
              <a:ext cx="1409581" cy="1820709"/>
            </a:xfrm>
            <a:prstGeom prst="rect">
              <a:avLst/>
            </a:prstGeom>
            <a:noFill/>
          </p:spPr>
        </p:pic>
        <p:pic>
          <p:nvPicPr>
            <p:cNvPr id="101378" name="Picture 2"/>
            <p:cNvPicPr>
              <a:picLocks noChangeAspect="1" noChangeArrowheads="1"/>
            </p:cNvPicPr>
            <p:nvPr/>
          </p:nvPicPr>
          <p:blipFill>
            <a:blip r:embed="rId6" cstate="print"/>
            <a:srcRect/>
            <a:stretch>
              <a:fillRect/>
            </a:stretch>
          </p:blipFill>
          <p:spPr bwMode="auto">
            <a:xfrm>
              <a:off x="4509812" y="1049493"/>
              <a:ext cx="1527046" cy="1879441"/>
            </a:xfrm>
            <a:prstGeom prst="rect">
              <a:avLst/>
            </a:prstGeom>
            <a:noFill/>
            <a:ln w="9525">
              <a:noFill/>
              <a:miter lim="800000"/>
              <a:headEnd/>
              <a:tailEnd/>
            </a:ln>
            <a:effectLst/>
          </p:spPr>
        </p:pic>
        <p:grpSp>
          <p:nvGrpSpPr>
            <p:cNvPr id="21" name="Группа 20"/>
            <p:cNvGrpSpPr/>
            <p:nvPr/>
          </p:nvGrpSpPr>
          <p:grpSpPr>
            <a:xfrm>
              <a:off x="98878" y="1052736"/>
              <a:ext cx="2016224" cy="2183976"/>
              <a:chOff x="98878" y="1052736"/>
              <a:chExt cx="2016224" cy="2183976"/>
            </a:xfrm>
          </p:grpSpPr>
          <p:pic>
            <p:nvPicPr>
              <p:cNvPr id="48176" name="Picture 48" descr="D:\2012\1. Lobaria и др 2012\фото Семенова Н.  сбор лобарии. 04.2012\IMG_3416.jpg"/>
              <p:cNvPicPr>
                <a:picLocks noChangeAspect="1" noChangeArrowheads="1"/>
              </p:cNvPicPr>
              <p:nvPr/>
            </p:nvPicPr>
            <p:blipFill>
              <a:blip r:embed="rId7" cstate="print"/>
              <a:srcRect l="15504" r="22481" b="5501"/>
              <a:stretch>
                <a:fillRect/>
              </a:stretch>
            </p:blipFill>
            <p:spPr bwMode="auto">
              <a:xfrm>
                <a:off x="248942" y="1052736"/>
                <a:ext cx="1644512" cy="1894438"/>
              </a:xfrm>
              <a:prstGeom prst="rect">
                <a:avLst/>
              </a:prstGeom>
              <a:noFill/>
            </p:spPr>
          </p:pic>
          <p:sp>
            <p:nvSpPr>
              <p:cNvPr id="12" name="Прямоугольник 11"/>
              <p:cNvSpPr/>
              <p:nvPr/>
            </p:nvSpPr>
            <p:spPr bwMode="auto">
              <a:xfrm>
                <a:off x="98878" y="2928935"/>
                <a:ext cx="2000264" cy="307777"/>
              </a:xfrm>
              <a:prstGeom prst="rect">
                <a:avLst/>
              </a:prstGeom>
              <a:solidFill>
                <a:schemeClr val="bg1">
                  <a:lumMod val="85000"/>
                </a:schemeClr>
              </a:solidFill>
            </p:spPr>
            <p:txBody>
              <a:bodyPr wrap="square">
                <a:spAutoFit/>
              </a:bodyPr>
              <a:lstStyle/>
              <a:p>
                <a:pPr algn="ctr">
                  <a:defRPr/>
                </a:pPr>
                <a:r>
                  <a:rPr lang="ru-RU" sz="1400" b="1" dirty="0" smtClean="0">
                    <a:solidFill>
                      <a:prstClr val="black"/>
                    </a:solidFill>
                    <a:latin typeface="Times New Roman" pitchFamily="18" charset="0"/>
                    <a:cs typeface="Times New Roman" pitchFamily="18" charset="0"/>
                  </a:rPr>
                  <a:t>    Т.К.Головко</a:t>
                </a:r>
                <a:endParaRPr lang="ru-RU" sz="1400" dirty="0"/>
              </a:p>
            </p:txBody>
          </p:sp>
          <p:sp>
            <p:nvSpPr>
              <p:cNvPr id="13" name="Прямоугольник 12"/>
              <p:cNvSpPr/>
              <p:nvPr/>
            </p:nvSpPr>
            <p:spPr bwMode="auto">
              <a:xfrm>
                <a:off x="114838" y="2928934"/>
                <a:ext cx="2000264" cy="307777"/>
              </a:xfrm>
              <a:prstGeom prst="rect">
                <a:avLst/>
              </a:prstGeom>
              <a:solidFill>
                <a:schemeClr val="bg1">
                  <a:lumMod val="85000"/>
                </a:schemeClr>
              </a:solidFill>
            </p:spPr>
            <p:txBody>
              <a:bodyPr wrap="square">
                <a:spAutoFit/>
              </a:bodyPr>
              <a:lstStyle/>
              <a:p>
                <a:pPr algn="ctr">
                  <a:defRPr/>
                </a:pPr>
                <a:r>
                  <a:rPr lang="ru-RU" sz="1400" b="1" dirty="0" smtClean="0">
                    <a:solidFill>
                      <a:prstClr val="black"/>
                    </a:solidFill>
                    <a:latin typeface="Times New Roman" pitchFamily="18" charset="0"/>
                    <a:cs typeface="Times New Roman" pitchFamily="18" charset="0"/>
                  </a:rPr>
                  <a:t>    Т</a:t>
                </a:r>
                <a:r>
                  <a:rPr lang="en-US" sz="1400" b="1" dirty="0" err="1" smtClean="0">
                    <a:solidFill>
                      <a:prstClr val="black"/>
                    </a:solidFill>
                    <a:latin typeface="Times New Roman" pitchFamily="18" charset="0"/>
                    <a:cs typeface="Times New Roman" pitchFamily="18" charset="0"/>
                  </a:rPr>
                  <a:t>amara</a:t>
                </a:r>
                <a:r>
                  <a:rPr lang="ru-RU" sz="1400" b="1" dirty="0" smtClean="0">
                    <a:solidFill>
                      <a:prstClr val="black"/>
                    </a:solidFill>
                    <a:latin typeface="Times New Roman" pitchFamily="18" charset="0"/>
                    <a:cs typeface="Times New Roman" pitchFamily="18" charset="0"/>
                  </a:rPr>
                  <a:t> </a:t>
                </a:r>
                <a:r>
                  <a:rPr lang="en-US" sz="1400" b="1" dirty="0" err="1" smtClean="0">
                    <a:solidFill>
                      <a:prstClr val="black"/>
                    </a:solidFill>
                    <a:latin typeface="Times New Roman" pitchFamily="18" charset="0"/>
                    <a:cs typeface="Times New Roman" pitchFamily="18" charset="0"/>
                  </a:rPr>
                  <a:t>Golovko</a:t>
                </a:r>
                <a:endParaRPr lang="ru-RU" sz="1400" dirty="0"/>
              </a:p>
            </p:txBody>
          </p:sp>
        </p:grpSp>
        <p:sp>
          <p:nvSpPr>
            <p:cNvPr id="14" name="Прямоугольник 13"/>
            <p:cNvSpPr/>
            <p:nvPr/>
          </p:nvSpPr>
          <p:spPr bwMode="auto">
            <a:xfrm>
              <a:off x="2221614" y="2928935"/>
              <a:ext cx="5878778" cy="307777"/>
            </a:xfrm>
            <a:prstGeom prst="rect">
              <a:avLst/>
            </a:prstGeom>
            <a:solidFill>
              <a:schemeClr val="bg1">
                <a:lumMod val="85000"/>
              </a:schemeClr>
            </a:solidFill>
          </p:spPr>
          <p:txBody>
            <a:bodyPr wrap="square">
              <a:spAutoFit/>
            </a:bodyPr>
            <a:lstStyle/>
            <a:p>
              <a:pPr>
                <a:defRPr/>
              </a:pPr>
              <a:r>
                <a:rPr lang="ru-RU" sz="1400" b="1" dirty="0" smtClean="0">
                  <a:solidFill>
                    <a:prstClr val="black"/>
                  </a:solidFill>
                  <a:latin typeface="Times New Roman" pitchFamily="18" charset="0"/>
                  <a:cs typeface="Times New Roman" pitchFamily="18" charset="0"/>
                </a:rPr>
                <a:t>   </a:t>
              </a:r>
              <a:r>
                <a:rPr lang="en-US" sz="1400" b="1" dirty="0" smtClean="0">
                  <a:solidFill>
                    <a:prstClr val="black"/>
                  </a:solidFill>
                  <a:latin typeface="Times New Roman" pitchFamily="18" charset="0"/>
                  <a:cs typeface="Times New Roman" pitchFamily="18" charset="0"/>
                </a:rPr>
                <a:t>    </a:t>
              </a:r>
              <a:r>
                <a:rPr lang="ru-RU" sz="1400" b="1" dirty="0" smtClean="0">
                  <a:solidFill>
                    <a:prstClr val="black"/>
                  </a:solidFill>
                  <a:latin typeface="Times New Roman" pitchFamily="18" charset="0"/>
                  <a:cs typeface="Times New Roman" pitchFamily="18" charset="0"/>
                </a:rPr>
                <a:t> </a:t>
              </a:r>
              <a:r>
                <a:rPr lang="en-US" sz="1400" b="1" dirty="0" err="1" smtClean="0">
                  <a:solidFill>
                    <a:prstClr val="black"/>
                  </a:solidFill>
                  <a:latin typeface="Times New Roman" pitchFamily="18" charset="0"/>
                  <a:cs typeface="Times New Roman" pitchFamily="18" charset="0"/>
                </a:rPr>
                <a:t>Ilya</a:t>
              </a:r>
              <a:r>
                <a:rPr lang="en-US" sz="1400" b="1" dirty="0" smtClean="0">
                  <a:solidFill>
                    <a:prstClr val="black"/>
                  </a:solidFill>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Zakhozhiy</a:t>
              </a:r>
              <a:r>
                <a:rPr lang="en-US" sz="1400" b="1" dirty="0" smtClean="0">
                  <a:solidFill>
                    <a:prstClr val="black"/>
                  </a:solidFill>
                  <a:latin typeface="Times New Roman" pitchFamily="18" charset="0"/>
                  <a:cs typeface="Times New Roman" pitchFamily="18" charset="0"/>
                </a:rPr>
                <a:t>            </a:t>
              </a:r>
              <a:r>
                <a:rPr lang="en-US" sz="1400" b="1" dirty="0" smtClean="0">
                  <a:solidFill>
                    <a:prstClr val="black"/>
                  </a:solidFill>
                  <a:latin typeface="Times New Roman" pitchFamily="18" charset="0"/>
                  <a:cs typeface="Times New Roman" pitchFamily="18" charset="0"/>
                </a:rPr>
                <a:t>      </a:t>
              </a:r>
              <a:r>
                <a:rPr lang="en-US" sz="1400" b="1" dirty="0" err="1" smtClean="0">
                  <a:solidFill>
                    <a:prstClr val="black"/>
                  </a:solidFill>
                  <a:latin typeface="Times New Roman" pitchFamily="18" charset="0"/>
                  <a:cs typeface="Times New Roman" pitchFamily="18" charset="0"/>
                </a:rPr>
                <a:t>Ruslan</a:t>
              </a:r>
              <a:r>
                <a:rPr lang="en-US" sz="1400" b="1" dirty="0" smtClean="0">
                  <a:solidFill>
                    <a:prstClr val="black"/>
                  </a:solidFill>
                  <a:latin typeface="Times New Roman" pitchFamily="18" charset="0"/>
                  <a:cs typeface="Times New Roman" pitchFamily="18" charset="0"/>
                </a:rPr>
                <a:t> </a:t>
              </a:r>
              <a:r>
                <a:rPr lang="en-US" sz="1400" b="1" dirty="0" err="1" smtClean="0">
                  <a:solidFill>
                    <a:prstClr val="black"/>
                  </a:solidFill>
                  <a:latin typeface="Times New Roman" pitchFamily="18" charset="0"/>
                  <a:cs typeface="Times New Roman" pitchFamily="18" charset="0"/>
                </a:rPr>
                <a:t>Malishev</a:t>
              </a:r>
              <a:r>
                <a:rPr lang="en-US" sz="1400" b="1" dirty="0" smtClean="0">
                  <a:solidFill>
                    <a:prstClr val="black"/>
                  </a:solidFill>
                  <a:latin typeface="Times New Roman" pitchFamily="18" charset="0"/>
                  <a:cs typeface="Times New Roman" pitchFamily="18" charset="0"/>
                </a:rPr>
                <a:t>            </a:t>
              </a:r>
              <a:r>
                <a:rPr lang="en-US" sz="1400" b="1" dirty="0" smtClean="0">
                  <a:solidFill>
                    <a:prstClr val="black"/>
                  </a:solidFill>
                  <a:latin typeface="Times New Roman" pitchFamily="18" charset="0"/>
                  <a:cs typeface="Times New Roman" pitchFamily="18" charset="0"/>
                </a:rPr>
                <a:t>Galina </a:t>
              </a:r>
              <a:r>
                <a:rPr lang="en-US" sz="1400" b="1" dirty="0" err="1" smtClean="0">
                  <a:latin typeface="Times New Roman" pitchFamily="18" charset="0"/>
                  <a:cs typeface="Times New Roman" pitchFamily="18" charset="0"/>
                </a:rPr>
                <a:t>Tabalenkova</a:t>
              </a:r>
              <a:endParaRPr lang="ru-RU" sz="1400" b="1" dirty="0">
                <a:latin typeface="Times New Roman" pitchFamily="18" charset="0"/>
                <a:cs typeface="Times New Roman" pitchFamily="18" charset="0"/>
              </a:endParaRPr>
            </a:p>
          </p:txBody>
        </p:sp>
        <p:sp>
          <p:nvSpPr>
            <p:cNvPr id="15" name="Прямоугольник 14"/>
            <p:cNvSpPr/>
            <p:nvPr/>
          </p:nvSpPr>
          <p:spPr bwMode="auto">
            <a:xfrm>
              <a:off x="55748" y="5643578"/>
              <a:ext cx="9036496" cy="307777"/>
            </a:xfrm>
            <a:prstGeom prst="rect">
              <a:avLst/>
            </a:prstGeom>
            <a:solidFill>
              <a:schemeClr val="bg1">
                <a:lumMod val="85000"/>
              </a:schemeClr>
            </a:solidFill>
          </p:spPr>
          <p:txBody>
            <a:bodyPr wrap="square">
              <a:spAutoFit/>
            </a:bodyPr>
            <a:lstStyle/>
            <a:p>
              <a:pPr>
                <a:defRPr/>
              </a:pPr>
              <a:r>
                <a:rPr lang="ru-RU" sz="1400" b="1" dirty="0" smtClean="0">
                  <a:solidFill>
                    <a:prstClr val="black"/>
                  </a:solidFill>
                  <a:latin typeface="Times New Roman" pitchFamily="18" charset="0"/>
                  <a:cs typeface="Times New Roman" pitchFamily="18" charset="0"/>
                </a:rPr>
                <a:t> </a:t>
              </a:r>
              <a:r>
                <a:rPr lang="en-US" sz="1400" b="1" dirty="0" smtClean="0">
                  <a:latin typeface="Times New Roman" pitchFamily="18" charset="0"/>
                  <a:cs typeface="Times New Roman" pitchFamily="18" charset="0"/>
                </a:rPr>
                <a:t>Mikhail  </a:t>
              </a:r>
              <a:r>
                <a:rPr lang="en-US" sz="1400" b="1" dirty="0" err="1" smtClean="0">
                  <a:latin typeface="Times New Roman" pitchFamily="18" charset="0"/>
                  <a:cs typeface="Times New Roman" pitchFamily="18" charset="0"/>
                </a:rPr>
                <a:t>Shelyakin</a:t>
              </a:r>
              <a:r>
                <a:rPr lang="en-US" sz="1400" b="1" dirty="0" smtClean="0">
                  <a:latin typeface="Times New Roman" pitchFamily="18" charset="0"/>
                  <a:cs typeface="Times New Roman" pitchFamily="18" charset="0"/>
                </a:rPr>
                <a:t> </a:t>
              </a:r>
              <a:r>
                <a:rPr lang="ru-RU" sz="1400" b="1" dirty="0" smtClean="0">
                  <a:solidFill>
                    <a:prstClr val="black"/>
                  </a:solidFill>
                  <a:latin typeface="Times New Roman" pitchFamily="18" charset="0"/>
                  <a:cs typeface="Times New Roman" pitchFamily="18" charset="0"/>
                </a:rPr>
                <a:t>             </a:t>
              </a:r>
              <a:r>
                <a:rPr lang="en-US" sz="1400" b="1" dirty="0" smtClean="0">
                  <a:solidFill>
                    <a:prstClr val="black"/>
                  </a:solidFill>
                  <a:latin typeface="Times New Roman" pitchFamily="18" charset="0"/>
                  <a:cs typeface="Times New Roman" pitchFamily="18" charset="0"/>
                </a:rPr>
                <a:t>Igor  </a:t>
              </a:r>
              <a:r>
                <a:rPr lang="en-US" sz="1400" b="1" dirty="0" err="1" smtClean="0">
                  <a:solidFill>
                    <a:prstClr val="black"/>
                  </a:solidFill>
                  <a:latin typeface="Times New Roman" pitchFamily="18" charset="0"/>
                  <a:cs typeface="Times New Roman" pitchFamily="18" charset="0"/>
                </a:rPr>
                <a:t>Dalke</a:t>
              </a:r>
              <a:r>
                <a:rPr lang="en-US" sz="1400" b="1" dirty="0" smtClean="0">
                  <a:solidFill>
                    <a:prstClr val="black"/>
                  </a:solidFill>
                  <a:latin typeface="Times New Roman" pitchFamily="18" charset="0"/>
                  <a:cs typeface="Times New Roman" pitchFamily="18" charset="0"/>
                </a:rPr>
                <a:t>                     Olga </a:t>
              </a:r>
              <a:r>
                <a:rPr lang="en-US" sz="1400" b="1" dirty="0" err="1" smtClean="0">
                  <a:solidFill>
                    <a:prstClr val="black"/>
                  </a:solidFill>
                  <a:latin typeface="Times New Roman" pitchFamily="18" charset="0"/>
                  <a:cs typeface="Times New Roman" pitchFamily="18" charset="0"/>
                </a:rPr>
                <a:t>Dymova</a:t>
              </a:r>
              <a:r>
                <a:rPr lang="en-US" sz="1400" b="1" dirty="0" smtClean="0">
                  <a:solidFill>
                    <a:prstClr val="black"/>
                  </a:solidFill>
                  <a:latin typeface="Times New Roman" pitchFamily="18" charset="0"/>
                  <a:cs typeface="Times New Roman" pitchFamily="18" charset="0"/>
                </a:rPr>
                <a:t>                      </a:t>
              </a:r>
              <a:r>
                <a:rPr lang="en-US" sz="1400" b="1" dirty="0" err="1" smtClean="0">
                  <a:solidFill>
                    <a:prstClr val="black"/>
                  </a:solidFill>
                  <a:latin typeface="Times New Roman" pitchFamily="18" charset="0"/>
                  <a:cs typeface="Times New Roman" pitchFamily="18" charset="0"/>
                </a:rPr>
                <a:t>Katya</a:t>
              </a:r>
              <a:r>
                <a:rPr lang="en-US" sz="1400" b="1" dirty="0" smtClean="0">
                  <a:solidFill>
                    <a:prstClr val="black"/>
                  </a:solidFill>
                  <a:latin typeface="Times New Roman" pitchFamily="18" charset="0"/>
                  <a:cs typeface="Times New Roman" pitchFamily="18" charset="0"/>
                </a:rPr>
                <a:t> </a:t>
              </a:r>
              <a:r>
                <a:rPr lang="en-US" sz="1400" b="1" dirty="0" err="1" smtClean="0">
                  <a:solidFill>
                    <a:prstClr val="black"/>
                  </a:solidFill>
                  <a:latin typeface="Times New Roman" pitchFamily="18" charset="0"/>
                  <a:cs typeface="Times New Roman" pitchFamily="18" charset="0"/>
                </a:rPr>
                <a:t>Silina</a:t>
              </a:r>
              <a:r>
                <a:rPr lang="en-US" sz="1400" b="1" dirty="0" smtClean="0">
                  <a:solidFill>
                    <a:prstClr val="black"/>
                  </a:solidFill>
                  <a:latin typeface="Times New Roman" pitchFamily="18" charset="0"/>
                  <a:cs typeface="Times New Roman" pitchFamily="18" charset="0"/>
                </a:rPr>
                <a:t>             </a:t>
              </a:r>
              <a:r>
                <a:rPr lang="en-US" sz="1400" b="1" dirty="0" err="1" smtClean="0">
                  <a:solidFill>
                    <a:prstClr val="black"/>
                  </a:solidFill>
                  <a:latin typeface="Times New Roman" pitchFamily="18" charset="0"/>
                  <a:cs typeface="Times New Roman" pitchFamily="18" charset="0"/>
                </a:rPr>
                <a:t>Kseniya</a:t>
              </a:r>
              <a:r>
                <a:rPr lang="en-US" sz="1400" b="1" dirty="0" smtClean="0">
                  <a:solidFill>
                    <a:prstClr val="black"/>
                  </a:solidFill>
                  <a:latin typeface="Times New Roman" pitchFamily="18" charset="0"/>
                  <a:cs typeface="Times New Roman" pitchFamily="18" charset="0"/>
                </a:rPr>
                <a:t> </a:t>
              </a:r>
              <a:r>
                <a:rPr lang="en-US" sz="1400" b="1" dirty="0" err="1" smtClean="0">
                  <a:solidFill>
                    <a:prstClr val="black"/>
                  </a:solidFill>
                  <a:latin typeface="Times New Roman" pitchFamily="18" charset="0"/>
                  <a:cs typeface="Times New Roman" pitchFamily="18" charset="0"/>
                </a:rPr>
                <a:t>Ermolina</a:t>
              </a:r>
              <a:endParaRPr lang="ru-RU" sz="1400" dirty="0"/>
            </a:p>
          </p:txBody>
        </p:sp>
        <p:pic>
          <p:nvPicPr>
            <p:cNvPr id="99330" name="Picture 2" descr="D:\МОИ ДОКУМЕНТЫ\Шелякин\Фото_Шелякин_2.jpg"/>
            <p:cNvPicPr>
              <a:picLocks noChangeAspect="1" noChangeArrowheads="1"/>
            </p:cNvPicPr>
            <p:nvPr/>
          </p:nvPicPr>
          <p:blipFill>
            <a:blip r:embed="rId8" cstate="print"/>
            <a:srcRect/>
            <a:stretch>
              <a:fillRect/>
            </a:stretch>
          </p:blipFill>
          <p:spPr bwMode="auto">
            <a:xfrm>
              <a:off x="458463" y="3679992"/>
              <a:ext cx="1292116" cy="1820709"/>
            </a:xfrm>
            <a:prstGeom prst="rect">
              <a:avLst/>
            </a:prstGeom>
            <a:noFill/>
          </p:spPr>
        </p:pic>
        <p:pic>
          <p:nvPicPr>
            <p:cNvPr id="214018" name="Picture 2" descr="X:\Головко\Фото_Ермолина.jpg"/>
            <p:cNvPicPr>
              <a:picLocks noChangeAspect="1" noChangeArrowheads="1"/>
            </p:cNvPicPr>
            <p:nvPr/>
          </p:nvPicPr>
          <p:blipFill>
            <a:blip r:embed="rId9" cstate="print"/>
            <a:srcRect/>
            <a:stretch>
              <a:fillRect/>
            </a:stretch>
          </p:blipFill>
          <p:spPr bwMode="auto">
            <a:xfrm>
              <a:off x="7596336" y="3645024"/>
              <a:ext cx="1224136" cy="1865350"/>
            </a:xfrm>
            <a:prstGeom prst="rect">
              <a:avLst/>
            </a:prstGeom>
            <a:noFill/>
          </p:spPr>
        </p:pic>
        <p:pic>
          <p:nvPicPr>
            <p:cNvPr id="214019" name="Picture 3" descr="X:\Головко\фото_Силина.jpg"/>
            <p:cNvPicPr>
              <a:picLocks noChangeAspect="1" noChangeArrowheads="1"/>
            </p:cNvPicPr>
            <p:nvPr/>
          </p:nvPicPr>
          <p:blipFill>
            <a:blip r:embed="rId10" cstate="print"/>
            <a:srcRect l="50000" b="11466"/>
            <a:stretch>
              <a:fillRect/>
            </a:stretch>
          </p:blipFill>
          <p:spPr bwMode="auto">
            <a:xfrm>
              <a:off x="6147550" y="3645023"/>
              <a:ext cx="864096" cy="1878677"/>
            </a:xfrm>
            <a:prstGeom prst="rect">
              <a:avLst/>
            </a:prstGeom>
            <a:noFill/>
          </p:spPr>
        </p:pic>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X:\Головко\от Пыстиной\Эмблема 1.jpg"/>
          <p:cNvPicPr>
            <a:picLocks noChangeAspect="1" noChangeArrowheads="1"/>
          </p:cNvPicPr>
          <p:nvPr/>
        </p:nvPicPr>
        <p:blipFill>
          <a:blip r:embed="rId2" cstate="print">
            <a:lum contrast="40000"/>
          </a:blip>
          <a:srcRect/>
          <a:stretch>
            <a:fillRect/>
          </a:stretch>
        </p:blipFill>
        <p:spPr bwMode="auto">
          <a:xfrm>
            <a:off x="179512" y="260647"/>
            <a:ext cx="2016224" cy="2082743"/>
          </a:xfrm>
          <a:prstGeom prst="rect">
            <a:avLst/>
          </a:prstGeom>
          <a:noFill/>
        </p:spPr>
      </p:pic>
      <p:sp>
        <p:nvSpPr>
          <p:cNvPr id="4" name="Прямоугольник 3"/>
          <p:cNvSpPr/>
          <p:nvPr/>
        </p:nvSpPr>
        <p:spPr>
          <a:xfrm>
            <a:off x="3851920" y="479574"/>
            <a:ext cx="4572000" cy="1077218"/>
          </a:xfrm>
          <a:prstGeom prst="rect">
            <a:avLst/>
          </a:prstGeom>
        </p:spPr>
        <p:txBody>
          <a:bodyPr wrap="square">
            <a:spAutoFit/>
          </a:bodyPr>
          <a:lstStyle/>
          <a:p>
            <a:pPr marL="88900" lvl="1" indent="277813" algn="ctr">
              <a:buNone/>
              <a:defRPr/>
            </a:pPr>
            <a:r>
              <a:rPr lang="en-US" sz="3200" b="1" i="1" dirty="0" smtClean="0">
                <a:solidFill>
                  <a:schemeClr val="bg2">
                    <a:lumMod val="10000"/>
                  </a:schemeClr>
                </a:solidFill>
                <a:latin typeface="Times New Roman" pitchFamily="18" charset="0"/>
                <a:cs typeface="Times New Roman" pitchFamily="18" charset="0"/>
              </a:rPr>
              <a:t>THANK YOU FOR  YOUR  ATTENTION !</a:t>
            </a:r>
            <a:endParaRPr lang="ru-RU" sz="3200" b="1" i="1" dirty="0" smtClean="0">
              <a:solidFill>
                <a:schemeClr val="bg2">
                  <a:lumMod val="10000"/>
                </a:schemeClr>
              </a:solidFill>
              <a:latin typeface="Times New Roman" pitchFamily="18" charset="0"/>
              <a:cs typeface="Times New Roman" pitchFamily="18" charset="0"/>
            </a:endParaRPr>
          </a:p>
        </p:txBody>
      </p:sp>
      <p:sp>
        <p:nvSpPr>
          <p:cNvPr id="7" name="Прямоугольник 6"/>
          <p:cNvSpPr/>
          <p:nvPr/>
        </p:nvSpPr>
        <p:spPr>
          <a:xfrm>
            <a:off x="611560" y="2636912"/>
            <a:ext cx="7992888" cy="2308324"/>
          </a:xfrm>
          <a:prstGeom prst="rect">
            <a:avLst/>
          </a:prstGeom>
        </p:spPr>
        <p:txBody>
          <a:bodyPr wrap="square">
            <a:spAutoFit/>
          </a:bodyPr>
          <a:lstStyle/>
          <a:p>
            <a:pPr marL="88900" lvl="1" indent="277813" algn="ctr">
              <a:buNone/>
              <a:defRPr/>
            </a:pPr>
            <a:r>
              <a:rPr lang="ru-RU" sz="2000" b="1" i="1" dirty="0" smtClean="0">
                <a:solidFill>
                  <a:schemeClr val="tx2">
                    <a:lumMod val="50000"/>
                  </a:schemeClr>
                </a:solidFill>
                <a:latin typeface="Times New Roman" pitchFamily="18" charset="0"/>
                <a:cs typeface="Times New Roman" pitchFamily="18" charset="0"/>
              </a:rPr>
              <a:t>Финансирование работ осуществлялось по Программе фундаментальных исследований Уральского отделения РАН </a:t>
            </a:r>
          </a:p>
          <a:p>
            <a:pPr marL="88900" lvl="1" indent="277813" algn="ctr">
              <a:buNone/>
              <a:defRPr/>
            </a:pPr>
            <a:r>
              <a:rPr lang="ru-RU" sz="2000" b="1" i="1" dirty="0" smtClean="0">
                <a:solidFill>
                  <a:schemeClr val="tx2">
                    <a:lumMod val="50000"/>
                  </a:schemeClr>
                </a:solidFill>
                <a:latin typeface="Times New Roman" pitchFamily="18" charset="0"/>
                <a:cs typeface="Times New Roman" pitchFamily="18" charset="0"/>
              </a:rPr>
              <a:t>по проектам Лаборатории экологической физиологии растений ИБ Коми НЦ </a:t>
            </a:r>
            <a:r>
              <a:rPr lang="ru-RU" sz="2000" b="1" i="1" dirty="0" err="1" smtClean="0">
                <a:solidFill>
                  <a:schemeClr val="tx2">
                    <a:lumMod val="50000"/>
                  </a:schemeClr>
                </a:solidFill>
                <a:latin typeface="Times New Roman" pitchFamily="18" charset="0"/>
                <a:cs typeface="Times New Roman" pitchFamily="18" charset="0"/>
              </a:rPr>
              <a:t>УрО</a:t>
            </a:r>
            <a:r>
              <a:rPr lang="ru-RU" sz="2000" b="1" i="1" dirty="0" smtClean="0">
                <a:solidFill>
                  <a:schemeClr val="tx2">
                    <a:lumMod val="50000"/>
                  </a:schemeClr>
                </a:solidFill>
                <a:latin typeface="Times New Roman" pitchFamily="18" charset="0"/>
                <a:cs typeface="Times New Roman" pitchFamily="18" charset="0"/>
              </a:rPr>
              <a:t> РАН:</a:t>
            </a:r>
          </a:p>
          <a:p>
            <a:pPr marL="88900" lvl="1" indent="277813" algn="ctr">
              <a:buAutoNum type="arabicPeriod"/>
              <a:defRPr/>
            </a:pPr>
            <a:r>
              <a:rPr lang="ru-RU" sz="1600" b="1" i="1" dirty="0" smtClean="0">
                <a:solidFill>
                  <a:schemeClr val="tx2">
                    <a:lumMod val="50000"/>
                  </a:schemeClr>
                </a:solidFill>
                <a:latin typeface="Times New Roman" pitchFamily="18" charset="0"/>
                <a:cs typeface="Times New Roman" pitchFamily="18" charset="0"/>
              </a:rPr>
              <a:t>Эколого-биологические свойства и </a:t>
            </a:r>
            <a:r>
              <a:rPr lang="ru-RU" sz="1600" b="1" i="1" dirty="0" err="1" smtClean="0">
                <a:solidFill>
                  <a:schemeClr val="tx2">
                    <a:lumMod val="50000"/>
                  </a:schemeClr>
                </a:solidFill>
                <a:latin typeface="Times New Roman" pitchFamily="18" charset="0"/>
                <a:cs typeface="Times New Roman" pitchFamily="18" charset="0"/>
              </a:rPr>
              <a:t>экосистемная</a:t>
            </a:r>
            <a:r>
              <a:rPr lang="ru-RU" sz="1600" b="1" i="1" dirty="0" smtClean="0">
                <a:solidFill>
                  <a:schemeClr val="tx2">
                    <a:lumMod val="50000"/>
                  </a:schemeClr>
                </a:solidFill>
                <a:latin typeface="Times New Roman" pitchFamily="18" charset="0"/>
                <a:cs typeface="Times New Roman" pitchFamily="18" charset="0"/>
              </a:rPr>
              <a:t> роль лишайников таежной зоны европейского северо-востока России ( 2015-2017 гг.)</a:t>
            </a:r>
          </a:p>
          <a:p>
            <a:pPr marL="88900" lvl="1" indent="277813" algn="ctr">
              <a:buAutoNum type="arabicPeriod"/>
              <a:defRPr/>
            </a:pPr>
            <a:r>
              <a:rPr lang="ru-RU" sz="1600" b="1" i="1" dirty="0" err="1" smtClean="0">
                <a:solidFill>
                  <a:schemeClr val="tx2">
                    <a:lumMod val="50000"/>
                  </a:schemeClr>
                </a:solidFill>
                <a:latin typeface="Times New Roman" pitchFamily="18" charset="0"/>
                <a:cs typeface="Times New Roman" pitchFamily="18" charset="0"/>
              </a:rPr>
              <a:t>Фототрофные</a:t>
            </a:r>
            <a:r>
              <a:rPr lang="ru-RU" sz="1600" b="1" i="1" dirty="0" smtClean="0">
                <a:solidFill>
                  <a:schemeClr val="tx2">
                    <a:lumMod val="50000"/>
                  </a:schemeClr>
                </a:solidFill>
                <a:latin typeface="Times New Roman" pitchFamily="18" charset="0"/>
                <a:cs typeface="Times New Roman" pitchFamily="18" charset="0"/>
              </a:rPr>
              <a:t> организмы как компонент живой природы и индикатор климатических изменений (2018-2020 гг.) </a:t>
            </a:r>
            <a:endParaRPr lang="ru-RU" sz="1600" b="1" i="1" dirty="0" smtClean="0">
              <a:solidFill>
                <a:schemeClr val="tx2">
                  <a:lumMod val="50000"/>
                </a:schemeClr>
              </a:solidFill>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p:cNvSpPr txBox="1">
            <a:spLocks noChangeArrowheads="1"/>
          </p:cNvSpPr>
          <p:nvPr/>
        </p:nvSpPr>
        <p:spPr bwMode="auto">
          <a:xfrm>
            <a:off x="0" y="0"/>
            <a:ext cx="9144000" cy="954107"/>
          </a:xfrm>
          <a:prstGeom prst="rect">
            <a:avLst/>
          </a:prstGeom>
          <a:noFill/>
          <a:ln w="9525">
            <a:noFill/>
            <a:miter lim="800000"/>
            <a:headEnd/>
            <a:tailEnd/>
          </a:ln>
        </p:spPr>
        <p:txBody>
          <a:bodyPr>
            <a:spAutoFit/>
          </a:bodyPr>
          <a:lstStyle/>
          <a:p>
            <a:pPr algn="ctr"/>
            <a:r>
              <a:rPr lang="en-US" sz="2800" b="1" dirty="0" smtClean="0">
                <a:latin typeface="Times New Roman" pitchFamily="18" charset="0"/>
                <a:cs typeface="Times New Roman" pitchFamily="18" charset="0"/>
              </a:rPr>
              <a:t>Lichens are </a:t>
            </a:r>
            <a:r>
              <a:rPr lang="en-US" sz="2800" b="1" dirty="0" err="1" smtClean="0">
                <a:latin typeface="Times New Roman" pitchFamily="18" charset="0"/>
                <a:cs typeface="Times New Roman" pitchFamily="18" charset="0"/>
              </a:rPr>
              <a:t>poikilohydric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photoautotrophs</a:t>
            </a:r>
            <a:r>
              <a:rPr lang="en-US" sz="2800" b="1" dirty="0" smtClean="0">
                <a:latin typeface="Times New Roman" pitchFamily="18" charset="0"/>
                <a:cs typeface="Times New Roman" pitchFamily="18" charset="0"/>
              </a:rPr>
              <a:t> </a:t>
            </a:r>
            <a:r>
              <a:rPr lang="ru-RU" sz="28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and able </a:t>
            </a:r>
          </a:p>
          <a:p>
            <a:pPr algn="ctr"/>
            <a:r>
              <a:rPr lang="en-US" sz="2800" b="1" dirty="0" smtClean="0">
                <a:latin typeface="Times New Roman" pitchFamily="18" charset="0"/>
                <a:cs typeface="Times New Roman" pitchFamily="18" charset="0"/>
              </a:rPr>
              <a:t>to exist in extreme conditions</a:t>
            </a:r>
            <a:endParaRPr lang="ru-RU" sz="2800" b="1" dirty="0">
              <a:latin typeface="Times New Roman" pitchFamily="18" charset="0"/>
              <a:cs typeface="Times New Roman" pitchFamily="18" charset="0"/>
            </a:endParaRPr>
          </a:p>
        </p:txBody>
      </p:sp>
      <p:pic>
        <p:nvPicPr>
          <p:cNvPr id="7171" name="Picture 1"/>
          <p:cNvPicPr>
            <a:picLocks noChangeAspect="1" noChangeArrowheads="1"/>
          </p:cNvPicPr>
          <p:nvPr/>
        </p:nvPicPr>
        <p:blipFill>
          <a:blip r:embed="rId3" cstate="print">
            <a:lum bright="-20000" contrast="30000"/>
          </a:blip>
          <a:srcRect/>
          <a:stretch>
            <a:fillRect/>
          </a:stretch>
        </p:blipFill>
        <p:spPr bwMode="auto">
          <a:xfrm>
            <a:off x="179388" y="2636838"/>
            <a:ext cx="3321050" cy="3168650"/>
          </a:xfrm>
          <a:prstGeom prst="rect">
            <a:avLst/>
          </a:prstGeom>
          <a:noFill/>
          <a:ln w="9525">
            <a:noFill/>
            <a:miter lim="800000"/>
            <a:headEnd/>
            <a:tailEnd/>
          </a:ln>
        </p:spPr>
      </p:pic>
      <p:pic>
        <p:nvPicPr>
          <p:cNvPr id="7172" name="Picture 9"/>
          <p:cNvPicPr>
            <a:picLocks noChangeAspect="1" noChangeArrowheads="1"/>
          </p:cNvPicPr>
          <p:nvPr/>
        </p:nvPicPr>
        <p:blipFill>
          <a:blip r:embed="rId4" cstate="print">
            <a:lum bright="-20000" contrast="30000"/>
          </a:blip>
          <a:srcRect l="9741" t="19550" r="30016" b="4851"/>
          <a:stretch>
            <a:fillRect/>
          </a:stretch>
        </p:blipFill>
        <p:spPr bwMode="auto">
          <a:xfrm>
            <a:off x="4067175" y="1989138"/>
            <a:ext cx="4284663" cy="3024187"/>
          </a:xfrm>
          <a:prstGeom prst="rect">
            <a:avLst/>
          </a:prstGeom>
          <a:noFill/>
          <a:ln w="19050">
            <a:solidFill>
              <a:schemeClr val="tx1"/>
            </a:solidFill>
            <a:miter lim="800000"/>
            <a:headEnd/>
            <a:tailEnd/>
          </a:ln>
        </p:spPr>
      </p:pic>
      <p:pic>
        <p:nvPicPr>
          <p:cNvPr id="7173" name="Picture 10"/>
          <p:cNvPicPr>
            <a:picLocks noChangeAspect="1" noChangeArrowheads="1"/>
          </p:cNvPicPr>
          <p:nvPr/>
        </p:nvPicPr>
        <p:blipFill>
          <a:blip r:embed="rId5" cstate="print">
            <a:lum bright="-10000" contrast="20000"/>
          </a:blip>
          <a:srcRect l="9151" t="18500" r="32379" b="14301"/>
          <a:stretch>
            <a:fillRect/>
          </a:stretch>
        </p:blipFill>
        <p:spPr bwMode="auto">
          <a:xfrm>
            <a:off x="4932363" y="4076700"/>
            <a:ext cx="3898900" cy="2520950"/>
          </a:xfrm>
          <a:prstGeom prst="rect">
            <a:avLst/>
          </a:prstGeom>
          <a:noFill/>
          <a:ln w="19050">
            <a:solidFill>
              <a:schemeClr val="tx1"/>
            </a:solidFill>
            <a:miter lim="800000"/>
            <a:headEnd/>
            <a:tailEnd/>
          </a:ln>
        </p:spPr>
      </p:pic>
      <p:sp>
        <p:nvSpPr>
          <p:cNvPr id="12" name="TextBox 11"/>
          <p:cNvSpPr txBox="1"/>
          <p:nvPr/>
        </p:nvSpPr>
        <p:spPr>
          <a:xfrm>
            <a:off x="250825" y="1628775"/>
            <a:ext cx="3097213" cy="923925"/>
          </a:xfrm>
          <a:prstGeom prst="rect">
            <a:avLst/>
          </a:prstGeom>
          <a:noFill/>
        </p:spPr>
        <p:txBody>
          <a:bodyPr>
            <a:spAutoFit/>
          </a:bodyPr>
          <a:lstStyle/>
          <a:p>
            <a:pPr algn="ctr">
              <a:defRPr/>
            </a:pPr>
            <a:r>
              <a:rPr lang="en-US" b="1" dirty="0" smtClean="0">
                <a:solidFill>
                  <a:schemeClr val="tx2">
                    <a:lumMod val="50000"/>
                  </a:schemeClr>
                </a:solidFill>
                <a:latin typeface="Times New Roman" pitchFamily="18" charset="0"/>
                <a:cs typeface="Times New Roman" pitchFamily="18" charset="0"/>
              </a:rPr>
              <a:t>Lichens occupy a dominant position in the flora of Antarctica</a:t>
            </a:r>
            <a:endParaRPr lang="ru-RU" b="1" dirty="0">
              <a:solidFill>
                <a:schemeClr val="tx2">
                  <a:lumMod val="50000"/>
                </a:schemeClr>
              </a:solidFill>
              <a:latin typeface="Times New Roman" pitchFamily="18" charset="0"/>
              <a:cs typeface="Times New Roman" pitchFamily="18" charset="0"/>
            </a:endParaRPr>
          </a:p>
        </p:txBody>
      </p:sp>
      <p:sp>
        <p:nvSpPr>
          <p:cNvPr id="7175" name="TextBox 12"/>
          <p:cNvSpPr txBox="1">
            <a:spLocks noChangeArrowheads="1"/>
          </p:cNvSpPr>
          <p:nvPr/>
        </p:nvSpPr>
        <p:spPr bwMode="auto">
          <a:xfrm>
            <a:off x="3995738" y="1268413"/>
            <a:ext cx="4321175" cy="369332"/>
          </a:xfrm>
          <a:prstGeom prst="rect">
            <a:avLst/>
          </a:prstGeom>
          <a:noFill/>
          <a:ln w="9525">
            <a:noFill/>
            <a:miter lim="800000"/>
            <a:headEnd/>
            <a:tailEnd/>
          </a:ln>
        </p:spPr>
        <p:txBody>
          <a:bodyPr>
            <a:spAutoFit/>
          </a:bodyPr>
          <a:lstStyle/>
          <a:p>
            <a:pPr algn="ctr"/>
            <a:r>
              <a:rPr lang="en-US" b="1" dirty="0" smtClean="0">
                <a:solidFill>
                  <a:srgbClr val="002060"/>
                </a:solidFill>
                <a:latin typeface="Times New Roman" pitchFamily="18" charset="0"/>
                <a:cs typeface="Times New Roman" pitchFamily="18" charset="0"/>
              </a:rPr>
              <a:t>Lichens survive after being in outer space</a:t>
            </a:r>
            <a:endParaRPr lang="ru-RU" b="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1"/>
          <p:cNvSpPr txBox="1">
            <a:spLocks noChangeArrowheads="1"/>
          </p:cNvSpPr>
          <p:nvPr/>
        </p:nvSpPr>
        <p:spPr bwMode="auto">
          <a:xfrm>
            <a:off x="0" y="26621"/>
            <a:ext cx="9144000" cy="954107"/>
          </a:xfrm>
          <a:prstGeom prst="rect">
            <a:avLst/>
          </a:prstGeom>
          <a:noFill/>
          <a:ln w="9525">
            <a:noFill/>
            <a:miter lim="800000"/>
            <a:headEnd/>
            <a:tailEnd/>
          </a:ln>
        </p:spPr>
        <p:txBody>
          <a:bodyPr>
            <a:spAutoFit/>
          </a:bodyPr>
          <a:lstStyle/>
          <a:p>
            <a:pPr algn="ctr"/>
            <a:r>
              <a:rPr lang="en-US" sz="2800" b="1" dirty="0" smtClean="0">
                <a:latin typeface="Times New Roman" pitchFamily="18" charset="0"/>
                <a:cs typeface="Times New Roman" pitchFamily="18" charset="0"/>
              </a:rPr>
              <a:t>Modern directions in the studies of </a:t>
            </a:r>
          </a:p>
          <a:p>
            <a:pPr algn="ctr"/>
            <a:r>
              <a:rPr lang="en-US" sz="2800" b="1" dirty="0" smtClean="0">
                <a:latin typeface="Times New Roman" pitchFamily="18" charset="0"/>
                <a:cs typeface="Times New Roman" pitchFamily="18" charset="0"/>
              </a:rPr>
              <a:t> lichen</a:t>
            </a:r>
            <a:r>
              <a:rPr lang="ru-RU" sz="28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biology and ecology</a:t>
            </a:r>
          </a:p>
        </p:txBody>
      </p:sp>
      <p:pic>
        <p:nvPicPr>
          <p:cNvPr id="7174" name="Picture 2" descr="D:\Шелякин\!!!РАБОТА\2016\Лишайники_общее\Лишайники_доклад\Lichen_physiology_3.png"/>
          <p:cNvPicPr>
            <a:picLocks noChangeAspect="1" noChangeArrowheads="1"/>
          </p:cNvPicPr>
          <p:nvPr/>
        </p:nvPicPr>
        <p:blipFill>
          <a:blip r:embed="rId3" cstate="print"/>
          <a:srcRect t="8472"/>
          <a:stretch>
            <a:fillRect/>
          </a:stretch>
        </p:blipFill>
        <p:spPr bwMode="auto">
          <a:xfrm>
            <a:off x="579438" y="980728"/>
            <a:ext cx="6992937" cy="3305521"/>
          </a:xfrm>
          <a:prstGeom prst="rect">
            <a:avLst/>
          </a:prstGeom>
          <a:noFill/>
          <a:ln w="9525">
            <a:noFill/>
            <a:miter lim="800000"/>
            <a:headEnd/>
            <a:tailEnd/>
          </a:ln>
        </p:spPr>
      </p:pic>
      <p:sp>
        <p:nvSpPr>
          <p:cNvPr id="8" name="TextBox 7"/>
          <p:cNvSpPr txBox="1"/>
          <p:nvPr/>
        </p:nvSpPr>
        <p:spPr>
          <a:xfrm>
            <a:off x="285750" y="4808538"/>
            <a:ext cx="5214938" cy="1477962"/>
          </a:xfrm>
          <a:prstGeom prst="rect">
            <a:avLst/>
          </a:prstGeom>
          <a:noFill/>
        </p:spPr>
        <p:txBody>
          <a:bodyPr>
            <a:spAutoFit/>
          </a:bodyPr>
          <a:lstStyle/>
          <a:p>
            <a:pPr marL="342900" indent="-342900">
              <a:buFontTx/>
              <a:buAutoNum type="arabicPeriod"/>
              <a:defRPr/>
            </a:pPr>
            <a:r>
              <a:rPr lang="en-US" b="1" dirty="0" smtClean="0">
                <a:solidFill>
                  <a:schemeClr val="tx2">
                    <a:lumMod val="50000"/>
                  </a:schemeClr>
                </a:solidFill>
                <a:latin typeface="Times New Roman" pitchFamily="18" charset="0"/>
                <a:cs typeface="Times New Roman" pitchFamily="18" charset="0"/>
              </a:rPr>
              <a:t>Ecology (lichen-indications)</a:t>
            </a:r>
          </a:p>
          <a:p>
            <a:pPr marL="342900" indent="-342900">
              <a:buFontTx/>
              <a:buAutoNum type="arabicPeriod"/>
              <a:defRPr/>
            </a:pPr>
            <a:r>
              <a:rPr lang="en-US" b="1" dirty="0" smtClean="0">
                <a:solidFill>
                  <a:schemeClr val="tx2">
                    <a:lumMod val="50000"/>
                  </a:schemeClr>
                </a:solidFill>
                <a:latin typeface="Times New Roman" pitchFamily="18" charset="0"/>
                <a:cs typeface="Times New Roman" pitchFamily="18" charset="0"/>
              </a:rPr>
              <a:t>CO2 -gas exchange</a:t>
            </a:r>
          </a:p>
          <a:p>
            <a:pPr marL="342900" indent="-342900">
              <a:buFontTx/>
              <a:buAutoNum type="arabicPeriod"/>
              <a:defRPr/>
            </a:pPr>
            <a:r>
              <a:rPr lang="en-US" b="1" dirty="0" smtClean="0">
                <a:solidFill>
                  <a:schemeClr val="tx2">
                    <a:lumMod val="50000"/>
                  </a:schemeClr>
                </a:solidFill>
                <a:latin typeface="Times New Roman" pitchFamily="18" charset="0"/>
                <a:cs typeface="Times New Roman" pitchFamily="18" charset="0"/>
              </a:rPr>
              <a:t>Products of secondary metabolism</a:t>
            </a:r>
          </a:p>
          <a:p>
            <a:pPr marL="342900" indent="-342900">
              <a:buFontTx/>
              <a:buAutoNum type="arabicPeriod"/>
              <a:defRPr/>
            </a:pPr>
            <a:r>
              <a:rPr lang="en-US" b="1" dirty="0" smtClean="0">
                <a:solidFill>
                  <a:schemeClr val="tx2">
                    <a:lumMod val="50000"/>
                  </a:schemeClr>
                </a:solidFill>
                <a:latin typeface="Times New Roman" pitchFamily="18" charset="0"/>
                <a:cs typeface="Times New Roman" pitchFamily="18" charset="0"/>
              </a:rPr>
              <a:t>Biotechnology</a:t>
            </a:r>
          </a:p>
          <a:p>
            <a:pPr marL="342900" indent="-342900">
              <a:buFontTx/>
              <a:buAutoNum type="arabicPeriod"/>
              <a:defRPr/>
            </a:pPr>
            <a:r>
              <a:rPr lang="en-US" b="1" dirty="0" smtClean="0">
                <a:solidFill>
                  <a:schemeClr val="tx2">
                    <a:lumMod val="50000"/>
                  </a:schemeClr>
                </a:solidFill>
                <a:latin typeface="Times New Roman" pitchFamily="18" charset="0"/>
                <a:cs typeface="Times New Roman" pitchFamily="18" charset="0"/>
              </a:rPr>
              <a:t>Biomedicine</a:t>
            </a:r>
            <a:endParaRPr lang="ru-RU" b="1" dirty="0">
              <a:solidFill>
                <a:schemeClr val="tx2">
                  <a:lumMod val="50000"/>
                </a:schemeClr>
              </a:solidFill>
              <a:latin typeface="Times New Roman" pitchFamily="18" charset="0"/>
              <a:cs typeface="Times New Roman" pitchFamily="18" charset="0"/>
            </a:endParaRPr>
          </a:p>
        </p:txBody>
      </p:sp>
      <p:pic>
        <p:nvPicPr>
          <p:cNvPr id="9" name="Picture 2"/>
          <p:cNvPicPr>
            <a:picLocks noChangeAspect="1" noChangeArrowheads="1"/>
          </p:cNvPicPr>
          <p:nvPr/>
        </p:nvPicPr>
        <p:blipFill>
          <a:blip r:embed="rId4" cstate="print"/>
          <a:srcRect/>
          <a:stretch>
            <a:fillRect/>
          </a:stretch>
        </p:blipFill>
        <p:spPr bwMode="auto">
          <a:xfrm>
            <a:off x="6300192" y="3284984"/>
            <a:ext cx="2304256" cy="33142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a:spLocks noGrp="1"/>
          </p:cNvSpPr>
          <p:nvPr>
            <p:ph type="title"/>
          </p:nvPr>
        </p:nvSpPr>
        <p:spPr>
          <a:xfrm>
            <a:off x="395536" y="188640"/>
            <a:ext cx="8229600" cy="720080"/>
          </a:xfrm>
        </p:spPr>
        <p:txBody>
          <a:bodyPr>
            <a:noAutofit/>
          </a:bodyPr>
          <a:lstStyle/>
          <a:p>
            <a:pPr algn="ctr">
              <a:defRPr/>
            </a:pPr>
            <a:r>
              <a:rPr lang="en-US" sz="2800" b="1" dirty="0" smtClean="0">
                <a:solidFill>
                  <a:schemeClr val="tx1"/>
                </a:solidFill>
                <a:latin typeface="Times New Roman" pitchFamily="18" charset="0"/>
                <a:cs typeface="Times New Roman" pitchFamily="18" charset="0"/>
              </a:rPr>
              <a:t>FORESTS OF TAIGA ZONE</a:t>
            </a:r>
            <a:endParaRPr lang="ru-RU" sz="2800" b="1" dirty="0">
              <a:solidFill>
                <a:schemeClr val="tx1"/>
              </a:solidFill>
              <a:latin typeface="Times New Roman" pitchFamily="18" charset="0"/>
              <a:cs typeface="Times New Roman" pitchFamily="18" charset="0"/>
            </a:endParaRPr>
          </a:p>
        </p:txBody>
      </p:sp>
      <p:sp>
        <p:nvSpPr>
          <p:cNvPr id="11" name="Содержимое 6"/>
          <p:cNvSpPr>
            <a:spLocks noGrp="1"/>
          </p:cNvSpPr>
          <p:nvPr>
            <p:ph sz="half" idx="1"/>
          </p:nvPr>
        </p:nvSpPr>
        <p:spPr>
          <a:xfrm>
            <a:off x="457200" y="1600200"/>
            <a:ext cx="4038600" cy="4525963"/>
          </a:xfrm>
        </p:spPr>
        <p:txBody>
          <a:bodyPr/>
          <a:lstStyle/>
          <a:p>
            <a:endParaRPr lang="ru-RU" smtClean="0">
              <a:latin typeface="Times New Roman" pitchFamily="18" charset="0"/>
              <a:cs typeface="Times New Roman" pitchFamily="18" charset="0"/>
            </a:endParaRPr>
          </a:p>
        </p:txBody>
      </p:sp>
      <p:sp>
        <p:nvSpPr>
          <p:cNvPr id="12" name="Содержимое 7"/>
          <p:cNvSpPr txBox="1">
            <a:spLocks/>
          </p:cNvSpPr>
          <p:nvPr/>
        </p:nvSpPr>
        <p:spPr>
          <a:xfrm>
            <a:off x="6429375" y="1124744"/>
            <a:ext cx="2714625" cy="5518945"/>
          </a:xfrm>
          <a:prstGeom prst="rect">
            <a:avLst/>
          </a:prstGeom>
        </p:spPr>
        <p:txBody>
          <a:bodyPr/>
          <a:lstStyle/>
          <a:p>
            <a:pPr lvl="0" algn="ctr" eaLnBrk="0" hangingPunct="0">
              <a:spcBef>
                <a:spcPct val="20000"/>
              </a:spcBef>
              <a:buClr>
                <a:srgbClr val="0BD0D9"/>
              </a:buClr>
              <a:buSzPct val="95000"/>
              <a:defRPr/>
            </a:pPr>
            <a:r>
              <a:rPr kumimoji="0" lang="en-US" sz="18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lang="en-US" b="1" dirty="0" smtClean="0">
                <a:latin typeface="Times New Roman" pitchFamily="18" charset="0"/>
                <a:cs typeface="Times New Roman" pitchFamily="18" charset="0"/>
              </a:rPr>
              <a:t>The rich lichen flora in taiga forests demonstrates that this habitat has favorable conditions for its life.</a:t>
            </a:r>
            <a:endParaRPr kumimoji="0" lang="ru-RU"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p:txBody>
      </p:sp>
      <p:grpSp>
        <p:nvGrpSpPr>
          <p:cNvPr id="2" name="Группа 2"/>
          <p:cNvGrpSpPr>
            <a:grpSpLocks/>
          </p:cNvGrpSpPr>
          <p:nvPr/>
        </p:nvGrpSpPr>
        <p:grpSpPr bwMode="auto">
          <a:xfrm>
            <a:off x="142875" y="1500187"/>
            <a:ext cx="9001125" cy="5235285"/>
            <a:chOff x="6078334" y="4357694"/>
            <a:chExt cx="5623953" cy="3195636"/>
          </a:xfrm>
        </p:grpSpPr>
        <p:pic>
          <p:nvPicPr>
            <p:cNvPr id="14" name="Рисунок 4" descr="D:\Фото\озеро Подгорное\IMG_2736.JPG"/>
            <p:cNvPicPr>
              <a:picLocks noChangeAspect="1" noChangeArrowheads="1"/>
            </p:cNvPicPr>
            <p:nvPr/>
          </p:nvPicPr>
          <p:blipFill>
            <a:blip r:embed="rId2" cstate="print">
              <a:lum contrast="30000"/>
            </a:blip>
            <a:srcRect/>
            <a:stretch>
              <a:fillRect/>
            </a:stretch>
          </p:blipFill>
          <p:spPr bwMode="auto">
            <a:xfrm>
              <a:off x="6078334" y="4357694"/>
              <a:ext cx="3883206" cy="2834522"/>
            </a:xfrm>
            <a:prstGeom prst="rect">
              <a:avLst/>
            </a:prstGeom>
            <a:noFill/>
            <a:ln w="9525">
              <a:noFill/>
              <a:miter lim="800000"/>
              <a:headEnd/>
              <a:tailEnd/>
            </a:ln>
          </p:spPr>
        </p:pic>
        <p:sp>
          <p:nvSpPr>
            <p:cNvPr id="15" name="Прямоугольник 4"/>
            <p:cNvSpPr>
              <a:spLocks noChangeArrowheads="1"/>
            </p:cNvSpPr>
            <p:nvPr/>
          </p:nvSpPr>
          <p:spPr bwMode="auto">
            <a:xfrm>
              <a:off x="6078334" y="7177594"/>
              <a:ext cx="5623953" cy="375736"/>
            </a:xfrm>
            <a:prstGeom prst="rect">
              <a:avLst/>
            </a:prstGeom>
            <a:noFill/>
            <a:ln w="9525">
              <a:noFill/>
              <a:miter lim="800000"/>
              <a:headEnd/>
              <a:tailEnd/>
            </a:ln>
          </p:spPr>
          <p:txBody>
            <a:bodyPr wrap="square">
              <a:spAutoFit/>
            </a:bodyPr>
            <a:lstStyle/>
            <a:p>
              <a:pPr algn="ctr"/>
              <a:r>
                <a:rPr lang="en-US" sz="1700" b="1" dirty="0" smtClean="0">
                  <a:latin typeface="Times New Roman" pitchFamily="18" charset="0"/>
                  <a:cs typeface="Times New Roman" pitchFamily="18" charset="0"/>
                </a:rPr>
                <a:t>Epiphytes dominate in the boreal zone (60% of the total number of species). Amount of lichens  living on dead wood is 20%. In pine forests they are part of the moss-lichen layer.</a:t>
              </a:r>
              <a:endParaRPr lang="ru-RU" sz="1700" b="1" dirty="0">
                <a:latin typeface="Times New Roman" pitchFamily="18" charset="0"/>
                <a:cs typeface="Times New Roman" pitchFamily="18" charset="0"/>
              </a:endParaRPr>
            </a:p>
          </p:txBody>
        </p:sp>
      </p:grpSp>
      <p:pic>
        <p:nvPicPr>
          <p:cNvPr id="8" name="Picture 3" descr="X:\головко т.к\от Семеновой\20120919_152146.jpg"/>
          <p:cNvPicPr>
            <a:picLocks noChangeAspect="1" noChangeArrowheads="1"/>
          </p:cNvPicPr>
          <p:nvPr/>
        </p:nvPicPr>
        <p:blipFill>
          <a:blip r:embed="rId3" cstate="print">
            <a:lum contrast="30000"/>
          </a:blip>
          <a:srcRect/>
          <a:stretch>
            <a:fillRect/>
          </a:stretch>
        </p:blipFill>
        <p:spPr bwMode="auto">
          <a:xfrm>
            <a:off x="6516216" y="2780928"/>
            <a:ext cx="2275539" cy="32884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15" descr="D:\54 КАБИНЕТ\2008\фото РБК 2008 работа\P1020007.JPG"/>
          <p:cNvPicPr>
            <a:picLocks noChangeAspect="1" noChangeArrowheads="1"/>
          </p:cNvPicPr>
          <p:nvPr/>
        </p:nvPicPr>
        <p:blipFill>
          <a:blip r:embed="rId2" cstate="print"/>
          <a:srcRect/>
          <a:stretch>
            <a:fillRect/>
          </a:stretch>
        </p:blipFill>
        <p:spPr bwMode="auto">
          <a:xfrm>
            <a:off x="0" y="11753850"/>
            <a:ext cx="2400300" cy="1800225"/>
          </a:xfrm>
          <a:prstGeom prst="rect">
            <a:avLst/>
          </a:prstGeom>
          <a:noFill/>
          <a:ln w="9525">
            <a:noFill/>
            <a:miter lim="800000"/>
            <a:headEnd/>
            <a:tailEnd/>
          </a:ln>
        </p:spPr>
      </p:pic>
      <p:sp>
        <p:nvSpPr>
          <p:cNvPr id="18439" name="Rectangle 10"/>
          <p:cNvSpPr>
            <a:spLocks noChangeArrowheads="1"/>
          </p:cNvSpPr>
          <p:nvPr/>
        </p:nvSpPr>
        <p:spPr bwMode="auto">
          <a:xfrm>
            <a:off x="1789113" y="20638"/>
            <a:ext cx="5546725" cy="582612"/>
          </a:xfrm>
          <a:prstGeom prst="rect">
            <a:avLst/>
          </a:prstGeom>
          <a:noFill/>
          <a:ln w="38100" algn="ctr">
            <a:noFill/>
            <a:miter lim="800000"/>
            <a:headEnd/>
            <a:tailEnd/>
          </a:ln>
        </p:spPr>
        <p:txBody>
          <a:bodyPr/>
          <a:lstStyle/>
          <a:p>
            <a:pPr algn="ctr"/>
            <a:endParaRPr lang="ru-RU" sz="2400" b="1" dirty="0">
              <a:latin typeface="Times New Roman" pitchFamily="18" charset="0"/>
              <a:cs typeface="Times New Roman" pitchFamily="18" charset="0"/>
            </a:endParaRPr>
          </a:p>
        </p:txBody>
      </p:sp>
      <p:sp>
        <p:nvSpPr>
          <p:cNvPr id="18446" name="Прямоугольник 17"/>
          <p:cNvSpPr>
            <a:spLocks noChangeArrowheads="1"/>
          </p:cNvSpPr>
          <p:nvPr/>
        </p:nvSpPr>
        <p:spPr bwMode="auto">
          <a:xfrm>
            <a:off x="214313" y="260648"/>
            <a:ext cx="8929687" cy="3231654"/>
          </a:xfrm>
          <a:prstGeom prst="rect">
            <a:avLst/>
          </a:prstGeom>
          <a:noFill/>
          <a:ln w="9525">
            <a:noFill/>
            <a:miter lim="800000"/>
            <a:headEnd/>
            <a:tailEnd/>
          </a:ln>
        </p:spPr>
        <p:txBody>
          <a:bodyPr wrap="square">
            <a:spAutoFit/>
          </a:bodyPr>
          <a:lstStyle/>
          <a:p>
            <a:r>
              <a:rPr lang="ru-RU" sz="1400" b="1" dirty="0" smtClean="0">
                <a:latin typeface="Times New Roman" pitchFamily="18" charset="0"/>
                <a:cs typeface="Times New Roman" pitchFamily="18" charset="0"/>
              </a:rPr>
              <a:t>	</a:t>
            </a:r>
            <a:r>
              <a:rPr lang="en-US" sz="1700" b="1" dirty="0" smtClean="0">
                <a:latin typeface="Times New Roman" pitchFamily="18" charset="0"/>
                <a:cs typeface="Times New Roman" pitchFamily="18" charset="0"/>
              </a:rPr>
              <a:t>Our main goal was to study the functional activity of </a:t>
            </a:r>
            <a:r>
              <a:rPr lang="en-US" sz="1700" b="1" dirty="0" smtClean="0">
                <a:latin typeface="Times New Roman" pitchFamily="18" charset="0"/>
                <a:cs typeface="Times New Roman" pitchFamily="18" charset="0"/>
              </a:rPr>
              <a:t>lichens, their reactions to light, temperature, humidity, ultraviolet radiation and environmental </a:t>
            </a:r>
            <a:r>
              <a:rPr lang="en-US" sz="1700" b="1" dirty="0" smtClean="0">
                <a:latin typeface="Times New Roman" pitchFamily="18" charset="0"/>
                <a:cs typeface="Times New Roman" pitchFamily="18" charset="0"/>
              </a:rPr>
              <a:t>pollution. </a:t>
            </a:r>
          </a:p>
          <a:p>
            <a:r>
              <a:rPr lang="en-US" sz="1700" b="1" dirty="0" smtClean="0">
                <a:latin typeface="Times New Roman" pitchFamily="18" charset="0"/>
                <a:cs typeface="Times New Roman" pitchFamily="18" charset="0"/>
              </a:rPr>
              <a:t>For this purpose </a:t>
            </a:r>
            <a:r>
              <a:rPr lang="en-US" sz="1700" b="1" dirty="0" smtClean="0">
                <a:latin typeface="Times New Roman" pitchFamily="18" charset="0"/>
                <a:cs typeface="Times New Roman" pitchFamily="18" charset="0"/>
              </a:rPr>
              <a:t>we used modern physical and chemical methods and approaches.</a:t>
            </a:r>
          </a:p>
          <a:p>
            <a:r>
              <a:rPr lang="ru-RU" sz="1700" b="1" dirty="0" smtClean="0">
                <a:latin typeface="Times New Roman" pitchFamily="18" charset="0"/>
                <a:cs typeface="Times New Roman" pitchFamily="18" charset="0"/>
              </a:rPr>
              <a:t>	</a:t>
            </a:r>
            <a:r>
              <a:rPr lang="en-US" sz="1700" b="1" dirty="0" smtClean="0">
                <a:latin typeface="Times New Roman" pitchFamily="18" charset="0"/>
                <a:cs typeface="Times New Roman" pitchFamily="18" charset="0"/>
              </a:rPr>
              <a:t>We based </a:t>
            </a:r>
            <a:r>
              <a:rPr lang="en-US" sz="1700" b="1" dirty="0" smtClean="0">
                <a:latin typeface="Times New Roman" pitchFamily="18" charset="0"/>
                <a:cs typeface="Times New Roman" pitchFamily="18" charset="0"/>
              </a:rPr>
              <a:t>on the idea that </a:t>
            </a:r>
            <a:r>
              <a:rPr lang="en-US" sz="1700" b="1" dirty="0" smtClean="0">
                <a:latin typeface="Times New Roman" pitchFamily="18" charset="0"/>
                <a:cs typeface="Times New Roman" pitchFamily="18" charset="0"/>
              </a:rPr>
              <a:t> the constitutive </a:t>
            </a:r>
            <a:r>
              <a:rPr lang="en-US" sz="1700" b="1" dirty="0" smtClean="0">
                <a:latin typeface="Times New Roman" pitchFamily="18" charset="0"/>
                <a:cs typeface="Times New Roman" pitchFamily="18" charset="0"/>
              </a:rPr>
              <a:t>mechanisms </a:t>
            </a:r>
            <a:r>
              <a:rPr lang="en-US" sz="1700" b="1" dirty="0" smtClean="0">
                <a:latin typeface="Times New Roman" pitchFamily="18" charset="0"/>
                <a:cs typeface="Times New Roman" pitchFamily="18" charset="0"/>
              </a:rPr>
              <a:t>of  the maintain  of structural </a:t>
            </a:r>
            <a:r>
              <a:rPr lang="en-US" sz="1700" b="1" dirty="0" smtClean="0">
                <a:latin typeface="Times New Roman" pitchFamily="18" charset="0"/>
                <a:cs typeface="Times New Roman" pitchFamily="18" charset="0"/>
              </a:rPr>
              <a:t>and functional integrity and </a:t>
            </a:r>
            <a:r>
              <a:rPr lang="en-US" sz="1700" b="1" dirty="0" smtClean="0">
                <a:latin typeface="Times New Roman" pitchFamily="18" charset="0"/>
                <a:cs typeface="Times New Roman" pitchFamily="18" charset="0"/>
              </a:rPr>
              <a:t> the inducible </a:t>
            </a:r>
            <a:r>
              <a:rPr lang="en-US" sz="1700" b="1" dirty="0" smtClean="0">
                <a:latin typeface="Times New Roman" pitchFamily="18" charset="0"/>
                <a:cs typeface="Times New Roman" pitchFamily="18" charset="0"/>
              </a:rPr>
              <a:t>mechanisms </a:t>
            </a:r>
            <a:r>
              <a:rPr lang="en-US" sz="1700" b="1" dirty="0" smtClean="0">
                <a:latin typeface="Times New Roman" pitchFamily="18" charset="0"/>
                <a:cs typeface="Times New Roman" pitchFamily="18" charset="0"/>
              </a:rPr>
              <a:t>of  damage  repair  are </a:t>
            </a:r>
            <a:r>
              <a:rPr lang="en-US" sz="1700" b="1" dirty="0" smtClean="0">
                <a:latin typeface="Times New Roman" pitchFamily="18" charset="0"/>
                <a:cs typeface="Times New Roman" pitchFamily="18" charset="0"/>
              </a:rPr>
              <a:t>the basis of high stability of </a:t>
            </a:r>
            <a:r>
              <a:rPr lang="en-US" sz="1700" b="1" dirty="0" smtClean="0">
                <a:latin typeface="Times New Roman" pitchFamily="18" charset="0"/>
                <a:cs typeface="Times New Roman" pitchFamily="18" charset="0"/>
              </a:rPr>
              <a:t>lichens.</a:t>
            </a:r>
            <a:endParaRPr lang="en-US" sz="1700" b="1" dirty="0" smtClean="0">
              <a:latin typeface="Times New Roman" pitchFamily="18" charset="0"/>
              <a:cs typeface="Times New Roman" pitchFamily="18" charset="0"/>
            </a:endParaRPr>
          </a:p>
          <a:p>
            <a:r>
              <a:rPr lang="en-US" sz="1700" b="1" dirty="0" smtClean="0">
                <a:latin typeface="Times New Roman" pitchFamily="18" charset="0"/>
                <a:cs typeface="Times New Roman" pitchFamily="18" charset="0"/>
              </a:rPr>
              <a:t>	We took into account  </a:t>
            </a:r>
            <a:r>
              <a:rPr lang="en-US" sz="1700" b="1" dirty="0" smtClean="0">
                <a:latin typeface="Times New Roman" pitchFamily="18" charset="0"/>
                <a:cs typeface="Times New Roman" pitchFamily="18" charset="0"/>
              </a:rPr>
              <a:t>that </a:t>
            </a:r>
            <a:r>
              <a:rPr lang="en-US" sz="1700" b="1" dirty="0" smtClean="0">
                <a:latin typeface="Times New Roman" pitchFamily="18" charset="0"/>
                <a:cs typeface="Times New Roman" pitchFamily="18" charset="0"/>
              </a:rPr>
              <a:t>lichens are </a:t>
            </a:r>
            <a:r>
              <a:rPr lang="en-US" sz="1700" b="1" dirty="0" smtClean="0">
                <a:latin typeface="Times New Roman" pitchFamily="18" charset="0"/>
                <a:cs typeface="Times New Roman" pitchFamily="18" charset="0"/>
              </a:rPr>
              <a:t>an autotrophic </a:t>
            </a:r>
            <a:r>
              <a:rPr lang="en-US" sz="1700" b="1" dirty="0" smtClean="0">
                <a:latin typeface="Times New Roman" pitchFamily="18" charset="0"/>
                <a:cs typeface="Times New Roman" pitchFamily="18" charset="0"/>
              </a:rPr>
              <a:t>association </a:t>
            </a:r>
            <a:r>
              <a:rPr lang="en-US" sz="1700" b="1" dirty="0" smtClean="0">
                <a:latin typeface="Times New Roman" pitchFamily="18" charset="0"/>
                <a:cs typeface="Times New Roman" pitchFamily="18" charset="0"/>
              </a:rPr>
              <a:t>in which the share of </a:t>
            </a:r>
            <a:r>
              <a:rPr lang="en-US" sz="1700" b="1" dirty="0" err="1" smtClean="0">
                <a:latin typeface="Times New Roman" pitchFamily="18" charset="0"/>
                <a:cs typeface="Times New Roman" pitchFamily="18" charset="0"/>
              </a:rPr>
              <a:t>photobiont</a:t>
            </a:r>
            <a:r>
              <a:rPr lang="en-US" sz="1700" b="1" dirty="0" smtClean="0">
                <a:latin typeface="Times New Roman" pitchFamily="18" charset="0"/>
                <a:cs typeface="Times New Roman" pitchFamily="18" charset="0"/>
              </a:rPr>
              <a:t>, providing the fungus with organic </a:t>
            </a:r>
            <a:r>
              <a:rPr lang="en-US" sz="1700" b="1" dirty="0" smtClean="0">
                <a:latin typeface="Times New Roman" pitchFamily="18" charset="0"/>
                <a:cs typeface="Times New Roman" pitchFamily="18" charset="0"/>
              </a:rPr>
              <a:t>carbon,  make up 5-10</a:t>
            </a:r>
            <a:r>
              <a:rPr lang="en-US" sz="1700" b="1" dirty="0" smtClean="0">
                <a:latin typeface="Times New Roman" pitchFamily="18" charset="0"/>
                <a:cs typeface="Times New Roman" pitchFamily="18" charset="0"/>
              </a:rPr>
              <a:t>% of the </a:t>
            </a:r>
            <a:r>
              <a:rPr lang="en-US" sz="1700" b="1" dirty="0" err="1" smtClean="0">
                <a:latin typeface="Times New Roman" pitchFamily="18" charset="0"/>
                <a:cs typeface="Times New Roman" pitchFamily="18" charset="0"/>
              </a:rPr>
              <a:t>thallus</a:t>
            </a:r>
            <a:r>
              <a:rPr lang="en-US" sz="1700" b="1" dirty="0" smtClean="0">
                <a:latin typeface="Times New Roman" pitchFamily="18" charset="0"/>
                <a:cs typeface="Times New Roman" pitchFamily="18" charset="0"/>
              </a:rPr>
              <a:t> biomass.</a:t>
            </a:r>
            <a:endParaRPr lang="en-US" sz="1700" b="1" dirty="0" smtClean="0">
              <a:latin typeface="Times New Roman" pitchFamily="18" charset="0"/>
              <a:cs typeface="Times New Roman" pitchFamily="18" charset="0"/>
            </a:endParaRPr>
          </a:p>
          <a:p>
            <a:r>
              <a:rPr lang="en-US" sz="1700" b="1" dirty="0" smtClean="0">
                <a:latin typeface="Times New Roman" pitchFamily="18" charset="0"/>
                <a:cs typeface="Times New Roman" pitchFamily="18" charset="0"/>
              </a:rPr>
              <a:t>	Much </a:t>
            </a:r>
            <a:r>
              <a:rPr lang="en-US" sz="1700" b="1" dirty="0" smtClean="0">
                <a:latin typeface="Times New Roman" pitchFamily="18" charset="0"/>
                <a:cs typeface="Times New Roman" pitchFamily="18" charset="0"/>
              </a:rPr>
              <a:t>of the data </a:t>
            </a:r>
            <a:r>
              <a:rPr lang="en-US" sz="1700" b="1" dirty="0" smtClean="0">
                <a:latin typeface="Times New Roman" pitchFamily="18" charset="0"/>
                <a:cs typeface="Times New Roman" pitchFamily="18" charset="0"/>
              </a:rPr>
              <a:t>was </a:t>
            </a:r>
            <a:r>
              <a:rPr lang="en-US" sz="1700" b="1" dirty="0" smtClean="0">
                <a:latin typeface="Times New Roman" pitchFamily="18" charset="0"/>
                <a:cs typeface="Times New Roman" pitchFamily="18" charset="0"/>
              </a:rPr>
              <a:t>collected in the field</a:t>
            </a:r>
            <a:r>
              <a:rPr lang="en-US" sz="1700" b="1" dirty="0" smtClean="0">
                <a:latin typeface="Times New Roman" pitchFamily="18" charset="0"/>
                <a:cs typeface="Times New Roman" pitchFamily="18" charset="0"/>
              </a:rPr>
              <a:t>, and  </a:t>
            </a:r>
            <a:r>
              <a:rPr lang="en-US" sz="1700" b="1" dirty="0" smtClean="0">
                <a:latin typeface="Times New Roman" pitchFamily="18" charset="0"/>
                <a:cs typeface="Times New Roman" pitchFamily="18" charset="0"/>
              </a:rPr>
              <a:t>the other </a:t>
            </a:r>
            <a:r>
              <a:rPr lang="en-US" sz="1700" b="1" dirty="0" smtClean="0">
                <a:latin typeface="Times New Roman" pitchFamily="18" charset="0"/>
                <a:cs typeface="Times New Roman" pitchFamily="18" charset="0"/>
              </a:rPr>
              <a:t>was </a:t>
            </a:r>
            <a:r>
              <a:rPr lang="en-US" sz="1700" b="1" dirty="0" smtClean="0">
                <a:latin typeface="Times New Roman" pitchFamily="18" charset="0"/>
                <a:cs typeface="Times New Roman" pitchFamily="18" charset="0"/>
              </a:rPr>
              <a:t>generated from laboratory experiments.</a:t>
            </a:r>
            <a:r>
              <a:rPr lang="ru-RU" sz="1700" b="1" dirty="0" smtClean="0">
                <a:latin typeface="Times New Roman" pitchFamily="18" charset="0"/>
                <a:cs typeface="Times New Roman" pitchFamily="18" charset="0"/>
              </a:rPr>
              <a:t> </a:t>
            </a:r>
            <a:endParaRPr lang="en-US" sz="1700" b="1" dirty="0" smtClean="0">
              <a:latin typeface="Times New Roman" pitchFamily="18" charset="0"/>
              <a:cs typeface="Times New Roman" pitchFamily="18" charset="0"/>
            </a:endParaRPr>
          </a:p>
          <a:p>
            <a:r>
              <a:rPr lang="en-US" sz="1700" b="1" dirty="0" smtClean="0">
                <a:latin typeface="Times New Roman" pitchFamily="18" charset="0"/>
                <a:cs typeface="Times New Roman" pitchFamily="18" charset="0"/>
              </a:rPr>
              <a:t>	</a:t>
            </a:r>
            <a:endParaRPr lang="ru-RU" sz="1700" b="1" dirty="0">
              <a:latin typeface="Times New Roman" pitchFamily="18" charset="0"/>
              <a:cs typeface="Times New Roman" pitchFamily="18" charset="0"/>
            </a:endParaRPr>
          </a:p>
        </p:txBody>
      </p:sp>
      <p:grpSp>
        <p:nvGrpSpPr>
          <p:cNvPr id="18" name="Группа 17"/>
          <p:cNvGrpSpPr/>
          <p:nvPr/>
        </p:nvGrpSpPr>
        <p:grpSpPr>
          <a:xfrm>
            <a:off x="539552" y="3284984"/>
            <a:ext cx="7416824" cy="3343291"/>
            <a:chOff x="-139700" y="1785926"/>
            <a:chExt cx="9199563" cy="5166099"/>
          </a:xfrm>
        </p:grpSpPr>
        <p:sp>
          <p:nvSpPr>
            <p:cNvPr id="18436" name="Rectangle 6"/>
            <p:cNvSpPr>
              <a:spLocks noChangeArrowheads="1"/>
            </p:cNvSpPr>
            <p:nvPr/>
          </p:nvSpPr>
          <p:spPr bwMode="auto">
            <a:xfrm>
              <a:off x="3263900" y="3957638"/>
              <a:ext cx="3308350" cy="757237"/>
            </a:xfrm>
            <a:prstGeom prst="rect">
              <a:avLst/>
            </a:prstGeom>
            <a:noFill/>
            <a:ln w="38100" algn="ctr">
              <a:noFill/>
              <a:miter lim="800000"/>
              <a:headEnd/>
              <a:tailEnd/>
            </a:ln>
          </p:spPr>
          <p:txBody>
            <a:bodyPr/>
            <a:lstStyle/>
            <a:p>
              <a:pPr algn="ctr"/>
              <a:r>
                <a:rPr lang="en-US" sz="1400" b="1" dirty="0" smtClean="0">
                  <a:latin typeface="Times New Roman" pitchFamily="18" charset="0"/>
                  <a:cs typeface="Times New Roman" pitchFamily="18" charset="0"/>
                </a:rPr>
                <a:t>PAM-2100 (Germany) </a:t>
              </a:r>
              <a:endParaRPr lang="ru-RU" sz="1400" b="1" dirty="0">
                <a:latin typeface="Times New Roman" pitchFamily="18" charset="0"/>
                <a:cs typeface="Times New Roman" pitchFamily="18" charset="0"/>
              </a:endParaRPr>
            </a:p>
          </p:txBody>
        </p:sp>
        <p:sp>
          <p:nvSpPr>
            <p:cNvPr id="18438" name="Rectangle 10"/>
            <p:cNvSpPr>
              <a:spLocks noChangeArrowheads="1"/>
            </p:cNvSpPr>
            <p:nvPr/>
          </p:nvSpPr>
          <p:spPr bwMode="auto">
            <a:xfrm>
              <a:off x="0" y="3948113"/>
              <a:ext cx="3357563" cy="695325"/>
            </a:xfrm>
            <a:prstGeom prst="rect">
              <a:avLst/>
            </a:prstGeom>
            <a:noFill/>
            <a:ln w="38100" algn="ctr">
              <a:noFill/>
              <a:miter lim="800000"/>
              <a:headEnd/>
              <a:tailEnd/>
            </a:ln>
          </p:spPr>
          <p:txBody>
            <a:bodyPr/>
            <a:lstStyle/>
            <a:p>
              <a:pPr algn="ctr"/>
              <a:r>
                <a:rPr lang="en-US" sz="1400" b="1" dirty="0" smtClean="0">
                  <a:latin typeface="Times New Roman" pitchFamily="18" charset="0"/>
                  <a:cs typeface="Times New Roman" pitchFamily="18" charset="0"/>
                </a:rPr>
                <a:t>LI-7000  </a:t>
              </a:r>
              <a:r>
                <a:rPr lang="ru-RU" sz="1400" b="1" dirty="0" smtClean="0">
                  <a:latin typeface="Times New Roman" pitchFamily="18" charset="0"/>
                  <a:cs typeface="Times New Roman" pitchFamily="18" charset="0"/>
                </a:rPr>
                <a:t>(</a:t>
              </a:r>
              <a:r>
                <a:rPr lang="en-US" sz="1400" b="1" dirty="0" smtClean="0">
                  <a:latin typeface="Times New Roman" pitchFamily="18" charset="0"/>
                  <a:cs typeface="Times New Roman" pitchFamily="18" charset="0"/>
                </a:rPr>
                <a:t>USA</a:t>
              </a:r>
              <a:r>
                <a:rPr lang="ru-RU" sz="1400" b="1" dirty="0" smtClean="0">
                  <a:latin typeface="Times New Roman" pitchFamily="18" charset="0"/>
                  <a:cs typeface="Times New Roman" pitchFamily="18" charset="0"/>
                </a:rPr>
                <a:t>)</a:t>
              </a:r>
              <a:endParaRPr lang="ru-RU" sz="1400" b="1" dirty="0">
                <a:latin typeface="Times New Roman" pitchFamily="18" charset="0"/>
                <a:cs typeface="Times New Roman" pitchFamily="18" charset="0"/>
              </a:endParaRPr>
            </a:p>
          </p:txBody>
        </p:sp>
        <p:sp>
          <p:nvSpPr>
            <p:cNvPr id="18441" name="TextBox 13"/>
            <p:cNvSpPr txBox="1">
              <a:spLocks noChangeArrowheads="1"/>
            </p:cNvSpPr>
            <p:nvPr/>
          </p:nvSpPr>
          <p:spPr bwMode="auto">
            <a:xfrm>
              <a:off x="3000375" y="6381328"/>
              <a:ext cx="3513138" cy="570697"/>
            </a:xfrm>
            <a:prstGeom prst="rect">
              <a:avLst/>
            </a:prstGeom>
            <a:noFill/>
            <a:ln w="9525">
              <a:noFill/>
              <a:miter lim="800000"/>
              <a:headEnd/>
              <a:tailEnd/>
            </a:ln>
          </p:spPr>
          <p:txBody>
            <a:bodyPr wrap="square">
              <a:spAutoFit/>
            </a:bodyPr>
            <a:lstStyle/>
            <a:p>
              <a:pPr algn="ctr" eaLnBrk="0" hangingPunct="0"/>
              <a:r>
                <a:rPr lang="en-US" sz="1400" b="1" dirty="0" smtClean="0">
                  <a:latin typeface="Times New Roman" pitchFamily="18" charset="0"/>
                  <a:cs typeface="Times New Roman" pitchFamily="18" charset="0"/>
                </a:rPr>
                <a:t>UV</a:t>
              </a:r>
              <a:r>
                <a:rPr lang="ru-RU" sz="1400" b="1" dirty="0">
                  <a:latin typeface="Times New Roman" pitchFamily="18" charset="0"/>
                  <a:cs typeface="Times New Roman" pitchFamily="18" charset="0"/>
                </a:rPr>
                <a:t>-1700 </a:t>
              </a:r>
              <a:r>
                <a:rPr lang="en-US" sz="1400" b="1" dirty="0" smtClean="0">
                  <a:latin typeface="Times New Roman" pitchFamily="18" charset="0"/>
                  <a:cs typeface="Times New Roman" pitchFamily="18" charset="0"/>
                </a:rPr>
                <a:t> (Japan</a:t>
              </a:r>
              <a:r>
                <a:rPr lang="en-US"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p:txBody>
        </p:sp>
        <p:sp>
          <p:nvSpPr>
            <p:cNvPr id="18442" name="TextBox 19"/>
            <p:cNvSpPr txBox="1">
              <a:spLocks noChangeArrowheads="1"/>
            </p:cNvSpPr>
            <p:nvPr/>
          </p:nvSpPr>
          <p:spPr bwMode="auto">
            <a:xfrm>
              <a:off x="6143625" y="3957639"/>
              <a:ext cx="2916238" cy="475581"/>
            </a:xfrm>
            <a:prstGeom prst="rect">
              <a:avLst/>
            </a:prstGeom>
            <a:noFill/>
            <a:ln w="9525">
              <a:noFill/>
              <a:miter lim="800000"/>
              <a:headEnd/>
              <a:tailEnd/>
            </a:ln>
          </p:spPr>
          <p:txBody>
            <a:bodyPr>
              <a:spAutoFit/>
            </a:bodyPr>
            <a:lstStyle/>
            <a:p>
              <a:pPr algn="ctr"/>
              <a:r>
                <a:rPr lang="en-US" sz="1400" b="1" dirty="0" smtClean="0">
                  <a:latin typeface="Times New Roman" pitchFamily="18" charset="0"/>
                  <a:cs typeface="Times New Roman" pitchFamily="18" charset="0"/>
                </a:rPr>
                <a:t>LI-</a:t>
              </a:r>
              <a:r>
                <a:rPr lang="ru-RU" sz="1400" b="1" dirty="0">
                  <a:latin typeface="Times New Roman" pitchFamily="18" charset="0"/>
                  <a:cs typeface="Times New Roman" pitchFamily="18" charset="0"/>
                </a:rPr>
                <a:t>1400</a:t>
              </a:r>
              <a:r>
                <a:rPr lang="en-US" sz="1400" b="1" dirty="0">
                  <a:latin typeface="Times New Roman" pitchFamily="18" charset="0"/>
                  <a:cs typeface="Times New Roman" pitchFamily="18" charset="0"/>
                </a:rPr>
                <a:t> </a:t>
              </a:r>
              <a:r>
                <a:rPr lang="en-US" sz="1400" b="1" dirty="0" smtClean="0">
                  <a:latin typeface="Times New Roman" pitchFamily="18" charset="0"/>
                  <a:cs typeface="Times New Roman" pitchFamily="18" charset="0"/>
                </a:rPr>
                <a:t>(USA</a:t>
              </a:r>
              <a:r>
                <a:rPr lang="ru-RU" sz="1400" b="1" dirty="0" smtClean="0">
                  <a:latin typeface="Times New Roman" pitchFamily="18" charset="0"/>
                  <a:cs typeface="Times New Roman" pitchFamily="18" charset="0"/>
                </a:rPr>
                <a:t>)</a:t>
              </a:r>
              <a:endParaRPr lang="ru-RU" sz="1400" b="1" dirty="0">
                <a:latin typeface="Times New Roman" pitchFamily="18" charset="0"/>
                <a:cs typeface="Times New Roman" pitchFamily="18" charset="0"/>
              </a:endParaRPr>
            </a:p>
          </p:txBody>
        </p:sp>
        <p:sp>
          <p:nvSpPr>
            <p:cNvPr id="18443" name="TextBox 20"/>
            <p:cNvSpPr txBox="1">
              <a:spLocks noChangeArrowheads="1"/>
            </p:cNvSpPr>
            <p:nvPr/>
          </p:nvSpPr>
          <p:spPr bwMode="auto">
            <a:xfrm>
              <a:off x="6175375" y="6270626"/>
              <a:ext cx="2682876" cy="475581"/>
            </a:xfrm>
            <a:prstGeom prst="rect">
              <a:avLst/>
            </a:prstGeom>
            <a:noFill/>
            <a:ln w="9525">
              <a:noFill/>
              <a:miter lim="800000"/>
              <a:headEnd/>
              <a:tailEnd/>
            </a:ln>
          </p:spPr>
          <p:txBody>
            <a:bodyPr>
              <a:spAutoFit/>
            </a:bodyPr>
            <a:lstStyle/>
            <a:p>
              <a:pPr algn="ctr" eaLnBrk="0" hangingPunct="0"/>
              <a:r>
                <a:rPr lang="en-US" sz="1400" b="1" dirty="0" smtClean="0">
                  <a:latin typeface="Times New Roman" pitchFamily="18" charset="0"/>
                  <a:cs typeface="Times New Roman" pitchFamily="18" charset="0"/>
                </a:rPr>
                <a:t>HLPC</a:t>
              </a:r>
              <a:endParaRPr lang="ru-RU" sz="1400" b="1" dirty="0">
                <a:latin typeface="Times New Roman" pitchFamily="18" charset="0"/>
                <a:cs typeface="Times New Roman" pitchFamily="18" charset="0"/>
              </a:endParaRPr>
            </a:p>
          </p:txBody>
        </p:sp>
        <p:sp>
          <p:nvSpPr>
            <p:cNvPr id="18444" name="TextBox 13"/>
            <p:cNvSpPr txBox="1">
              <a:spLocks noChangeArrowheads="1"/>
            </p:cNvSpPr>
            <p:nvPr/>
          </p:nvSpPr>
          <p:spPr bwMode="auto">
            <a:xfrm>
              <a:off x="-139700" y="6381328"/>
              <a:ext cx="3513138" cy="475581"/>
            </a:xfrm>
            <a:prstGeom prst="rect">
              <a:avLst/>
            </a:prstGeom>
            <a:noFill/>
            <a:ln w="9525">
              <a:noFill/>
              <a:miter lim="800000"/>
              <a:headEnd/>
              <a:tailEnd/>
            </a:ln>
          </p:spPr>
          <p:txBody>
            <a:bodyPr wrap="square">
              <a:spAutoFit/>
            </a:bodyPr>
            <a:lstStyle/>
            <a:p>
              <a:pPr algn="ctr" eaLnBrk="0" hangingPunct="0"/>
              <a:r>
                <a:rPr lang="en-US" sz="1400" b="1" dirty="0" smtClean="0">
                  <a:latin typeface="Times New Roman" pitchFamily="18" charset="0"/>
                  <a:cs typeface="Times New Roman" pitchFamily="18" charset="0"/>
                </a:rPr>
                <a:t>ADC </a:t>
              </a:r>
              <a:r>
                <a:rPr lang="en-US" sz="1400" b="1" dirty="0" err="1">
                  <a:latin typeface="Times New Roman" pitchFamily="18" charset="0"/>
                  <a:cs typeface="Times New Roman" pitchFamily="18" charset="0"/>
                </a:rPr>
                <a:t>Lcpro</a:t>
              </a:r>
              <a:r>
                <a:rPr lang="en-US" sz="1400" b="1" dirty="0">
                  <a:latin typeface="Times New Roman" pitchFamily="18" charset="0"/>
                  <a:cs typeface="Times New Roman" pitchFamily="18" charset="0"/>
                </a:rPr>
                <a:t>+ </a:t>
              </a:r>
              <a:r>
                <a:rPr lang="en-US" sz="1400" b="1" dirty="0" smtClean="0">
                  <a:latin typeface="Times New Roman" pitchFamily="18" charset="0"/>
                  <a:cs typeface="Times New Roman" pitchFamily="18" charset="0"/>
                </a:rPr>
                <a:t>(UK)</a:t>
              </a:r>
              <a:endParaRPr lang="ru-RU" sz="1400" b="1" dirty="0">
                <a:latin typeface="Times New Roman" pitchFamily="18" charset="0"/>
                <a:cs typeface="Times New Roman" pitchFamily="18" charset="0"/>
              </a:endParaRPr>
            </a:p>
          </p:txBody>
        </p:sp>
        <p:grpSp>
          <p:nvGrpSpPr>
            <p:cNvPr id="17" name="Группа 16"/>
            <p:cNvGrpSpPr/>
            <p:nvPr/>
          </p:nvGrpSpPr>
          <p:grpSpPr>
            <a:xfrm>
              <a:off x="263525" y="1785926"/>
              <a:ext cx="8523317" cy="4586299"/>
              <a:chOff x="263525" y="1785926"/>
              <a:chExt cx="8523317" cy="4586299"/>
            </a:xfrm>
          </p:grpSpPr>
          <p:pic>
            <p:nvPicPr>
              <p:cNvPr id="18434" name="Picture 6" descr="D:\54 КАБИНЕТ\2012\1. Lobaria и др 2012\Лобария 14.06.12 г Соколовка\IMG_0985.jpg"/>
              <p:cNvPicPr>
                <a:picLocks noChangeAspect="1" noChangeArrowheads="1"/>
              </p:cNvPicPr>
              <p:nvPr/>
            </p:nvPicPr>
            <p:blipFill>
              <a:blip r:embed="rId3" cstate="print"/>
              <a:srcRect t="21513" b="18913"/>
              <a:stretch>
                <a:fillRect/>
              </a:stretch>
            </p:blipFill>
            <p:spPr bwMode="auto">
              <a:xfrm>
                <a:off x="3571875" y="1785938"/>
                <a:ext cx="2771775" cy="2201862"/>
              </a:xfrm>
              <a:prstGeom prst="rect">
                <a:avLst/>
              </a:prstGeom>
              <a:noFill/>
              <a:ln w="9525">
                <a:noFill/>
                <a:miter lim="800000"/>
                <a:headEnd/>
                <a:tailEnd/>
              </a:ln>
            </p:spPr>
          </p:pic>
          <p:pic>
            <p:nvPicPr>
              <p:cNvPr id="18437" name="Picture 8"/>
              <p:cNvPicPr>
                <a:picLocks noChangeAspect="1" noChangeArrowheads="1"/>
              </p:cNvPicPr>
              <p:nvPr/>
            </p:nvPicPr>
            <p:blipFill>
              <a:blip r:embed="rId4" cstate="print"/>
              <a:srcRect l="18661" t="31390"/>
              <a:stretch>
                <a:fillRect/>
              </a:stretch>
            </p:blipFill>
            <p:spPr bwMode="auto">
              <a:xfrm>
                <a:off x="263525" y="1785938"/>
                <a:ext cx="3165475" cy="2165350"/>
              </a:xfrm>
              <a:prstGeom prst="rect">
                <a:avLst/>
              </a:prstGeom>
              <a:noFill/>
              <a:ln w="9525">
                <a:noFill/>
                <a:miter lim="800000"/>
                <a:headEnd/>
                <a:tailEnd/>
              </a:ln>
            </p:spPr>
          </p:pic>
          <p:pic>
            <p:nvPicPr>
              <p:cNvPr id="18440" name="Picture 3"/>
              <p:cNvPicPr>
                <a:picLocks noChangeAspect="1" noChangeArrowheads="1"/>
              </p:cNvPicPr>
              <p:nvPr/>
            </p:nvPicPr>
            <p:blipFill>
              <a:blip r:embed="rId5" cstate="print"/>
              <a:srcRect/>
              <a:stretch>
                <a:fillRect/>
              </a:stretch>
            </p:blipFill>
            <p:spPr bwMode="auto">
              <a:xfrm>
                <a:off x="3676650" y="4572000"/>
                <a:ext cx="2181225" cy="1795463"/>
              </a:xfrm>
              <a:prstGeom prst="rect">
                <a:avLst/>
              </a:prstGeom>
              <a:noFill/>
              <a:ln w="9525">
                <a:noFill/>
                <a:miter lim="800000"/>
                <a:headEnd/>
                <a:tailEnd/>
              </a:ln>
            </p:spPr>
          </p:pic>
          <p:pic>
            <p:nvPicPr>
              <p:cNvPr id="18445" name="Picture 19"/>
              <p:cNvPicPr>
                <a:picLocks noChangeAspect="1" noChangeArrowheads="1"/>
              </p:cNvPicPr>
              <p:nvPr/>
            </p:nvPicPr>
            <p:blipFill>
              <a:blip r:embed="rId6" cstate="print"/>
              <a:srcRect l="8258" t="4597" r="9108" b="8693"/>
              <a:stretch>
                <a:fillRect/>
              </a:stretch>
            </p:blipFill>
            <p:spPr bwMode="auto">
              <a:xfrm>
                <a:off x="6272213" y="4572000"/>
                <a:ext cx="2443162" cy="1746250"/>
              </a:xfrm>
              <a:prstGeom prst="rect">
                <a:avLst/>
              </a:prstGeom>
              <a:noFill/>
              <a:ln w="9525">
                <a:noFill/>
                <a:miter lim="800000"/>
                <a:headEnd/>
                <a:tailEnd/>
              </a:ln>
            </p:spPr>
          </p:pic>
          <p:pic>
            <p:nvPicPr>
              <p:cNvPr id="18447" name="Picture 47" descr="D:\54 КАБИНЕТ\2012\1. Lobaria и др 2012\фото Lobaria ноябрь 2012 + Bimder UV\фото в природе Lobaria ноябрь 2012\P1080497.JPG"/>
              <p:cNvPicPr>
                <a:picLocks noChangeAspect="1" noChangeArrowheads="1"/>
              </p:cNvPicPr>
              <p:nvPr/>
            </p:nvPicPr>
            <p:blipFill>
              <a:blip r:embed="rId7" cstate="print"/>
              <a:srcRect t="21243"/>
              <a:stretch>
                <a:fillRect/>
              </a:stretch>
            </p:blipFill>
            <p:spPr bwMode="auto">
              <a:xfrm>
                <a:off x="6500813" y="1785926"/>
                <a:ext cx="2286029" cy="2190762"/>
              </a:xfrm>
              <a:prstGeom prst="rect">
                <a:avLst/>
              </a:prstGeom>
              <a:noFill/>
              <a:ln w="9525">
                <a:noFill/>
                <a:miter lim="800000"/>
                <a:headEnd/>
                <a:tailEnd/>
              </a:ln>
            </p:spPr>
          </p:pic>
          <p:pic>
            <p:nvPicPr>
              <p:cNvPr id="18448" name="Picture 4" descr="D:\54 КАБИНЕТ\2012\1. Lobaria и др 2012\фото Лобария сентябрь 2012\P1080443.JPG"/>
              <p:cNvPicPr>
                <a:picLocks noChangeAspect="1" noChangeArrowheads="1"/>
              </p:cNvPicPr>
              <p:nvPr/>
            </p:nvPicPr>
            <p:blipFill>
              <a:blip r:embed="rId8" cstate="print"/>
              <a:srcRect t="19844" r="22716"/>
              <a:stretch>
                <a:fillRect/>
              </a:stretch>
            </p:blipFill>
            <p:spPr bwMode="auto">
              <a:xfrm>
                <a:off x="508000" y="4572000"/>
                <a:ext cx="2314575" cy="1800225"/>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71546"/>
          </a:xfrm>
        </p:spPr>
        <p:txBody>
          <a:bodyPr/>
          <a:lstStyle/>
          <a:p>
            <a:pPr algn="ctr"/>
            <a:r>
              <a:rPr lang="en-US" sz="2400" b="1" dirty="0" smtClean="0">
                <a:solidFill>
                  <a:schemeClr val="tx1"/>
                </a:solidFill>
                <a:latin typeface="Times New Roman" pitchFamily="18" charset="0"/>
                <a:cs typeface="Times New Roman" pitchFamily="18" charset="0"/>
              </a:rPr>
              <a:t>Chlorophyll </a:t>
            </a:r>
            <a:r>
              <a:rPr lang="ru-RU" sz="2400" b="1" i="1" dirty="0" smtClean="0">
                <a:solidFill>
                  <a:schemeClr val="tx1"/>
                </a:solidFill>
                <a:latin typeface="Times New Roman" pitchFamily="18" charset="0"/>
                <a:cs typeface="Times New Roman" pitchFamily="18" charset="0"/>
              </a:rPr>
              <a:t>а</a:t>
            </a:r>
            <a:r>
              <a:rPr lang="ru-RU" sz="2400" b="1" dirty="0" smtClean="0">
                <a:solidFill>
                  <a:schemeClr val="tx1"/>
                </a:solidFill>
                <a:latin typeface="Times New Roman" pitchFamily="18" charset="0"/>
                <a:cs typeface="Times New Roman" pitchFamily="18" charset="0"/>
              </a:rPr>
              <a:t> </a:t>
            </a:r>
            <a:r>
              <a:rPr lang="en-US" sz="2400" b="1" dirty="0" smtClean="0">
                <a:solidFill>
                  <a:schemeClr val="tx1"/>
                </a:solidFill>
                <a:latin typeface="Times New Roman" pitchFamily="18" charset="0"/>
                <a:cs typeface="Times New Roman" pitchFamily="18" charset="0"/>
              </a:rPr>
              <a:t>content (mg/g DW) in </a:t>
            </a:r>
            <a:r>
              <a:rPr lang="en-US" sz="2400" b="1" dirty="0" err="1" smtClean="0">
                <a:solidFill>
                  <a:schemeClr val="tx1"/>
                </a:solidFill>
                <a:latin typeface="Times New Roman" pitchFamily="18" charset="0"/>
                <a:cs typeface="Times New Roman" pitchFamily="18" charset="0"/>
              </a:rPr>
              <a:t>thalli</a:t>
            </a:r>
            <a:r>
              <a:rPr lang="en-US" sz="2400" b="1" dirty="0" smtClean="0">
                <a:solidFill>
                  <a:schemeClr val="tx1"/>
                </a:solidFill>
                <a:latin typeface="Times New Roman" pitchFamily="18" charset="0"/>
                <a:cs typeface="Times New Roman" pitchFamily="18" charset="0"/>
              </a:rPr>
              <a:t> of different </a:t>
            </a:r>
            <a:br>
              <a:rPr lang="en-US" sz="2400" b="1" dirty="0" smtClean="0">
                <a:solidFill>
                  <a:schemeClr val="tx1"/>
                </a:solidFill>
                <a:latin typeface="Times New Roman" pitchFamily="18" charset="0"/>
                <a:cs typeface="Times New Roman" pitchFamily="18" charset="0"/>
              </a:rPr>
            </a:br>
            <a:r>
              <a:rPr lang="en-US" sz="2400" b="1" dirty="0" smtClean="0">
                <a:solidFill>
                  <a:schemeClr val="tx1"/>
                </a:solidFill>
                <a:latin typeface="Times New Roman" pitchFamily="18" charset="0"/>
                <a:cs typeface="Times New Roman" pitchFamily="18" charset="0"/>
              </a:rPr>
              <a:t>lichen species</a:t>
            </a:r>
            <a:endParaRPr lang="ru-RU" sz="2400" dirty="0">
              <a:solidFill>
                <a:schemeClr val="tx1"/>
              </a:solidFill>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xmlns="" val="168835267"/>
              </p:ext>
            </p:extLst>
          </p:nvPr>
        </p:nvGraphicFramePr>
        <p:xfrm>
          <a:off x="395536" y="764705"/>
          <a:ext cx="8568952" cy="4896544"/>
        </p:xfrm>
        <a:graphic>
          <a:graphicData uri="http://schemas.openxmlformats.org/drawingml/2006/chart">
            <c:chart xmlns:c="http://schemas.openxmlformats.org/drawingml/2006/chart" xmlns:r="http://schemas.openxmlformats.org/officeDocument/2006/relationships" r:id="rId2"/>
          </a:graphicData>
        </a:graphic>
      </p:graphicFrame>
      <p:sp>
        <p:nvSpPr>
          <p:cNvPr id="5" name="Прямоугольник 4"/>
          <p:cNvSpPr/>
          <p:nvPr/>
        </p:nvSpPr>
        <p:spPr>
          <a:xfrm>
            <a:off x="142844" y="5301208"/>
            <a:ext cx="8786874" cy="1169551"/>
          </a:xfrm>
          <a:prstGeom prst="rect">
            <a:avLst/>
          </a:prstGeom>
        </p:spPr>
        <p:txBody>
          <a:bodyPr wrap="square">
            <a:spAutoFit/>
          </a:bodyPr>
          <a:lstStyle/>
          <a:p>
            <a:pPr algn="just"/>
            <a:r>
              <a:rPr lang="en-US" sz="1400" b="1" i="1" dirty="0" smtClean="0">
                <a:latin typeface="Times New Roman" pitchFamily="18" charset="0"/>
                <a:cs typeface="Times New Roman" pitchFamily="18" charset="0"/>
              </a:rPr>
              <a:t>	</a:t>
            </a:r>
            <a:r>
              <a:rPr lang="ru-RU" sz="1400" b="1" i="1" dirty="0" smtClean="0">
                <a:latin typeface="Times New Roman" pitchFamily="18" charset="0"/>
                <a:cs typeface="Times New Roman" pitchFamily="18" charset="0"/>
              </a:rPr>
              <a:t>1</a:t>
            </a:r>
            <a:r>
              <a:rPr lang="ru-RU" sz="1400" b="1" dirty="0" smtClean="0">
                <a:latin typeface="Times New Roman" pitchFamily="18" charset="0"/>
                <a:cs typeface="Times New Roman" pitchFamily="18" charset="0"/>
              </a:rPr>
              <a:t> - </a:t>
            </a:r>
            <a:r>
              <a:rPr lang="en-US" sz="1400" b="1" i="1" dirty="0" err="1" smtClean="0">
                <a:latin typeface="Times New Roman" pitchFamily="18" charset="0"/>
                <a:cs typeface="Times New Roman" pitchFamily="18" charset="0"/>
              </a:rPr>
              <a:t>Cetraria</a:t>
            </a:r>
            <a:r>
              <a:rPr lang="en-US" sz="1400" b="1" i="1" dirty="0" smtClean="0">
                <a:latin typeface="Times New Roman" pitchFamily="18" charset="0"/>
                <a:cs typeface="Times New Roman" pitchFamily="18" charset="0"/>
              </a:rPr>
              <a:t> </a:t>
            </a:r>
            <a:r>
              <a:rPr lang="en-US" sz="1400" b="1" i="1" dirty="0" err="1" smtClean="0">
                <a:latin typeface="Times New Roman" pitchFamily="18" charset="0"/>
                <a:cs typeface="Times New Roman" pitchFamily="18" charset="0"/>
              </a:rPr>
              <a:t>islandica</a:t>
            </a:r>
            <a:r>
              <a:rPr lang="ru-RU" sz="1400" b="1" i="1" dirty="0" smtClean="0">
                <a:latin typeface="Times New Roman" pitchFamily="18" charset="0"/>
                <a:cs typeface="Times New Roman" pitchFamily="18" charset="0"/>
              </a:rPr>
              <a:t>, </a:t>
            </a:r>
            <a:r>
              <a:rPr lang="ru-RU" sz="1400" b="1" dirty="0" smtClean="0">
                <a:latin typeface="Times New Roman" pitchFamily="18" charset="0"/>
                <a:cs typeface="Times New Roman" pitchFamily="18" charset="0"/>
              </a:rPr>
              <a:t>2</a:t>
            </a:r>
            <a:r>
              <a:rPr lang="ru-RU" sz="1400" b="1" i="1" dirty="0" smtClean="0">
                <a:latin typeface="Times New Roman" pitchFamily="18" charset="0"/>
                <a:cs typeface="Times New Roman" pitchFamily="18" charset="0"/>
              </a:rPr>
              <a:t>- </a:t>
            </a:r>
            <a:r>
              <a:rPr lang="en-US" sz="1400" b="1" i="1" dirty="0" err="1" smtClean="0">
                <a:latin typeface="Times New Roman" pitchFamily="18" charset="0"/>
                <a:cs typeface="Times New Roman" pitchFamily="18" charset="0"/>
              </a:rPr>
              <a:t>Cladonia</a:t>
            </a:r>
            <a:r>
              <a:rPr lang="en-US" sz="1400" b="1" i="1" dirty="0" smtClean="0">
                <a:latin typeface="Times New Roman" pitchFamily="18" charset="0"/>
                <a:cs typeface="Times New Roman" pitchFamily="18" charset="0"/>
              </a:rPr>
              <a:t> </a:t>
            </a:r>
            <a:r>
              <a:rPr lang="en-US" sz="1400" b="1" i="1" dirty="0" err="1" smtClean="0">
                <a:latin typeface="Times New Roman" pitchFamily="18" charset="0"/>
                <a:cs typeface="Times New Roman" pitchFamily="18" charset="0"/>
              </a:rPr>
              <a:t>rangiferina</a:t>
            </a:r>
            <a:r>
              <a:rPr lang="ru-RU" sz="1400" b="1" i="1" dirty="0" smtClean="0">
                <a:latin typeface="Times New Roman" pitchFamily="18" charset="0"/>
                <a:cs typeface="Times New Roman" pitchFamily="18" charset="0"/>
              </a:rPr>
              <a:t>, 3 - </a:t>
            </a:r>
            <a:r>
              <a:rPr lang="en-US" sz="1400" b="1" i="1" dirty="0" err="1" smtClean="0">
                <a:latin typeface="Times New Roman" pitchFamily="18" charset="0"/>
                <a:cs typeface="Times New Roman" pitchFamily="18" charset="0"/>
              </a:rPr>
              <a:t>Cladonia</a:t>
            </a:r>
            <a:r>
              <a:rPr lang="en-US" sz="1400" b="1" i="1" dirty="0" smtClean="0">
                <a:latin typeface="Times New Roman" pitchFamily="18" charset="0"/>
                <a:cs typeface="Times New Roman" pitchFamily="18" charset="0"/>
              </a:rPr>
              <a:t> </a:t>
            </a:r>
            <a:r>
              <a:rPr lang="en-US" sz="1400" b="1" i="1" dirty="0" err="1" smtClean="0">
                <a:latin typeface="Times New Roman" pitchFamily="18" charset="0"/>
                <a:cs typeface="Times New Roman" pitchFamily="18" charset="0"/>
              </a:rPr>
              <a:t>stellaris</a:t>
            </a:r>
            <a:r>
              <a:rPr lang="ru-RU" sz="1400" b="1" i="1" dirty="0" smtClean="0">
                <a:latin typeface="Times New Roman" pitchFamily="18" charset="0"/>
                <a:cs typeface="Times New Roman" pitchFamily="18" charset="0"/>
              </a:rPr>
              <a:t>, 4 - </a:t>
            </a:r>
            <a:r>
              <a:rPr lang="en-US" sz="1400" b="1" i="1" dirty="0" err="1" smtClean="0">
                <a:latin typeface="Times New Roman" pitchFamily="18" charset="0"/>
                <a:cs typeface="Times New Roman" pitchFamily="18" charset="0"/>
              </a:rPr>
              <a:t>Cladonia</a:t>
            </a:r>
            <a:r>
              <a:rPr lang="en-US" sz="1400" b="1" i="1" dirty="0" smtClean="0">
                <a:latin typeface="Times New Roman" pitchFamily="18" charset="0"/>
                <a:cs typeface="Times New Roman" pitchFamily="18" charset="0"/>
              </a:rPr>
              <a:t> </a:t>
            </a:r>
            <a:r>
              <a:rPr lang="en-US" sz="1400" b="1" i="1" dirty="0" err="1" smtClean="0">
                <a:latin typeface="Times New Roman" pitchFamily="18" charset="0"/>
                <a:cs typeface="Times New Roman" pitchFamily="18" charset="0"/>
              </a:rPr>
              <a:t>sulphuzina</a:t>
            </a:r>
            <a:r>
              <a:rPr lang="ru-RU" sz="1400" b="1" i="1" dirty="0" smtClean="0">
                <a:latin typeface="Times New Roman" pitchFamily="18" charset="0"/>
                <a:cs typeface="Times New Roman" pitchFamily="18" charset="0"/>
              </a:rPr>
              <a:t>, 5 - </a:t>
            </a:r>
            <a:r>
              <a:rPr lang="en-US" sz="1400" b="1" i="1" dirty="0" err="1" smtClean="0">
                <a:latin typeface="Times New Roman" pitchFamily="18" charset="0"/>
                <a:cs typeface="Times New Roman" pitchFamily="18" charset="0"/>
              </a:rPr>
              <a:t>Evernia</a:t>
            </a:r>
            <a:r>
              <a:rPr lang="en-US" sz="1400" b="1" i="1" dirty="0" smtClean="0">
                <a:latin typeface="Times New Roman" pitchFamily="18" charset="0"/>
                <a:cs typeface="Times New Roman" pitchFamily="18" charset="0"/>
              </a:rPr>
              <a:t> </a:t>
            </a:r>
            <a:r>
              <a:rPr lang="en-US" sz="1400" b="1" i="1" dirty="0" err="1" smtClean="0">
                <a:latin typeface="Times New Roman" pitchFamily="18" charset="0"/>
                <a:cs typeface="Times New Roman" pitchFamily="18" charset="0"/>
              </a:rPr>
              <a:t>mesomorpha</a:t>
            </a:r>
            <a:r>
              <a:rPr lang="ru-RU" sz="1400" b="1" i="1" dirty="0" smtClean="0">
                <a:latin typeface="Times New Roman" pitchFamily="18" charset="0"/>
                <a:cs typeface="Times New Roman" pitchFamily="18" charset="0"/>
              </a:rPr>
              <a:t>, 6 - </a:t>
            </a:r>
            <a:r>
              <a:rPr lang="en-US" sz="1400" b="1" i="1" dirty="0" err="1" smtClean="0">
                <a:latin typeface="Times New Roman" pitchFamily="18" charset="0"/>
                <a:cs typeface="Times New Roman" pitchFamily="18" charset="0"/>
              </a:rPr>
              <a:t>Hypogimnia</a:t>
            </a:r>
            <a:r>
              <a:rPr lang="en-US" sz="1400" b="1" i="1" dirty="0" smtClean="0">
                <a:latin typeface="Times New Roman" pitchFamily="18" charset="0"/>
                <a:cs typeface="Times New Roman" pitchFamily="18" charset="0"/>
              </a:rPr>
              <a:t> </a:t>
            </a:r>
            <a:r>
              <a:rPr lang="en-US" sz="1400" b="1" i="1" dirty="0" err="1" smtClean="0">
                <a:latin typeface="Times New Roman" pitchFamily="18" charset="0"/>
                <a:cs typeface="Times New Roman" pitchFamily="18" charset="0"/>
              </a:rPr>
              <a:t>physodes</a:t>
            </a:r>
            <a:r>
              <a:rPr lang="ru-RU" sz="1400" b="1" i="1" dirty="0" smtClean="0">
                <a:latin typeface="Times New Roman" pitchFamily="18" charset="0"/>
                <a:cs typeface="Times New Roman" pitchFamily="18" charset="0"/>
              </a:rPr>
              <a:t>, 7 - </a:t>
            </a:r>
            <a:r>
              <a:rPr lang="en-US" sz="1400" b="1" i="1" dirty="0" err="1" smtClean="0">
                <a:latin typeface="Times New Roman" pitchFamily="18" charset="0"/>
                <a:cs typeface="Times New Roman" pitchFamily="18" charset="0"/>
              </a:rPr>
              <a:t>Lobaria</a:t>
            </a:r>
            <a:r>
              <a:rPr lang="en-US" sz="1400" b="1" i="1" dirty="0" smtClean="0">
                <a:latin typeface="Times New Roman" pitchFamily="18" charset="0"/>
                <a:cs typeface="Times New Roman" pitchFamily="18" charset="0"/>
              </a:rPr>
              <a:t> </a:t>
            </a:r>
            <a:r>
              <a:rPr lang="en-US" sz="1400" b="1" i="1" dirty="0" err="1" smtClean="0">
                <a:latin typeface="Times New Roman" pitchFamily="18" charset="0"/>
                <a:cs typeface="Times New Roman" pitchFamily="18" charset="0"/>
              </a:rPr>
              <a:t>pulmonaria</a:t>
            </a:r>
            <a:r>
              <a:rPr lang="ru-RU" sz="1400" b="1" i="1" dirty="0" smtClean="0">
                <a:latin typeface="Times New Roman" pitchFamily="18" charset="0"/>
                <a:cs typeface="Times New Roman" pitchFamily="18" charset="0"/>
              </a:rPr>
              <a:t>, 8 - </a:t>
            </a:r>
            <a:r>
              <a:rPr lang="en-US" sz="1400" b="1" i="1" dirty="0" err="1" smtClean="0">
                <a:latin typeface="Times New Roman" pitchFamily="18" charset="0"/>
                <a:cs typeface="Times New Roman" pitchFamily="18" charset="0"/>
              </a:rPr>
              <a:t>Parmelia</a:t>
            </a:r>
            <a:r>
              <a:rPr lang="en-US" sz="1400" b="1" i="1" dirty="0" smtClean="0">
                <a:latin typeface="Times New Roman" pitchFamily="18" charset="0"/>
                <a:cs typeface="Times New Roman" pitchFamily="18" charset="0"/>
              </a:rPr>
              <a:t> </a:t>
            </a:r>
            <a:r>
              <a:rPr lang="en-US" sz="1400" b="1" i="1" dirty="0" err="1" smtClean="0">
                <a:latin typeface="Times New Roman" pitchFamily="18" charset="0"/>
                <a:cs typeface="Times New Roman" pitchFamily="18" charset="0"/>
              </a:rPr>
              <a:t>sulcata</a:t>
            </a:r>
            <a:r>
              <a:rPr lang="ru-RU" sz="1400" b="1" i="1" dirty="0" smtClean="0">
                <a:latin typeface="Times New Roman" pitchFamily="18" charset="0"/>
                <a:cs typeface="Times New Roman" pitchFamily="18" charset="0"/>
              </a:rPr>
              <a:t>, 9 - </a:t>
            </a:r>
            <a:r>
              <a:rPr lang="ru-RU" sz="1400" b="1" i="1" dirty="0" err="1" smtClean="0">
                <a:latin typeface="Times New Roman" pitchFamily="18" charset="0"/>
                <a:cs typeface="Times New Roman" pitchFamily="18" charset="0"/>
              </a:rPr>
              <a:t>Peltigera</a:t>
            </a:r>
            <a:r>
              <a:rPr lang="ru-RU" sz="1400" b="1" i="1" dirty="0" smtClean="0">
                <a:latin typeface="Times New Roman" pitchFamily="18" charset="0"/>
                <a:cs typeface="Times New Roman" pitchFamily="18" charset="0"/>
              </a:rPr>
              <a:t> </a:t>
            </a:r>
            <a:r>
              <a:rPr lang="ru-RU" sz="1400" b="1" i="1" dirty="0" err="1" smtClean="0">
                <a:latin typeface="Times New Roman" pitchFamily="18" charset="0"/>
                <a:cs typeface="Times New Roman" pitchFamily="18" charset="0"/>
              </a:rPr>
              <a:t>aphthosa</a:t>
            </a:r>
            <a:r>
              <a:rPr lang="ru-RU" sz="1400" b="1" i="1" dirty="0" smtClean="0">
                <a:latin typeface="Times New Roman" pitchFamily="18" charset="0"/>
                <a:cs typeface="Times New Roman" pitchFamily="18" charset="0"/>
              </a:rPr>
              <a:t>, 10 - </a:t>
            </a:r>
            <a:r>
              <a:rPr lang="en-US" sz="1400" b="1" i="1" dirty="0" err="1" smtClean="0">
                <a:latin typeface="Times New Roman" pitchFamily="18" charset="0"/>
                <a:cs typeface="Times New Roman" pitchFamily="18" charset="0"/>
              </a:rPr>
              <a:t>Peltigera</a:t>
            </a:r>
            <a:r>
              <a:rPr lang="en-US" sz="1400" b="1" i="1" dirty="0" smtClean="0">
                <a:latin typeface="Times New Roman" pitchFamily="18" charset="0"/>
                <a:cs typeface="Times New Roman" pitchFamily="18" charset="0"/>
              </a:rPr>
              <a:t> </a:t>
            </a:r>
            <a:r>
              <a:rPr lang="en-US" sz="1400" b="1" i="1" dirty="0" err="1" smtClean="0">
                <a:latin typeface="Times New Roman" pitchFamily="18" charset="0"/>
                <a:cs typeface="Times New Roman" pitchFamily="18" charset="0"/>
              </a:rPr>
              <a:t>canina</a:t>
            </a:r>
            <a:r>
              <a:rPr lang="ru-RU" sz="1400" b="1" i="1" dirty="0" smtClean="0">
                <a:latin typeface="Times New Roman" pitchFamily="18" charset="0"/>
                <a:cs typeface="Times New Roman" pitchFamily="18" charset="0"/>
              </a:rPr>
              <a:t>, 11 - </a:t>
            </a:r>
            <a:r>
              <a:rPr lang="en-US" sz="1400" b="1" i="1" dirty="0" err="1" smtClean="0">
                <a:latin typeface="Times New Roman" pitchFamily="18" charset="0"/>
                <a:cs typeface="Times New Roman" pitchFamily="18" charset="0"/>
              </a:rPr>
              <a:t>Peltigera</a:t>
            </a:r>
            <a:r>
              <a:rPr lang="en-US" sz="1400" b="1" i="1" dirty="0" smtClean="0">
                <a:latin typeface="Times New Roman" pitchFamily="18" charset="0"/>
                <a:cs typeface="Times New Roman" pitchFamily="18" charset="0"/>
              </a:rPr>
              <a:t> </a:t>
            </a:r>
            <a:r>
              <a:rPr lang="en-US" sz="1400" b="1" i="1" dirty="0" err="1" smtClean="0">
                <a:latin typeface="Times New Roman" pitchFamily="18" charset="0"/>
                <a:cs typeface="Times New Roman" pitchFamily="18" charset="0"/>
              </a:rPr>
              <a:t>leucophlebia</a:t>
            </a:r>
            <a:r>
              <a:rPr lang="ru-RU" sz="1400" b="1" i="1" dirty="0" smtClean="0">
                <a:latin typeface="Times New Roman" pitchFamily="18" charset="0"/>
                <a:cs typeface="Times New Roman" pitchFamily="18" charset="0"/>
              </a:rPr>
              <a:t>, </a:t>
            </a:r>
            <a:r>
              <a:rPr lang="ru-RU" sz="1400" b="1" i="1" dirty="0" smtClean="0">
                <a:solidFill>
                  <a:srgbClr val="FF0000"/>
                </a:solidFill>
                <a:latin typeface="Times New Roman" pitchFamily="18" charset="0"/>
                <a:cs typeface="Times New Roman" pitchFamily="18" charset="0"/>
              </a:rPr>
              <a:t>12 - </a:t>
            </a:r>
            <a:r>
              <a:rPr lang="en-US" sz="1400" b="1" i="1" dirty="0" err="1" smtClean="0">
                <a:solidFill>
                  <a:srgbClr val="FF0000"/>
                </a:solidFill>
                <a:latin typeface="Times New Roman" pitchFamily="18" charset="0"/>
                <a:cs typeface="Times New Roman" pitchFamily="18" charset="0"/>
              </a:rPr>
              <a:t>Peltigera</a:t>
            </a:r>
            <a:r>
              <a:rPr lang="en-US" sz="1400" b="1" i="1" dirty="0" smtClean="0">
                <a:solidFill>
                  <a:srgbClr val="FF0000"/>
                </a:solidFill>
                <a:latin typeface="Times New Roman" pitchFamily="18" charset="0"/>
                <a:cs typeface="Times New Roman" pitchFamily="18" charset="0"/>
              </a:rPr>
              <a:t> </a:t>
            </a:r>
            <a:r>
              <a:rPr lang="en-US" sz="1400" b="1" i="1" dirty="0" err="1" smtClean="0">
                <a:solidFill>
                  <a:srgbClr val="FF0000"/>
                </a:solidFill>
                <a:latin typeface="Times New Roman" pitchFamily="18" charset="0"/>
                <a:cs typeface="Times New Roman" pitchFamily="18" charset="0"/>
              </a:rPr>
              <a:t>malacea</a:t>
            </a:r>
            <a:r>
              <a:rPr lang="ru-RU" sz="1400" b="1" i="1" dirty="0" smtClean="0">
                <a:latin typeface="Times New Roman" pitchFamily="18" charset="0"/>
                <a:cs typeface="Times New Roman" pitchFamily="18" charset="0"/>
              </a:rPr>
              <a:t>, 13 - </a:t>
            </a:r>
            <a:r>
              <a:rPr lang="en-US" sz="1400" b="1" i="1" dirty="0" err="1" smtClean="0">
                <a:latin typeface="Times New Roman" pitchFamily="18" charset="0"/>
                <a:cs typeface="Times New Roman" pitchFamily="18" charset="0"/>
              </a:rPr>
              <a:t>Peltigera</a:t>
            </a:r>
            <a:r>
              <a:rPr lang="en-US" sz="1400" b="1" i="1" dirty="0" smtClean="0">
                <a:latin typeface="Times New Roman" pitchFamily="18" charset="0"/>
                <a:cs typeface="Times New Roman" pitchFamily="18" charset="0"/>
              </a:rPr>
              <a:t> </a:t>
            </a:r>
            <a:r>
              <a:rPr lang="en-US" sz="1400" b="1" i="1" dirty="0" err="1" smtClean="0">
                <a:latin typeface="Times New Roman" pitchFamily="18" charset="0"/>
                <a:cs typeface="Times New Roman" pitchFamily="18" charset="0"/>
              </a:rPr>
              <a:t>membranacea</a:t>
            </a:r>
            <a:r>
              <a:rPr lang="ru-RU" sz="1400" b="1" i="1" dirty="0" smtClean="0">
                <a:latin typeface="Times New Roman" pitchFamily="18" charset="0"/>
                <a:cs typeface="Times New Roman" pitchFamily="18" charset="0"/>
              </a:rPr>
              <a:t>, 14 - </a:t>
            </a:r>
            <a:r>
              <a:rPr lang="en-US" sz="1400" b="1" i="1" dirty="0" err="1" smtClean="0">
                <a:latin typeface="Times New Roman" pitchFamily="18" charset="0"/>
                <a:cs typeface="Times New Roman" pitchFamily="18" charset="0"/>
              </a:rPr>
              <a:t>Peltigera</a:t>
            </a:r>
            <a:r>
              <a:rPr lang="en-US" sz="1400" b="1" i="1" dirty="0" smtClean="0">
                <a:latin typeface="Times New Roman" pitchFamily="18" charset="0"/>
                <a:cs typeface="Times New Roman" pitchFamily="18" charset="0"/>
              </a:rPr>
              <a:t> </a:t>
            </a:r>
            <a:r>
              <a:rPr lang="en-US" sz="1400" b="1" i="1" dirty="0" err="1" smtClean="0">
                <a:latin typeface="Times New Roman" pitchFamily="18" charset="0"/>
                <a:cs typeface="Times New Roman" pitchFamily="18" charset="0"/>
              </a:rPr>
              <a:t>neopolydactila</a:t>
            </a:r>
            <a:r>
              <a:rPr lang="ru-RU" sz="1400" b="1" i="1" dirty="0" smtClean="0">
                <a:latin typeface="Times New Roman" pitchFamily="18" charset="0"/>
                <a:cs typeface="Times New Roman" pitchFamily="18" charset="0"/>
              </a:rPr>
              <a:t>, 15 - </a:t>
            </a:r>
            <a:r>
              <a:rPr lang="en-US" sz="1400" b="1" i="1" dirty="0" err="1" smtClean="0">
                <a:latin typeface="Times New Roman" pitchFamily="18" charset="0"/>
                <a:cs typeface="Times New Roman" pitchFamily="18" charset="0"/>
              </a:rPr>
              <a:t>Peltigera</a:t>
            </a:r>
            <a:r>
              <a:rPr lang="en-US" sz="1400" b="1" i="1" dirty="0" smtClean="0">
                <a:latin typeface="Times New Roman" pitchFamily="18" charset="0"/>
                <a:cs typeface="Times New Roman" pitchFamily="18" charset="0"/>
              </a:rPr>
              <a:t> </a:t>
            </a:r>
            <a:r>
              <a:rPr lang="en-US" sz="1400" b="1" i="1" dirty="0" err="1" smtClean="0">
                <a:latin typeface="Times New Roman" pitchFamily="18" charset="0"/>
                <a:cs typeface="Times New Roman" pitchFamily="18" charset="0"/>
              </a:rPr>
              <a:t>ponojensis</a:t>
            </a:r>
            <a:r>
              <a:rPr lang="ru-RU" sz="1400" b="1" i="1" dirty="0" smtClean="0">
                <a:latin typeface="Times New Roman" pitchFamily="18" charset="0"/>
                <a:cs typeface="Times New Roman" pitchFamily="18" charset="0"/>
              </a:rPr>
              <a:t>, 16 - </a:t>
            </a:r>
            <a:r>
              <a:rPr lang="en-US" sz="1400" b="1" i="1" dirty="0" err="1" smtClean="0">
                <a:latin typeface="Times New Roman" pitchFamily="18" charset="0"/>
                <a:cs typeface="Times New Roman" pitchFamily="18" charset="0"/>
              </a:rPr>
              <a:t>Peltigera</a:t>
            </a:r>
            <a:r>
              <a:rPr lang="en-US" sz="1400" b="1" i="1" dirty="0" smtClean="0">
                <a:latin typeface="Times New Roman" pitchFamily="18" charset="0"/>
                <a:cs typeface="Times New Roman" pitchFamily="18" charset="0"/>
              </a:rPr>
              <a:t> </a:t>
            </a:r>
            <a:r>
              <a:rPr lang="en-US" sz="1400" b="1" i="1" dirty="0" err="1" smtClean="0">
                <a:latin typeface="Times New Roman" pitchFamily="18" charset="0"/>
                <a:cs typeface="Times New Roman" pitchFamily="18" charset="0"/>
              </a:rPr>
              <a:t>praetextata</a:t>
            </a:r>
            <a:r>
              <a:rPr lang="ru-RU" sz="1400" b="1" i="1" dirty="0" smtClean="0">
                <a:latin typeface="Times New Roman" pitchFamily="18" charset="0"/>
                <a:cs typeface="Times New Roman" pitchFamily="18" charset="0"/>
              </a:rPr>
              <a:t>, </a:t>
            </a:r>
            <a:r>
              <a:rPr lang="ru-RU" sz="1400" b="1" i="1" dirty="0" smtClean="0">
                <a:solidFill>
                  <a:srgbClr val="FF0000"/>
                </a:solidFill>
                <a:latin typeface="Times New Roman" pitchFamily="18" charset="0"/>
                <a:cs typeface="Times New Roman" pitchFamily="18" charset="0"/>
              </a:rPr>
              <a:t>17 - </a:t>
            </a:r>
            <a:r>
              <a:rPr lang="ru-RU" sz="1400" b="1" i="1" dirty="0" err="1" smtClean="0">
                <a:solidFill>
                  <a:srgbClr val="FF0000"/>
                </a:solidFill>
                <a:latin typeface="Times New Roman" pitchFamily="18" charset="0"/>
                <a:cs typeface="Times New Roman" pitchFamily="18" charset="0"/>
              </a:rPr>
              <a:t>Peltigera</a:t>
            </a:r>
            <a:r>
              <a:rPr lang="ru-RU" sz="1400" b="1" i="1" dirty="0" smtClean="0">
                <a:solidFill>
                  <a:srgbClr val="FF0000"/>
                </a:solidFill>
                <a:latin typeface="Times New Roman" pitchFamily="18" charset="0"/>
                <a:cs typeface="Times New Roman" pitchFamily="18" charset="0"/>
              </a:rPr>
              <a:t> </a:t>
            </a:r>
            <a:r>
              <a:rPr lang="ru-RU" sz="1400" b="1" i="1" dirty="0" err="1" smtClean="0">
                <a:solidFill>
                  <a:srgbClr val="FF0000"/>
                </a:solidFill>
                <a:latin typeface="Times New Roman" pitchFamily="18" charset="0"/>
                <a:cs typeface="Times New Roman" pitchFamily="18" charset="0"/>
              </a:rPr>
              <a:t>rufesс</a:t>
            </a:r>
            <a:r>
              <a:rPr lang="en-US" sz="1400" b="1" i="1" dirty="0" smtClean="0">
                <a:solidFill>
                  <a:srgbClr val="FF0000"/>
                </a:solidFill>
                <a:latin typeface="Times New Roman" pitchFamily="18" charset="0"/>
                <a:cs typeface="Times New Roman" pitchFamily="18" charset="0"/>
              </a:rPr>
              <a:t>e</a:t>
            </a:r>
            <a:r>
              <a:rPr lang="ru-RU" sz="1400" b="1" i="1" dirty="0" err="1" smtClean="0">
                <a:solidFill>
                  <a:srgbClr val="FF0000"/>
                </a:solidFill>
                <a:latin typeface="Times New Roman" pitchFamily="18" charset="0"/>
                <a:cs typeface="Times New Roman" pitchFamily="18" charset="0"/>
              </a:rPr>
              <a:t>ns</a:t>
            </a:r>
            <a:r>
              <a:rPr lang="ru-RU" sz="1400" b="1" i="1" dirty="0" smtClean="0">
                <a:latin typeface="Times New Roman" pitchFamily="18" charset="0"/>
                <a:cs typeface="Times New Roman" pitchFamily="18" charset="0"/>
              </a:rPr>
              <a:t>, 18 - </a:t>
            </a:r>
            <a:r>
              <a:rPr lang="en-US" sz="1400" b="1" i="1" dirty="0" err="1" smtClean="0">
                <a:latin typeface="Times New Roman" pitchFamily="18" charset="0"/>
                <a:cs typeface="Times New Roman" pitchFamily="18" charset="0"/>
              </a:rPr>
              <a:t>Peltigera</a:t>
            </a:r>
            <a:r>
              <a:rPr lang="en-US" sz="1400" b="1" i="1" dirty="0" smtClean="0">
                <a:latin typeface="Times New Roman" pitchFamily="18" charset="0"/>
                <a:cs typeface="Times New Roman" pitchFamily="18" charset="0"/>
              </a:rPr>
              <a:t> </a:t>
            </a:r>
            <a:r>
              <a:rPr lang="en-US" sz="1400" b="1" i="1" dirty="0" err="1" smtClean="0">
                <a:latin typeface="Times New Roman" pitchFamily="18" charset="0"/>
                <a:cs typeface="Times New Roman" pitchFamily="18" charset="0"/>
              </a:rPr>
              <a:t>scarbosa</a:t>
            </a:r>
            <a:r>
              <a:rPr lang="ru-RU" sz="1400" b="1" i="1" dirty="0" smtClean="0">
                <a:latin typeface="Times New Roman" pitchFamily="18" charset="0"/>
                <a:cs typeface="Times New Roman" pitchFamily="18" charset="0"/>
              </a:rPr>
              <a:t>, 19 - </a:t>
            </a:r>
            <a:r>
              <a:rPr lang="en-US" sz="1400" b="1" i="1" dirty="0" err="1" smtClean="0">
                <a:latin typeface="Times New Roman" pitchFamily="18" charset="0"/>
                <a:cs typeface="Times New Roman" pitchFamily="18" charset="0"/>
              </a:rPr>
              <a:t>Platismatia</a:t>
            </a:r>
            <a:r>
              <a:rPr lang="en-US" sz="1400" b="1" i="1" dirty="0" smtClean="0">
                <a:latin typeface="Times New Roman" pitchFamily="18" charset="0"/>
                <a:cs typeface="Times New Roman" pitchFamily="18" charset="0"/>
              </a:rPr>
              <a:t> </a:t>
            </a:r>
            <a:r>
              <a:rPr lang="en-US" sz="1400" b="1" i="1" dirty="0" err="1" smtClean="0">
                <a:latin typeface="Times New Roman" pitchFamily="18" charset="0"/>
                <a:cs typeface="Times New Roman" pitchFamily="18" charset="0"/>
              </a:rPr>
              <a:t>glauca</a:t>
            </a:r>
            <a:r>
              <a:rPr lang="ru-RU" sz="1400" b="1" i="1" dirty="0" smtClean="0">
                <a:latin typeface="Times New Roman" pitchFamily="18" charset="0"/>
                <a:cs typeface="Times New Roman" pitchFamily="18" charset="0"/>
              </a:rPr>
              <a:t>, 20 - </a:t>
            </a:r>
            <a:r>
              <a:rPr lang="ru-RU" sz="1400" b="1" i="1" dirty="0" err="1" smtClean="0">
                <a:latin typeface="Times New Roman" pitchFamily="18" charset="0"/>
                <a:cs typeface="Times New Roman" pitchFamily="18" charset="0"/>
              </a:rPr>
              <a:t>Stereocaulon</a:t>
            </a:r>
            <a:r>
              <a:rPr lang="ru-RU" sz="1400" b="1" i="1" dirty="0" smtClean="0">
                <a:latin typeface="Times New Roman" pitchFamily="18" charset="0"/>
                <a:cs typeface="Times New Roman" pitchFamily="18" charset="0"/>
              </a:rPr>
              <a:t> </a:t>
            </a:r>
            <a:r>
              <a:rPr lang="ru-RU" sz="1400" b="1" i="1" dirty="0" err="1" smtClean="0">
                <a:latin typeface="Times New Roman" pitchFamily="18" charset="0"/>
                <a:cs typeface="Times New Roman" pitchFamily="18" charset="0"/>
              </a:rPr>
              <a:t>condensatu</a:t>
            </a:r>
            <a:r>
              <a:rPr lang="en-US" sz="1400" b="1" i="1" dirty="0" smtClean="0">
                <a:latin typeface="Times New Roman" pitchFamily="18" charset="0"/>
                <a:cs typeface="Times New Roman" pitchFamily="18" charset="0"/>
              </a:rPr>
              <a:t>m</a:t>
            </a:r>
            <a:r>
              <a:rPr lang="ru-RU" sz="1400" b="1" i="1" dirty="0" smtClean="0">
                <a:latin typeface="Times New Roman" pitchFamily="18" charset="0"/>
                <a:cs typeface="Times New Roman" pitchFamily="18" charset="0"/>
              </a:rPr>
              <a:t>, 21 - </a:t>
            </a:r>
            <a:r>
              <a:rPr lang="en-US" sz="1400" b="1" i="1" dirty="0" err="1" smtClean="0">
                <a:latin typeface="Times New Roman" pitchFamily="18" charset="0"/>
                <a:cs typeface="Times New Roman" pitchFamily="18" charset="0"/>
              </a:rPr>
              <a:t>Usnea</a:t>
            </a:r>
            <a:r>
              <a:rPr lang="en-US" sz="1400" b="1" i="1" dirty="0" smtClean="0">
                <a:latin typeface="Times New Roman" pitchFamily="18" charset="0"/>
                <a:cs typeface="Times New Roman" pitchFamily="18" charset="0"/>
              </a:rPr>
              <a:t> </a:t>
            </a:r>
            <a:r>
              <a:rPr lang="en-US" sz="1400" b="1" i="1" dirty="0" err="1" smtClean="0">
                <a:latin typeface="Times New Roman" pitchFamily="18" charset="0"/>
                <a:cs typeface="Times New Roman" pitchFamily="18" charset="0"/>
              </a:rPr>
              <a:t>hirta</a:t>
            </a:r>
            <a:endParaRPr lang="ru-RU" sz="1400" b="1" dirty="0">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ChangeArrowheads="1"/>
          </p:cNvSpPr>
          <p:nvPr/>
        </p:nvSpPr>
        <p:spPr bwMode="auto">
          <a:xfrm>
            <a:off x="0" y="158947"/>
            <a:ext cx="9144000"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hangingPunct="0"/>
            <a:r>
              <a:rPr kumimoji="0" lang="en-US" sz="2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Light dependence of </a:t>
            </a:r>
            <a:r>
              <a:rPr kumimoji="0" lang="ru-RU" sz="2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СО</a:t>
            </a:r>
            <a:r>
              <a:rPr kumimoji="0" lang="ru-RU" sz="2200" b="1"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ru-RU" sz="2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2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exchange rate  (µmol/m</a:t>
            </a:r>
            <a:r>
              <a:rPr lang="en-US" sz="2400" b="1" baseline="30000" dirty="0" smtClean="0">
                <a:latin typeface="Times New Roman" pitchFamily="18" charset="0"/>
                <a:ea typeface="Calibri" pitchFamily="34" charset="0"/>
                <a:cs typeface="Times New Roman" pitchFamily="18" charset="0"/>
              </a:rPr>
              <a:t>2</a:t>
            </a:r>
            <a:r>
              <a:rPr lang="en-US" sz="2200" dirty="0" smtClean="0">
                <a:latin typeface="Times New Roman" pitchFamily="18" charset="0"/>
                <a:ea typeface="Calibri" pitchFamily="34" charset="0"/>
                <a:cs typeface="Times New Roman" pitchFamily="18" charset="0"/>
              </a:rPr>
              <a:t>s</a:t>
            </a:r>
            <a:r>
              <a:rPr lang="en-US" sz="2400" dirty="0" smtClean="0">
                <a:latin typeface="Times New Roman" pitchFamily="18" charset="0"/>
                <a:ea typeface="Calibri" pitchFamily="34" charset="0"/>
                <a:cs typeface="Times New Roman" pitchFamily="18" charset="0"/>
              </a:rPr>
              <a:t>)  </a:t>
            </a:r>
            <a:endParaRPr kumimoji="0" lang="en-US" sz="2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lvl="0" algn="ctr" eaLnBrk="0" hangingPunct="0"/>
            <a:r>
              <a:rPr kumimoji="0" lang="en-US" sz="2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 the </a:t>
            </a:r>
            <a:r>
              <a:rPr lang="en-US" sz="2200" b="1" dirty="0" smtClean="0">
                <a:latin typeface="Times New Roman" pitchFamily="18" charset="0"/>
                <a:ea typeface="Calibri" pitchFamily="34" charset="0"/>
                <a:cs typeface="Times New Roman" pitchFamily="18" charset="0"/>
              </a:rPr>
              <a:t>hydrated </a:t>
            </a:r>
            <a:r>
              <a:rPr lang="en-US" sz="2200" b="1" dirty="0" err="1" smtClean="0">
                <a:latin typeface="Times New Roman" pitchFamily="18" charset="0"/>
                <a:ea typeface="Calibri" pitchFamily="34" charset="0"/>
                <a:cs typeface="Times New Roman" pitchFamily="18" charset="0"/>
              </a:rPr>
              <a:t>thalli</a:t>
            </a:r>
            <a:r>
              <a:rPr lang="en-US" sz="2200" b="1" dirty="0" smtClean="0">
                <a:latin typeface="Times New Roman" pitchFamily="18" charset="0"/>
                <a:ea typeface="Calibri" pitchFamily="34" charset="0"/>
                <a:cs typeface="Times New Roman" pitchFamily="18" charset="0"/>
              </a:rPr>
              <a:t> of the foliose lichens</a:t>
            </a:r>
            <a:endParaRPr kumimoji="0" lang="ru-RU" sz="2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Symbol" pitchFamily="18" charset="2"/>
            </a:endParaRPr>
          </a:p>
        </p:txBody>
      </p:sp>
      <p:graphicFrame>
        <p:nvGraphicFramePr>
          <p:cNvPr id="7" name="Диаграмма 6"/>
          <p:cNvGraphicFramePr/>
          <p:nvPr>
            <p:extLst>
              <p:ext uri="{D42A27DB-BD31-4B8C-83A1-F6EECF244321}">
                <p14:modId xmlns:p14="http://schemas.microsoft.com/office/powerpoint/2010/main" xmlns="" val="830990912"/>
              </p:ext>
            </p:extLst>
          </p:nvPr>
        </p:nvGraphicFramePr>
        <p:xfrm>
          <a:off x="857224" y="980728"/>
          <a:ext cx="3282728" cy="28256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Диаграмма 7"/>
          <p:cNvGraphicFramePr/>
          <p:nvPr>
            <p:extLst>
              <p:ext uri="{D42A27DB-BD31-4B8C-83A1-F6EECF244321}">
                <p14:modId xmlns:p14="http://schemas.microsoft.com/office/powerpoint/2010/main" xmlns="" val="1125228631"/>
              </p:ext>
            </p:extLst>
          </p:nvPr>
        </p:nvGraphicFramePr>
        <p:xfrm>
          <a:off x="857224" y="3933056"/>
          <a:ext cx="3282728" cy="28256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Диаграмма 8"/>
          <p:cNvGraphicFramePr/>
          <p:nvPr/>
        </p:nvGraphicFramePr>
        <p:xfrm>
          <a:off x="5004048" y="980728"/>
          <a:ext cx="3024336" cy="28256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Диаграмма 9"/>
          <p:cNvGraphicFramePr/>
          <p:nvPr/>
        </p:nvGraphicFramePr>
        <p:xfrm>
          <a:off x="5004048" y="3933056"/>
          <a:ext cx="3024336" cy="2825669"/>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Flow</Template>
  <TotalTime>15719</TotalTime>
  <Words>2402</Words>
  <Application>Microsoft Office PowerPoint</Application>
  <PresentationFormat>Экран (4:3)</PresentationFormat>
  <Paragraphs>577</Paragraphs>
  <Slides>39</Slides>
  <Notes>9</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39</vt:i4>
      </vt:variant>
    </vt:vector>
  </HeadingPairs>
  <TitlesOfParts>
    <vt:vector size="41" baseType="lpstr">
      <vt:lpstr>Поток</vt:lpstr>
      <vt:lpstr>Презентация</vt:lpstr>
      <vt:lpstr>Слайд 1</vt:lpstr>
      <vt:lpstr>Слайд 2</vt:lpstr>
      <vt:lpstr>Слайд 3</vt:lpstr>
      <vt:lpstr>Слайд 4</vt:lpstr>
      <vt:lpstr>Слайд 5</vt:lpstr>
      <vt:lpstr>FORESTS OF TAIGA ZONE</vt:lpstr>
      <vt:lpstr>Слайд 7</vt:lpstr>
      <vt:lpstr>Chlorophyll а content (mg/g DW) in thalli of different  lichen species</vt:lpstr>
      <vt:lpstr>Слайд 9</vt:lpstr>
      <vt:lpstr>Слайд 10</vt:lpstr>
      <vt:lpstr>Слайд 11</vt:lpstr>
      <vt:lpstr>Слайд 12</vt:lpstr>
      <vt:lpstr>Response of net –photosynthesis and dark respiration rate of Peltigera aphthosa, P. rufescens and Cladonia stellaris  to the relative water content (data were generated under laboratory conditions)</vt:lpstr>
      <vt:lpstr>Слайд 14</vt:lpstr>
      <vt:lpstr>Слайд 15</vt:lpstr>
      <vt:lpstr>Daily changes of  43 и 40 kDa dehydrines    in  Lobaria thalli (June)</vt:lpstr>
      <vt:lpstr>Season  changes of   43 и 40  kDa dehydrines    in  Lobaria thalli</vt:lpstr>
      <vt:lpstr>Слайд 18</vt:lpstr>
      <vt:lpstr>Слайд 19</vt:lpstr>
      <vt:lpstr>Слайд 20</vt:lpstr>
      <vt:lpstr>Response of net –photosynthesis and dark respiration  of Peltigera aphthosa, P. rufescens and Cladonia stellaris  to thalli  temperature  (data were generated under laboratory conditions)</vt:lpstr>
      <vt:lpstr>Слайд 22</vt:lpstr>
      <vt:lpstr>Response of net –photosynthesis and dark respiration  of Peltigera aphthosa, P. rufescens and Cladonia stellaris  to thalli  temperature  (data were generated under laboratory conditions)</vt:lpstr>
      <vt:lpstr>Слайд 24</vt:lpstr>
      <vt:lpstr>Слайд 25</vt:lpstr>
      <vt:lpstr>Слайд 26</vt:lpstr>
      <vt:lpstr>Слайд 27</vt:lpstr>
      <vt:lpstr>Слайд 28</vt:lpstr>
      <vt:lpstr>      The formation of melanin in the cortical layer of Lobaria lichen under the influence of UV-B radiation   The total dose of two-week UV-B radiation exposure was  62.4 kJ/m2     </vt:lpstr>
      <vt:lpstr>Слайд 30</vt:lpstr>
      <vt:lpstr>Слайд 31</vt:lpstr>
      <vt:lpstr>Слайд 32</vt:lpstr>
      <vt:lpstr>Слайд 33</vt:lpstr>
      <vt:lpstr>Слайд 34</vt:lpstr>
      <vt:lpstr> Lipid peroxidation (TBC-RP) and superoxide dismutase (SOD) and guaiacol-peroxidase  (GPX) activities in lichen thalli from areas   with different levels of pollution by bauxite dust</vt:lpstr>
      <vt:lpstr>Слайд 36</vt:lpstr>
      <vt:lpstr> CONCLUSION</vt:lpstr>
      <vt:lpstr>Слайд 38</vt:lpstr>
      <vt:lpstr>Слайд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Головко</cp:lastModifiedBy>
  <cp:revision>1192</cp:revision>
  <dcterms:modified xsi:type="dcterms:W3CDTF">2019-09-10T16:03:52Z</dcterms:modified>
</cp:coreProperties>
</file>