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Override7.xml" ContentType="application/vnd.openxmlformats-officedocument.themeOverride+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Override5.xml" ContentType="application/vnd.openxmlformats-officedocument.themeOverrid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7.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drawings/drawing3.xml" ContentType="application/vnd.openxmlformats-officedocument.drawingml.chartshapes+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13" r:id="rId3"/>
    <p:sldId id="268" r:id="rId4"/>
    <p:sldId id="303" r:id="rId5"/>
    <p:sldId id="317" r:id="rId6"/>
    <p:sldId id="300" r:id="rId7"/>
    <p:sldId id="310" r:id="rId8"/>
    <p:sldId id="280" r:id="rId9"/>
    <p:sldId id="281" r:id="rId10"/>
    <p:sldId id="283" r:id="rId11"/>
    <p:sldId id="284" r:id="rId12"/>
    <p:sldId id="285" r:id="rId13"/>
    <p:sldId id="286" r:id="rId14"/>
    <p:sldId id="308" r:id="rId15"/>
    <p:sldId id="307" r:id="rId16"/>
    <p:sldId id="314" r:id="rId17"/>
    <p:sldId id="272" r:id="rId18"/>
    <p:sldId id="273" r:id="rId19"/>
    <p:sldId id="276" r:id="rId20"/>
    <p:sldId id="277" r:id="rId21"/>
    <p:sldId id="290" r:id="rId22"/>
    <p:sldId id="292" r:id="rId23"/>
    <p:sldId id="312" r:id="rId24"/>
    <p:sldId id="293" r:id="rId25"/>
    <p:sldId id="319" r:id="rId26"/>
    <p:sldId id="262" r:id="rId27"/>
    <p:sldId id="263" r:id="rId28"/>
    <p:sldId id="264" r:id="rId29"/>
    <p:sldId id="265" r:id="rId30"/>
    <p:sldId id="294" r:id="rId31"/>
    <p:sldId id="298" r:id="rId32"/>
    <p:sldId id="316" r:id="rId33"/>
    <p:sldId id="275"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FFE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Стиль из темы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598" autoAdjust="0"/>
  </p:normalViewPr>
  <p:slideViewPr>
    <p:cSldViewPr>
      <p:cViewPr>
        <p:scale>
          <a:sx n="90" d="100"/>
          <a:sy n="90" d="100"/>
        </p:scale>
        <p:origin x="-570"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G:\Documents\&#1055;&#1088;&#1077;&#1079;&#1077;&#1085;&#1090;&#1072;&#1094;&#1080;&#1103;\&#1042;&#1091;&#1082;&#1090;&#1099;&#1083;_2008\&#1076;&#1086;&#1082;&#1083;&#1072;&#1076;%20&#1074;%20&#1087;&#1091;&#1097;&#1080;&#1085;&#1086;\&#1043;&#1088;&#1072;&#1092;&#1080;&#1082;&#1080;_&#1083;&#1080;&#1096;&#1072;&#1081;&#1085;&#1080;&#1082;&#1080;.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1058;&#1072;&#1090;&#1100;&#1103;&#1085;&#1072;\Desktop\&#1051;&#1080;&#1096;&#1072;&#1081;&#1085;&#1080;&#1082;&#1080;\&#1043;&#1088;&#1072;&#1092;&#1080;&#1082;&#1080;_&#1083;&#1080;&#1096;&#1072;&#1081;&#1085;&#1080;&#1082;&#1080;.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Users\&#1058;&#1072;&#1090;&#1100;&#1103;&#1085;&#1072;\Desktop\&#1051;&#1080;&#1096;&#1072;&#1081;&#1085;&#1080;&#1082;&#1080;\&#1043;&#1088;&#1072;&#1092;&#1080;&#1082;&#1080;_&#1083;&#1080;&#1096;&#1072;&#1081;&#1085;&#1080;&#1082;&#1080;.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Users\&#1058;&#1072;&#1090;&#1100;&#1103;&#1085;&#1072;\Documents\&#1051;&#1048;&#1061;_&#1064;&#1050;&#1054;&#1051;&#1040;_2007\&#1044;&#1086;&#1082;&#1083;&#1072;&#1076;\&#1051;&#1086;&#1073;&#1072;&#1088;&#1080;&#1103;\&#1058;&#1088;&#1072;&#1085;&#1089;&#1087;&#1083;&#1072;&#1085;&#1090;&#1072;&#1090;&#1099;.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Users\&#1058;&#1072;&#1090;&#1100;&#1103;&#1085;&#1072;\Documents\&#1051;&#1048;&#1061;_&#1064;&#1050;&#1054;&#1051;&#1040;_2007\&#1044;&#1086;&#1082;&#1083;&#1072;&#1076;\&#1051;&#1086;&#1073;&#1072;&#1088;&#1080;&#1103;\&#1058;&#1088;&#1072;&#1085;&#1089;&#1087;&#1083;&#1072;&#1085;&#1090;&#1072;&#1090;&#1099;.xls"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1058;&#1072;&#1090;&#1100;&#1103;&#1085;&#1072;\Documents\&#1061;&#1086;&#1079;&#1076;&#1086;&#1075;&#1086;&#1074;&#1086;&#1088;&#1072;\&#1041;&#1086;&#1082;&#1089;&#1080;&#1090;&#1099;\&#1076;&#1086;&#1075;&#1086;&#1074;&#1086;&#1088;11-2006\&#1084;&#1077;&#1090;&#1072;&#1083;&#1083;&#1099;.xls"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1058;&#1072;&#1090;&#1100;&#1103;&#1085;&#1072;\Documents\&#1061;&#1086;&#1079;&#1076;&#1086;&#1075;&#1086;&#1074;&#1086;&#1088;&#1072;\&#1041;&#1086;&#1082;&#1089;&#1080;&#1090;&#1099;\&#1076;&#1086;&#1075;&#1086;&#1074;&#1086;&#1088;11-2006\&#1084;&#1077;&#1090;&#1072;&#1083;&#1083;&#1099;.xls"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1058;&#1072;&#1090;&#1100;&#1103;&#1085;&#1072;\Documents\&#1061;&#1086;&#1079;&#1076;&#1086;&#1075;&#1086;&#1074;&#1086;&#1088;&#1072;\&#1041;&#1086;&#1082;&#1089;&#1080;&#1090;&#1099;\&#1076;&#1086;&#1075;&#1086;&#1074;&#1086;&#1088;11-2006\&#1084;&#1077;&#1090;&#1072;&#1083;&#1083;&#1099;.xls"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C:\Users\&#1058;&#1072;&#1090;&#1100;&#1103;&#1085;&#1072;\Documents\&#1061;&#1086;&#1079;&#1076;&#1086;&#1075;&#1086;&#1074;&#1086;&#1088;&#1072;\&#1041;&#1086;&#1082;&#1089;&#1080;&#1090;&#1099;\&#1076;&#1086;&#1075;&#1086;&#1074;&#1086;&#1088;11-2006\&#1084;&#1077;&#1090;&#1072;&#1083;&#1083;&#1099;.xls"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mn-lt"/>
                <a:ea typeface="+mn-ea"/>
                <a:cs typeface="+mn-cs"/>
              </a:defRPr>
            </a:pPr>
            <a:r>
              <a:rPr lang="en-US" sz="1200" dirty="0" smtClean="0"/>
              <a:t>Geographical structure</a:t>
            </a:r>
            <a:r>
              <a:rPr lang="en-US" sz="1200" baseline="0" dirty="0" smtClean="0"/>
              <a:t> of the lichen biota</a:t>
            </a:r>
            <a:endParaRPr lang="ru-RU" sz="1200" dirty="0"/>
          </a:p>
        </c:rich>
      </c:tx>
      <c:layout/>
    </c:title>
    <c:plotArea>
      <c:layout>
        <c:manualLayout>
          <c:layoutTarget val="inner"/>
          <c:xMode val="edge"/>
          <c:yMode val="edge"/>
          <c:x val="9.9103314835385259E-2"/>
          <c:y val="0.25012758821813924"/>
          <c:w val="0.8688426039698367"/>
          <c:h val="0.47864492170676831"/>
        </c:manualLayout>
      </c:layout>
      <c:barChart>
        <c:barDir val="col"/>
        <c:grouping val="clustered"/>
        <c:ser>
          <c:idx val="1"/>
          <c:order val="1"/>
          <c:cat>
            <c:multiLvlStrRef>
              <c:f>География!$A$7:$A$11</c:f>
            </c:multiLvlStrRef>
          </c:cat>
          <c:val>
            <c:numRef>
              <c:f>География!$B$7:$B$11</c:f>
            </c:numRef>
          </c:val>
        </c:ser>
        <c:ser>
          <c:idx val="0"/>
          <c:order val="0"/>
          <c:dLbls>
            <c:showVal val="1"/>
          </c:dLbls>
          <c:cat>
            <c:strRef>
              <c:f>[Графики_лишайники.xlsx]География!$A$7:$A$11</c:f>
              <c:strCache>
                <c:ptCount val="5"/>
                <c:pt idx="0">
                  <c:v>АА</c:v>
                </c:pt>
                <c:pt idx="1">
                  <c:v>Б</c:v>
                </c:pt>
                <c:pt idx="2">
                  <c:v>Н</c:v>
                </c:pt>
                <c:pt idx="3">
                  <c:v>М</c:v>
                </c:pt>
                <c:pt idx="4">
                  <c:v>Мз</c:v>
                </c:pt>
              </c:strCache>
            </c:strRef>
          </c:cat>
          <c:val>
            <c:numRef>
              <c:f>[Графики_лишайники.xlsx]География!$B$7:$B$11</c:f>
              <c:numCache>
                <c:formatCode>General</c:formatCode>
                <c:ptCount val="5"/>
                <c:pt idx="0">
                  <c:v>251</c:v>
                </c:pt>
                <c:pt idx="1">
                  <c:v>329</c:v>
                </c:pt>
                <c:pt idx="2">
                  <c:v>87</c:v>
                </c:pt>
                <c:pt idx="3">
                  <c:v>78</c:v>
                </c:pt>
                <c:pt idx="4">
                  <c:v>121</c:v>
                </c:pt>
              </c:numCache>
            </c:numRef>
          </c:val>
        </c:ser>
        <c:axId val="67232128"/>
        <c:axId val="79143296"/>
      </c:barChart>
      <c:catAx>
        <c:axId val="67232128"/>
        <c:scaling>
          <c:orientation val="minMax"/>
        </c:scaling>
        <c:axPos val="b"/>
        <c:title>
          <c:tx>
            <c:rich>
              <a:bodyPr/>
              <a:lstStyle/>
              <a:p>
                <a:pPr marL="0" marR="0" indent="0" algn="l"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ru-RU" sz="1000" dirty="0" smtClean="0"/>
                  <a:t>АА </a:t>
                </a:r>
                <a:r>
                  <a:rPr lang="ru-RU" sz="1000" dirty="0"/>
                  <a:t>– </a:t>
                </a:r>
                <a:r>
                  <a:rPr lang="en-US" sz="1000" dirty="0" smtClean="0"/>
                  <a:t>arcto-alpine</a:t>
                </a:r>
                <a:r>
                  <a:rPr lang="ru-RU" sz="1000" dirty="0" smtClean="0"/>
                  <a:t>, </a:t>
                </a:r>
                <a:r>
                  <a:rPr lang="ru-RU" sz="1000" dirty="0"/>
                  <a:t>М – </a:t>
                </a:r>
                <a:r>
                  <a:rPr lang="en-US" sz="1000" dirty="0" err="1" smtClean="0"/>
                  <a:t>montane</a:t>
                </a:r>
                <a:r>
                  <a:rPr lang="ru-RU" sz="1000" dirty="0" smtClean="0"/>
                  <a:t>, </a:t>
                </a:r>
                <a:r>
                  <a:rPr lang="en-US" sz="1000" dirty="0" err="1" smtClean="0"/>
                  <a:t>Mz</a:t>
                </a:r>
                <a:r>
                  <a:rPr lang="ru-RU" sz="1000" dirty="0" smtClean="0"/>
                  <a:t> </a:t>
                </a:r>
                <a:r>
                  <a:rPr lang="ru-RU" sz="1000" dirty="0"/>
                  <a:t>– </a:t>
                </a:r>
                <a:r>
                  <a:rPr lang="en-US" sz="1000" dirty="0" err="1" smtClean="0"/>
                  <a:t>multizonal</a:t>
                </a:r>
                <a:r>
                  <a:rPr lang="ru-RU" sz="1000" dirty="0" smtClean="0"/>
                  <a:t>, </a:t>
                </a:r>
                <a:r>
                  <a:rPr lang="en-US" sz="1000" dirty="0" smtClean="0"/>
                  <a:t>N</a:t>
                </a:r>
                <a:r>
                  <a:rPr lang="ru-RU" sz="1000" dirty="0" smtClean="0"/>
                  <a:t> </a:t>
                </a:r>
                <a:r>
                  <a:rPr lang="ru-RU" sz="1000" dirty="0"/>
                  <a:t>– </a:t>
                </a:r>
                <a:r>
                  <a:rPr lang="en-US" sz="1000" dirty="0" smtClean="0"/>
                  <a:t>nemoral</a:t>
                </a:r>
                <a:r>
                  <a:rPr lang="ru-RU" sz="1000" dirty="0" smtClean="0"/>
                  <a:t>, </a:t>
                </a:r>
                <a:r>
                  <a:rPr lang="en-US" sz="1000" dirty="0" smtClean="0"/>
                  <a:t>B</a:t>
                </a:r>
                <a:r>
                  <a:rPr lang="ru-RU" sz="1000" dirty="0" smtClean="0"/>
                  <a:t> </a:t>
                </a:r>
                <a:r>
                  <a:rPr lang="ru-RU" sz="1000" dirty="0"/>
                  <a:t>– </a:t>
                </a:r>
                <a:r>
                  <a:rPr lang="en-US" sz="1000" dirty="0" smtClean="0"/>
                  <a:t>boreal</a:t>
                </a:r>
                <a:endParaRPr lang="ru-RU" sz="1800" dirty="0"/>
              </a:p>
            </c:rich>
          </c:tx>
          <c:layout>
            <c:manualLayout>
              <c:xMode val="edge"/>
              <c:yMode val="edge"/>
              <c:x val="0.14419482691454086"/>
              <c:y val="0.83887049722500062"/>
            </c:manualLayout>
          </c:layout>
        </c:title>
        <c:majorTickMark val="none"/>
        <c:tickLblPos val="nextTo"/>
        <c:crossAx val="79143296"/>
        <c:crosses val="autoZero"/>
        <c:auto val="1"/>
        <c:lblAlgn val="ctr"/>
        <c:lblOffset val="100"/>
      </c:catAx>
      <c:valAx>
        <c:axId val="79143296"/>
        <c:scaling>
          <c:orientation val="minMax"/>
        </c:scaling>
        <c:axPos val="l"/>
        <c:majorGridlines/>
        <c:title>
          <c:tx>
            <c:rich>
              <a:bodyPr/>
              <a:lstStyle/>
              <a:p>
                <a:pPr>
                  <a:defRPr/>
                </a:pPr>
                <a:r>
                  <a:rPr lang="en-US" dirty="0" smtClean="0"/>
                  <a:t>Number of species</a:t>
                </a:r>
                <a:endParaRPr lang="ru-RU" dirty="0"/>
              </a:p>
            </c:rich>
          </c:tx>
          <c:layout/>
        </c:title>
        <c:numFmt formatCode="General" sourceLinked="1"/>
        <c:tickLblPos val="nextTo"/>
        <c:crossAx val="67232128"/>
        <c:crosses val="autoZero"/>
        <c:crossBetween val="between"/>
      </c:valAx>
    </c:plotArea>
    <c:plotVisOnly val="1"/>
    <c:dispBlanksAs val="gap"/>
  </c:chart>
  <c:spPr>
    <a:solidFill>
      <a:srgbClr val="85FFE0"/>
    </a:solidFill>
    <a:ln>
      <a:solidFill>
        <a:schemeClr val="tx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200" b="1" i="0" baseline="0" dirty="0" smtClean="0"/>
              <a:t>Ecological-substrate structure</a:t>
            </a:r>
            <a:endParaRPr lang="ru-RU" sz="1200" dirty="0"/>
          </a:p>
        </c:rich>
      </c:tx>
      <c:layout>
        <c:manualLayout>
          <c:xMode val="edge"/>
          <c:yMode val="edge"/>
          <c:x val="0.13581481090649891"/>
          <c:y val="2.8511376692782843E-2"/>
        </c:manualLayout>
      </c:layout>
    </c:title>
    <c:plotArea>
      <c:layout>
        <c:manualLayout>
          <c:layoutTarget val="inner"/>
          <c:xMode val="edge"/>
          <c:yMode val="edge"/>
          <c:x val="0.1296968503937008"/>
          <c:y val="0.22871536891221941"/>
          <c:w val="0.83974759405074362"/>
          <c:h val="0.36942147856517937"/>
        </c:manualLayout>
      </c:layout>
      <c:barChart>
        <c:barDir val="col"/>
        <c:grouping val="clustered"/>
        <c:ser>
          <c:idx val="0"/>
          <c:order val="0"/>
          <c:dLbls>
            <c:showVal val="1"/>
          </c:dLbls>
          <c:cat>
            <c:strRef>
              <c:f>'Эколого-субстратные'!$A$1:$A$7</c:f>
              <c:strCache>
                <c:ptCount val="7"/>
                <c:pt idx="0">
                  <c:v>эпилиты</c:v>
                </c:pt>
                <c:pt idx="1">
                  <c:v>эпифиты</c:v>
                </c:pt>
                <c:pt idx="2">
                  <c:v>эпигеиды</c:v>
                </c:pt>
                <c:pt idx="3">
                  <c:v>эпиксилы</c:v>
                </c:pt>
                <c:pt idx="4">
                  <c:v>эпибриофиты</c:v>
                </c:pt>
                <c:pt idx="5">
                  <c:v>паразиты</c:v>
                </c:pt>
                <c:pt idx="6">
                  <c:v>лихенофильные грибы</c:v>
                </c:pt>
              </c:strCache>
            </c:strRef>
          </c:cat>
          <c:val>
            <c:numRef>
              <c:f>'Эколого-субстратные'!$B$1:$B$7</c:f>
              <c:numCache>
                <c:formatCode>General</c:formatCode>
                <c:ptCount val="7"/>
                <c:pt idx="0">
                  <c:v>261</c:v>
                </c:pt>
                <c:pt idx="1">
                  <c:v>249</c:v>
                </c:pt>
                <c:pt idx="2">
                  <c:v>162</c:v>
                </c:pt>
                <c:pt idx="3">
                  <c:v>79</c:v>
                </c:pt>
                <c:pt idx="4">
                  <c:v>15</c:v>
                </c:pt>
                <c:pt idx="5">
                  <c:v>9</c:v>
                </c:pt>
                <c:pt idx="6">
                  <c:v>91</c:v>
                </c:pt>
              </c:numCache>
            </c:numRef>
          </c:val>
        </c:ser>
        <c:axId val="93752320"/>
        <c:axId val="93860992"/>
      </c:barChart>
      <c:catAx>
        <c:axId val="93752320"/>
        <c:scaling>
          <c:orientation val="minMax"/>
        </c:scaling>
        <c:axPos val="b"/>
        <c:majorTickMark val="none"/>
        <c:tickLblPos val="nextTo"/>
        <c:txPr>
          <a:bodyPr rot="-5400000" vert="horz"/>
          <a:lstStyle/>
          <a:p>
            <a:pPr>
              <a:defRPr/>
            </a:pPr>
            <a:endParaRPr lang="ru-RU"/>
          </a:p>
        </c:txPr>
        <c:crossAx val="93860992"/>
        <c:crosses val="autoZero"/>
        <c:auto val="1"/>
        <c:lblAlgn val="ctr"/>
        <c:lblOffset val="100"/>
      </c:catAx>
      <c:valAx>
        <c:axId val="93860992"/>
        <c:scaling>
          <c:orientation val="minMax"/>
        </c:scaling>
        <c:axPos val="l"/>
        <c:majorGridlines/>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prstClr val="black"/>
                    </a:solidFill>
                    <a:latin typeface="+mn-lt"/>
                    <a:ea typeface="+mn-ea"/>
                    <a:cs typeface="+mn-cs"/>
                  </a:defRPr>
                </a:pPr>
                <a:r>
                  <a:rPr lang="en-GB" dirty="0" smtClean="0"/>
                  <a:t>Number of species</a:t>
                </a:r>
              </a:p>
            </c:rich>
          </c:tx>
          <c:layout>
            <c:manualLayout>
              <c:xMode val="edge"/>
              <c:yMode val="edge"/>
              <c:x val="1.1111111111111125E-2"/>
              <c:y val="0.23093759113444223"/>
            </c:manualLayout>
          </c:layout>
        </c:title>
        <c:numFmt formatCode="General" sourceLinked="1"/>
        <c:tickLblPos val="nextTo"/>
        <c:crossAx val="93752320"/>
        <c:crosses val="autoZero"/>
        <c:crossBetween val="between"/>
      </c:valAx>
    </c:plotArea>
    <c:plotVisOnly val="1"/>
    <c:dispBlanksAs val="gap"/>
  </c:chart>
  <c:spPr>
    <a:solidFill>
      <a:srgbClr val="85FFE0"/>
    </a:solidFill>
    <a:ln>
      <a:solidFill>
        <a:schemeClr val="tx1"/>
      </a:solid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a:pPr>
            <a:r>
              <a:rPr lang="en-US" sz="1200" b="1" i="0" baseline="0" dirty="0" smtClean="0"/>
              <a:t>Lichens in different types of vegetation</a:t>
            </a:r>
            <a:endParaRPr lang="ru-RU" sz="1200" b="1" i="0" baseline="0" dirty="0"/>
          </a:p>
        </c:rich>
      </c:tx>
      <c:layout>
        <c:manualLayout>
          <c:xMode val="edge"/>
          <c:yMode val="edge"/>
          <c:x val="0.20860576022233021"/>
          <c:y val="6.5578905968282877E-2"/>
        </c:manualLayout>
      </c:layout>
    </c:title>
    <c:plotArea>
      <c:layout>
        <c:manualLayout>
          <c:layoutTarget val="inner"/>
          <c:xMode val="edge"/>
          <c:yMode val="edge"/>
          <c:x val="0.15191907261592388"/>
          <c:y val="0.22871536891221941"/>
          <c:w val="0.8175253718285217"/>
          <c:h val="0.45764654418197726"/>
        </c:manualLayout>
      </c:layout>
      <c:barChart>
        <c:barDir val="col"/>
        <c:grouping val="clustered"/>
        <c:ser>
          <c:idx val="0"/>
          <c:order val="0"/>
          <c:dLbls>
            <c:showVal val="1"/>
          </c:dLbls>
          <c:cat>
            <c:strRef>
              <c:f>местообитания!$A$1:$A$7</c:f>
              <c:strCache>
                <c:ptCount val="7"/>
                <c:pt idx="0">
                  <c:v>леса</c:v>
                </c:pt>
                <c:pt idx="1">
                  <c:v>редколесья</c:v>
                </c:pt>
                <c:pt idx="2">
                  <c:v>тундры</c:v>
                </c:pt>
                <c:pt idx="3">
                  <c:v>гольцы</c:v>
                </c:pt>
                <c:pt idx="4">
                  <c:v>скалы</c:v>
                </c:pt>
                <c:pt idx="5">
                  <c:v>болота</c:v>
                </c:pt>
                <c:pt idx="6">
                  <c:v>луга</c:v>
                </c:pt>
              </c:strCache>
            </c:strRef>
          </c:cat>
          <c:val>
            <c:numRef>
              <c:f>местообитания!$B$1:$B$7</c:f>
              <c:numCache>
                <c:formatCode>General</c:formatCode>
                <c:ptCount val="7"/>
                <c:pt idx="0">
                  <c:v>454</c:v>
                </c:pt>
                <c:pt idx="1">
                  <c:v>319</c:v>
                </c:pt>
                <c:pt idx="2">
                  <c:v>248</c:v>
                </c:pt>
                <c:pt idx="3">
                  <c:v>121</c:v>
                </c:pt>
                <c:pt idx="4">
                  <c:v>107</c:v>
                </c:pt>
                <c:pt idx="5">
                  <c:v>99</c:v>
                </c:pt>
                <c:pt idx="6">
                  <c:v>32</c:v>
                </c:pt>
              </c:numCache>
            </c:numRef>
          </c:val>
        </c:ser>
        <c:axId val="109988480"/>
        <c:axId val="109990272"/>
      </c:barChart>
      <c:catAx>
        <c:axId val="109988480"/>
        <c:scaling>
          <c:orientation val="minMax"/>
        </c:scaling>
        <c:axPos val="b"/>
        <c:majorTickMark val="none"/>
        <c:tickLblPos val="nextTo"/>
        <c:txPr>
          <a:bodyPr rot="-5400000" vert="horz"/>
          <a:lstStyle/>
          <a:p>
            <a:pPr>
              <a:defRPr/>
            </a:pPr>
            <a:endParaRPr lang="ru-RU"/>
          </a:p>
        </c:txPr>
        <c:crossAx val="109990272"/>
        <c:crosses val="autoZero"/>
        <c:auto val="1"/>
        <c:lblAlgn val="ctr"/>
        <c:lblOffset val="100"/>
      </c:catAx>
      <c:valAx>
        <c:axId val="109990272"/>
        <c:scaling>
          <c:orientation val="minMax"/>
        </c:scaling>
        <c:axPos val="l"/>
        <c:majorGridlines/>
        <c:title>
          <c:tx>
            <c:rich>
              <a:bodyPr/>
              <a:lstStyle/>
              <a:p>
                <a:pPr>
                  <a:defRPr/>
                </a:pPr>
                <a:r>
                  <a:rPr lang="en-US" dirty="0" smtClean="0"/>
                  <a:t>Number of species</a:t>
                </a:r>
                <a:endParaRPr lang="ru-RU" dirty="0"/>
              </a:p>
            </c:rich>
          </c:tx>
          <c:layout/>
        </c:title>
        <c:numFmt formatCode="General" sourceLinked="1"/>
        <c:tickLblPos val="nextTo"/>
        <c:crossAx val="109988480"/>
        <c:crosses val="autoZero"/>
        <c:crossBetween val="between"/>
      </c:valAx>
    </c:plotArea>
    <c:plotVisOnly val="1"/>
    <c:dispBlanksAs val="gap"/>
  </c:chart>
  <c:spPr>
    <a:solidFill>
      <a:srgbClr val="85FFE0"/>
    </a:solidFill>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style val="26"/>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173795725630894"/>
          <c:y val="5.1400431699683592E-2"/>
          <c:w val="0.8359203251837426"/>
          <c:h val="0.79822506561679785"/>
        </c:manualLayout>
      </c:layout>
      <c:barChart>
        <c:barDir val="col"/>
        <c:grouping val="clustered"/>
        <c:ser>
          <c:idx val="0"/>
          <c:order val="0"/>
          <c:tx>
            <c:strRef>
              <c:f>Лист5!$F$2</c:f>
              <c:strCache>
                <c:ptCount val="1"/>
                <c:pt idx="0">
                  <c:v>здоровые</c:v>
                </c:pt>
              </c:strCache>
            </c:strRef>
          </c:tx>
          <c:cat>
            <c:strRef>
              <c:f>Лист5!$G$1:$J$1</c:f>
              <c:strCache>
                <c:ptCount val="4"/>
                <c:pt idx="0">
                  <c:v>Коми</c:v>
                </c:pt>
                <c:pt idx="1">
                  <c:v>Урал</c:v>
                </c:pt>
                <c:pt idx="2">
                  <c:v>Карпаты</c:v>
                </c:pt>
                <c:pt idx="3">
                  <c:v>Сахалин</c:v>
                </c:pt>
              </c:strCache>
            </c:strRef>
          </c:cat>
          <c:val>
            <c:numRef>
              <c:f>Лист5!$G$2:$J$2</c:f>
              <c:numCache>
                <c:formatCode>General</c:formatCode>
                <c:ptCount val="4"/>
                <c:pt idx="0">
                  <c:v>88</c:v>
                </c:pt>
                <c:pt idx="1">
                  <c:v>68</c:v>
                </c:pt>
                <c:pt idx="2">
                  <c:v>74</c:v>
                </c:pt>
                <c:pt idx="3">
                  <c:v>44</c:v>
                </c:pt>
              </c:numCache>
            </c:numRef>
          </c:val>
        </c:ser>
        <c:ser>
          <c:idx val="1"/>
          <c:order val="1"/>
          <c:tx>
            <c:strRef>
              <c:f>Лист5!$F$3</c:f>
              <c:strCache>
                <c:ptCount val="1"/>
                <c:pt idx="0">
                  <c:v>частично некротизированные</c:v>
                </c:pt>
              </c:strCache>
            </c:strRef>
          </c:tx>
          <c:cat>
            <c:strRef>
              <c:f>Лист5!$G$1:$J$1</c:f>
              <c:strCache>
                <c:ptCount val="4"/>
                <c:pt idx="0">
                  <c:v>Коми</c:v>
                </c:pt>
                <c:pt idx="1">
                  <c:v>Урал</c:v>
                </c:pt>
                <c:pt idx="2">
                  <c:v>Карпаты</c:v>
                </c:pt>
                <c:pt idx="3">
                  <c:v>Сахалин</c:v>
                </c:pt>
              </c:strCache>
            </c:strRef>
          </c:cat>
          <c:val>
            <c:numRef>
              <c:f>Лист5!$G$3:$J$3</c:f>
              <c:numCache>
                <c:formatCode>General</c:formatCode>
                <c:ptCount val="4"/>
                <c:pt idx="0">
                  <c:v>12</c:v>
                </c:pt>
                <c:pt idx="1">
                  <c:v>24</c:v>
                </c:pt>
                <c:pt idx="2">
                  <c:v>22</c:v>
                </c:pt>
                <c:pt idx="3">
                  <c:v>48</c:v>
                </c:pt>
              </c:numCache>
            </c:numRef>
          </c:val>
        </c:ser>
        <c:ser>
          <c:idx val="2"/>
          <c:order val="2"/>
          <c:tx>
            <c:strRef>
              <c:f>Лист5!$F$4</c:f>
              <c:strCache>
                <c:ptCount val="1"/>
                <c:pt idx="0">
                  <c:v>мертвые</c:v>
                </c:pt>
              </c:strCache>
            </c:strRef>
          </c:tx>
          <c:cat>
            <c:strRef>
              <c:f>Лист5!$G$1:$J$1</c:f>
              <c:strCache>
                <c:ptCount val="4"/>
                <c:pt idx="0">
                  <c:v>Коми</c:v>
                </c:pt>
                <c:pt idx="1">
                  <c:v>Урал</c:v>
                </c:pt>
                <c:pt idx="2">
                  <c:v>Карпаты</c:v>
                </c:pt>
                <c:pt idx="3">
                  <c:v>Сахалин</c:v>
                </c:pt>
              </c:strCache>
            </c:strRef>
          </c:cat>
          <c:val>
            <c:numRef>
              <c:f>Лист5!$G$4:$J$4</c:f>
              <c:numCache>
                <c:formatCode>General</c:formatCode>
                <c:ptCount val="4"/>
                <c:pt idx="0">
                  <c:v>0</c:v>
                </c:pt>
                <c:pt idx="1">
                  <c:v>0</c:v>
                </c:pt>
                <c:pt idx="2">
                  <c:v>0</c:v>
                </c:pt>
                <c:pt idx="3">
                  <c:v>0</c:v>
                </c:pt>
              </c:numCache>
            </c:numRef>
          </c:val>
        </c:ser>
        <c:ser>
          <c:idx val="3"/>
          <c:order val="3"/>
          <c:tx>
            <c:strRef>
              <c:f>Лист5!$F$5</c:f>
              <c:strCache>
                <c:ptCount val="1"/>
                <c:pt idx="0">
                  <c:v>утерянные</c:v>
                </c:pt>
              </c:strCache>
            </c:strRef>
          </c:tx>
          <c:cat>
            <c:strRef>
              <c:f>Лист5!$G$1:$J$1</c:f>
              <c:strCache>
                <c:ptCount val="4"/>
                <c:pt idx="0">
                  <c:v>Коми</c:v>
                </c:pt>
                <c:pt idx="1">
                  <c:v>Урал</c:v>
                </c:pt>
                <c:pt idx="2">
                  <c:v>Карпаты</c:v>
                </c:pt>
                <c:pt idx="3">
                  <c:v>Сахалин</c:v>
                </c:pt>
              </c:strCache>
            </c:strRef>
          </c:cat>
          <c:val>
            <c:numRef>
              <c:f>Лист5!$G$5:$J$5</c:f>
              <c:numCache>
                <c:formatCode>General</c:formatCode>
                <c:ptCount val="4"/>
                <c:pt idx="0">
                  <c:v>0</c:v>
                </c:pt>
                <c:pt idx="1">
                  <c:v>4</c:v>
                </c:pt>
                <c:pt idx="2">
                  <c:v>0</c:v>
                </c:pt>
                <c:pt idx="3">
                  <c:v>0</c:v>
                </c:pt>
              </c:numCache>
            </c:numRef>
          </c:val>
        </c:ser>
        <c:ser>
          <c:idx val="4"/>
          <c:order val="4"/>
          <c:tx>
            <c:strRef>
              <c:f>Лист5!$F$6</c:f>
              <c:strCache>
                <c:ptCount val="1"/>
                <c:pt idx="0">
                  <c:v>поврежденные моллюсками</c:v>
                </c:pt>
              </c:strCache>
            </c:strRef>
          </c:tx>
          <c:spPr>
            <a:solidFill>
              <a:schemeClr val="accent6">
                <a:lumMod val="75000"/>
              </a:schemeClr>
            </a:solidFill>
          </c:spPr>
          <c:cat>
            <c:strRef>
              <c:f>Лист5!$G$1:$J$1</c:f>
              <c:strCache>
                <c:ptCount val="4"/>
                <c:pt idx="0">
                  <c:v>Коми</c:v>
                </c:pt>
                <c:pt idx="1">
                  <c:v>Урал</c:v>
                </c:pt>
                <c:pt idx="2">
                  <c:v>Карпаты</c:v>
                </c:pt>
                <c:pt idx="3">
                  <c:v>Сахалин</c:v>
                </c:pt>
              </c:strCache>
            </c:strRef>
          </c:cat>
          <c:val>
            <c:numRef>
              <c:f>Лист5!$G$6:$J$6</c:f>
              <c:numCache>
                <c:formatCode>General</c:formatCode>
                <c:ptCount val="4"/>
                <c:pt idx="0">
                  <c:v>0</c:v>
                </c:pt>
                <c:pt idx="1">
                  <c:v>4</c:v>
                </c:pt>
                <c:pt idx="2">
                  <c:v>4</c:v>
                </c:pt>
                <c:pt idx="3">
                  <c:v>8</c:v>
                </c:pt>
              </c:numCache>
            </c:numRef>
          </c:val>
        </c:ser>
        <c:axId val="113904640"/>
        <c:axId val="137453952"/>
      </c:barChart>
      <c:catAx>
        <c:axId val="113904640"/>
        <c:scaling>
          <c:orientation val="minMax"/>
        </c:scaling>
        <c:axPos val="b"/>
        <c:majorTickMark val="none"/>
        <c:tickLblPos val="nextTo"/>
        <c:crossAx val="137453952"/>
        <c:crosses val="autoZero"/>
        <c:auto val="1"/>
        <c:lblAlgn val="ctr"/>
        <c:lblOffset val="100"/>
      </c:catAx>
      <c:valAx>
        <c:axId val="137453952"/>
        <c:scaling>
          <c:orientation val="minMax"/>
        </c:scaling>
        <c:axPos val="l"/>
        <c:majorGridlines/>
        <c:title>
          <c:tx>
            <c:rich>
              <a:bodyPr/>
              <a:lstStyle/>
              <a:p>
                <a:pPr>
                  <a:defRPr/>
                </a:pPr>
                <a:r>
                  <a:rPr lang="ru-RU"/>
                  <a:t>%</a:t>
                </a:r>
              </a:p>
            </c:rich>
          </c:tx>
          <c:layout/>
        </c:title>
        <c:numFmt formatCode="General" sourceLinked="1"/>
        <c:tickLblPos val="nextTo"/>
        <c:crossAx val="113904640"/>
        <c:crosses val="autoZero"/>
        <c:crossBetween val="between"/>
      </c:valAx>
    </c:plotArea>
    <c:plotVisOnly val="1"/>
    <c:dispBlanksAs val="gap"/>
  </c:chart>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style val="26"/>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7584961922281541E-2"/>
          <c:y val="5.1941724337548734E-2"/>
          <c:w val="0.59877690288713858"/>
          <c:h val="0.79610111893908064"/>
        </c:manualLayout>
      </c:layout>
      <c:barChart>
        <c:barDir val="col"/>
        <c:grouping val="clustered"/>
        <c:ser>
          <c:idx val="0"/>
          <c:order val="0"/>
          <c:tx>
            <c:strRef>
              <c:f>Лист5!$L$2</c:f>
              <c:strCache>
                <c:ptCount val="1"/>
                <c:pt idx="0">
                  <c:v>здоровые</c:v>
                </c:pt>
              </c:strCache>
            </c:strRef>
          </c:tx>
          <c:cat>
            <c:strRef>
              <c:f>Лист5!$M$1:$P$1</c:f>
              <c:strCache>
                <c:ptCount val="4"/>
                <c:pt idx="0">
                  <c:v>Коми</c:v>
                </c:pt>
                <c:pt idx="1">
                  <c:v>Урал</c:v>
                </c:pt>
                <c:pt idx="2">
                  <c:v>Карпаты</c:v>
                </c:pt>
                <c:pt idx="3">
                  <c:v>Сахалин</c:v>
                </c:pt>
              </c:strCache>
            </c:strRef>
          </c:cat>
          <c:val>
            <c:numRef>
              <c:f>Лист5!$M$2:$P$2</c:f>
              <c:numCache>
                <c:formatCode>General</c:formatCode>
                <c:ptCount val="4"/>
                <c:pt idx="0">
                  <c:v>64</c:v>
                </c:pt>
                <c:pt idx="1">
                  <c:v>64</c:v>
                </c:pt>
                <c:pt idx="2">
                  <c:v>34</c:v>
                </c:pt>
                <c:pt idx="3">
                  <c:v>46</c:v>
                </c:pt>
              </c:numCache>
            </c:numRef>
          </c:val>
        </c:ser>
        <c:ser>
          <c:idx val="1"/>
          <c:order val="1"/>
          <c:tx>
            <c:strRef>
              <c:f>Лист5!$L$3</c:f>
              <c:strCache>
                <c:ptCount val="1"/>
                <c:pt idx="0">
                  <c:v>частично некротизированные</c:v>
                </c:pt>
              </c:strCache>
            </c:strRef>
          </c:tx>
          <c:cat>
            <c:strRef>
              <c:f>Лист5!$M$1:$P$1</c:f>
              <c:strCache>
                <c:ptCount val="4"/>
                <c:pt idx="0">
                  <c:v>Коми</c:v>
                </c:pt>
                <c:pt idx="1">
                  <c:v>Урал</c:v>
                </c:pt>
                <c:pt idx="2">
                  <c:v>Карпаты</c:v>
                </c:pt>
                <c:pt idx="3">
                  <c:v>Сахалин</c:v>
                </c:pt>
              </c:strCache>
            </c:strRef>
          </c:cat>
          <c:val>
            <c:numRef>
              <c:f>Лист5!$M$3:$P$3</c:f>
              <c:numCache>
                <c:formatCode>General</c:formatCode>
                <c:ptCount val="4"/>
                <c:pt idx="0">
                  <c:v>36</c:v>
                </c:pt>
                <c:pt idx="1">
                  <c:v>32</c:v>
                </c:pt>
                <c:pt idx="2">
                  <c:v>60</c:v>
                </c:pt>
                <c:pt idx="3">
                  <c:v>32</c:v>
                </c:pt>
              </c:numCache>
            </c:numRef>
          </c:val>
        </c:ser>
        <c:ser>
          <c:idx val="2"/>
          <c:order val="2"/>
          <c:tx>
            <c:strRef>
              <c:f>Лист5!$L$4</c:f>
              <c:strCache>
                <c:ptCount val="1"/>
                <c:pt idx="0">
                  <c:v>мертвые</c:v>
                </c:pt>
              </c:strCache>
            </c:strRef>
          </c:tx>
          <c:cat>
            <c:strRef>
              <c:f>Лист5!$M$1:$P$1</c:f>
              <c:strCache>
                <c:ptCount val="4"/>
                <c:pt idx="0">
                  <c:v>Коми</c:v>
                </c:pt>
                <c:pt idx="1">
                  <c:v>Урал</c:v>
                </c:pt>
                <c:pt idx="2">
                  <c:v>Карпаты</c:v>
                </c:pt>
                <c:pt idx="3">
                  <c:v>Сахалин</c:v>
                </c:pt>
              </c:strCache>
            </c:strRef>
          </c:cat>
          <c:val>
            <c:numRef>
              <c:f>Лист5!$M$4:$P$4</c:f>
              <c:numCache>
                <c:formatCode>General</c:formatCode>
                <c:ptCount val="4"/>
                <c:pt idx="0">
                  <c:v>0</c:v>
                </c:pt>
                <c:pt idx="1">
                  <c:v>0</c:v>
                </c:pt>
                <c:pt idx="2">
                  <c:v>2</c:v>
                </c:pt>
                <c:pt idx="3">
                  <c:v>2</c:v>
                </c:pt>
              </c:numCache>
            </c:numRef>
          </c:val>
        </c:ser>
        <c:ser>
          <c:idx val="3"/>
          <c:order val="3"/>
          <c:tx>
            <c:strRef>
              <c:f>Лист5!$L$5</c:f>
              <c:strCache>
                <c:ptCount val="1"/>
                <c:pt idx="0">
                  <c:v>утерянные</c:v>
                </c:pt>
              </c:strCache>
            </c:strRef>
          </c:tx>
          <c:cat>
            <c:strRef>
              <c:f>Лист5!$M$1:$P$1</c:f>
              <c:strCache>
                <c:ptCount val="4"/>
                <c:pt idx="0">
                  <c:v>Коми</c:v>
                </c:pt>
                <c:pt idx="1">
                  <c:v>Урал</c:v>
                </c:pt>
                <c:pt idx="2">
                  <c:v>Карпаты</c:v>
                </c:pt>
                <c:pt idx="3">
                  <c:v>Сахалин</c:v>
                </c:pt>
              </c:strCache>
            </c:strRef>
          </c:cat>
          <c:val>
            <c:numRef>
              <c:f>Лист5!$M$5:$P$5</c:f>
              <c:numCache>
                <c:formatCode>General</c:formatCode>
                <c:ptCount val="4"/>
                <c:pt idx="0">
                  <c:v>0</c:v>
                </c:pt>
                <c:pt idx="1">
                  <c:v>4</c:v>
                </c:pt>
                <c:pt idx="2">
                  <c:v>2</c:v>
                </c:pt>
                <c:pt idx="3">
                  <c:v>0</c:v>
                </c:pt>
              </c:numCache>
            </c:numRef>
          </c:val>
        </c:ser>
        <c:ser>
          <c:idx val="4"/>
          <c:order val="4"/>
          <c:tx>
            <c:strRef>
              <c:f>Лист5!$L$6</c:f>
              <c:strCache>
                <c:ptCount val="1"/>
                <c:pt idx="0">
                  <c:v>поврежденные моллюсками</c:v>
                </c:pt>
              </c:strCache>
            </c:strRef>
          </c:tx>
          <c:spPr>
            <a:solidFill>
              <a:srgbClr val="F79646">
                <a:lumMod val="75000"/>
              </a:srgbClr>
            </a:solidFill>
          </c:spPr>
          <c:cat>
            <c:strRef>
              <c:f>Лист5!$M$1:$P$1</c:f>
              <c:strCache>
                <c:ptCount val="4"/>
                <c:pt idx="0">
                  <c:v>Коми</c:v>
                </c:pt>
                <c:pt idx="1">
                  <c:v>Урал</c:v>
                </c:pt>
                <c:pt idx="2">
                  <c:v>Карпаты</c:v>
                </c:pt>
                <c:pt idx="3">
                  <c:v>Сахалин</c:v>
                </c:pt>
              </c:strCache>
            </c:strRef>
          </c:cat>
          <c:val>
            <c:numRef>
              <c:f>Лист5!$M$6:$P$6</c:f>
              <c:numCache>
                <c:formatCode>General</c:formatCode>
                <c:ptCount val="4"/>
                <c:pt idx="0">
                  <c:v>2</c:v>
                </c:pt>
                <c:pt idx="1">
                  <c:v>0</c:v>
                </c:pt>
                <c:pt idx="2">
                  <c:v>2</c:v>
                </c:pt>
                <c:pt idx="3">
                  <c:v>0</c:v>
                </c:pt>
              </c:numCache>
            </c:numRef>
          </c:val>
        </c:ser>
        <c:axId val="140468608"/>
        <c:axId val="140470528"/>
      </c:barChart>
      <c:catAx>
        <c:axId val="140468608"/>
        <c:scaling>
          <c:orientation val="minMax"/>
        </c:scaling>
        <c:axPos val="b"/>
        <c:majorTickMark val="none"/>
        <c:tickLblPos val="nextTo"/>
        <c:crossAx val="140470528"/>
        <c:crosses val="autoZero"/>
        <c:auto val="1"/>
        <c:lblAlgn val="ctr"/>
        <c:lblOffset val="100"/>
      </c:catAx>
      <c:valAx>
        <c:axId val="140470528"/>
        <c:scaling>
          <c:orientation val="minMax"/>
        </c:scaling>
        <c:axPos val="l"/>
        <c:majorGridlines/>
        <c:title>
          <c:tx>
            <c:rich>
              <a:bodyPr/>
              <a:lstStyle/>
              <a:p>
                <a:pPr>
                  <a:defRPr/>
                </a:pPr>
                <a:r>
                  <a:rPr lang="en-US"/>
                  <a:t>%</a:t>
                </a:r>
                <a:endParaRPr lang="ru-RU"/>
              </a:p>
            </c:rich>
          </c:tx>
          <c:layout/>
        </c:title>
        <c:numFmt formatCode="General" sourceLinked="1"/>
        <c:tickLblPos val="nextTo"/>
        <c:crossAx val="140468608"/>
        <c:crosses val="autoZero"/>
        <c:crossBetween val="between"/>
      </c:valAx>
    </c:plotArea>
    <c:legend>
      <c:legendPos val="r"/>
      <c:layout>
        <c:manualLayout>
          <c:xMode val="edge"/>
          <c:yMode val="edge"/>
          <c:x val="0.69494575678040504"/>
          <c:y val="9.3311258671431127E-2"/>
          <c:w val="0.28838757655293201"/>
          <c:h val="0.90668874132856891"/>
        </c:manualLayout>
      </c:layout>
    </c:legend>
    <c:plotVisOnly val="1"/>
    <c:dispBlanksAs val="gap"/>
  </c:chart>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a:pPr>
            <a:r>
              <a:rPr lang="en-US" sz="1200"/>
              <a:t>Pb</a:t>
            </a:r>
            <a:endParaRPr lang="ru-RU" sz="1200"/>
          </a:p>
        </c:rich>
      </c:tx>
      <c:layout/>
    </c:title>
    <c:plotArea>
      <c:layout>
        <c:manualLayout>
          <c:layoutTarget val="inner"/>
          <c:xMode val="edge"/>
          <c:yMode val="edge"/>
          <c:x val="9.1670250896057348E-2"/>
          <c:y val="0.14131054131054127"/>
          <c:w val="0.76971135556552495"/>
          <c:h val="0.66797720797720794"/>
        </c:manualLayout>
      </c:layout>
      <c:barChart>
        <c:barDir val="col"/>
        <c:grouping val="clustered"/>
        <c:ser>
          <c:idx val="0"/>
          <c:order val="0"/>
          <c:tx>
            <c:strRef>
              <c:f>Лист3!$K$40</c:f>
              <c:strCache>
                <c:ptCount val="1"/>
                <c:pt idx="0">
                  <c:v>ППН 1</c:v>
                </c:pt>
              </c:strCache>
            </c:strRef>
          </c:tx>
          <c:dPt>
            <c:idx val="5"/>
            <c:spPr>
              <a:solidFill>
                <a:srgbClr val="00B050"/>
              </a:solidFill>
            </c:spPr>
          </c:dPt>
          <c:dPt>
            <c:idx val="6"/>
            <c:spPr>
              <a:solidFill>
                <a:srgbClr val="C00000"/>
              </a:solidFill>
            </c:spPr>
          </c:dPt>
          <c:cat>
            <c:strRef>
              <c:f>Лист3!$J$41:$J$47</c:f>
              <c:strCache>
                <c:ptCount val="7"/>
                <c:pt idx="0">
                  <c:v>2002</c:v>
                </c:pt>
                <c:pt idx="1">
                  <c:v>2003</c:v>
                </c:pt>
                <c:pt idx="2">
                  <c:v>2005</c:v>
                </c:pt>
                <c:pt idx="3">
                  <c:v>2006</c:v>
                </c:pt>
                <c:pt idx="4">
                  <c:v>2007</c:v>
                </c:pt>
                <c:pt idx="5">
                  <c:v>норма</c:v>
                </c:pt>
                <c:pt idx="6">
                  <c:v>max</c:v>
                </c:pt>
              </c:strCache>
            </c:strRef>
          </c:cat>
          <c:val>
            <c:numRef>
              <c:f>Лист3!$K$41:$K$47</c:f>
              <c:numCache>
                <c:formatCode>General</c:formatCode>
                <c:ptCount val="7"/>
                <c:pt idx="0">
                  <c:v>9.7000000000000011</c:v>
                </c:pt>
                <c:pt idx="1">
                  <c:v>7</c:v>
                </c:pt>
                <c:pt idx="2">
                  <c:v>10.8</c:v>
                </c:pt>
                <c:pt idx="3">
                  <c:v>5.3</c:v>
                </c:pt>
                <c:pt idx="4">
                  <c:v>3.9</c:v>
                </c:pt>
                <c:pt idx="5">
                  <c:v>5</c:v>
                </c:pt>
                <c:pt idx="6">
                  <c:v>10</c:v>
                </c:pt>
              </c:numCache>
            </c:numRef>
          </c:val>
        </c:ser>
        <c:ser>
          <c:idx val="1"/>
          <c:order val="1"/>
          <c:tx>
            <c:strRef>
              <c:f>Лист3!$L$40</c:f>
              <c:strCache>
                <c:ptCount val="1"/>
                <c:pt idx="0">
                  <c:v>ППН 4</c:v>
                </c:pt>
              </c:strCache>
            </c:strRef>
          </c:tx>
          <c:cat>
            <c:strRef>
              <c:f>Лист3!$J$41:$J$47</c:f>
              <c:strCache>
                <c:ptCount val="7"/>
                <c:pt idx="0">
                  <c:v>2002</c:v>
                </c:pt>
                <c:pt idx="1">
                  <c:v>2003</c:v>
                </c:pt>
                <c:pt idx="2">
                  <c:v>2005</c:v>
                </c:pt>
                <c:pt idx="3">
                  <c:v>2006</c:v>
                </c:pt>
                <c:pt idx="4">
                  <c:v>2007</c:v>
                </c:pt>
                <c:pt idx="5">
                  <c:v>норма</c:v>
                </c:pt>
                <c:pt idx="6">
                  <c:v>max</c:v>
                </c:pt>
              </c:strCache>
            </c:strRef>
          </c:cat>
          <c:val>
            <c:numRef>
              <c:f>Лист3!$L$41:$L$47</c:f>
              <c:numCache>
                <c:formatCode>General</c:formatCode>
                <c:ptCount val="7"/>
                <c:pt idx="0">
                  <c:v>2.9</c:v>
                </c:pt>
                <c:pt idx="1">
                  <c:v>4.2</c:v>
                </c:pt>
                <c:pt idx="2">
                  <c:v>3.1</c:v>
                </c:pt>
                <c:pt idx="3">
                  <c:v>6.5</c:v>
                </c:pt>
                <c:pt idx="4">
                  <c:v>3.7</c:v>
                </c:pt>
              </c:numCache>
            </c:numRef>
          </c:val>
        </c:ser>
        <c:ser>
          <c:idx val="2"/>
          <c:order val="2"/>
          <c:tx>
            <c:strRef>
              <c:f>Лист3!$M$40</c:f>
              <c:strCache>
                <c:ptCount val="1"/>
                <c:pt idx="0">
                  <c:v>ППН 5</c:v>
                </c:pt>
              </c:strCache>
            </c:strRef>
          </c:tx>
          <c:cat>
            <c:strRef>
              <c:f>Лист3!$J$41:$J$47</c:f>
              <c:strCache>
                <c:ptCount val="7"/>
                <c:pt idx="0">
                  <c:v>2002</c:v>
                </c:pt>
                <c:pt idx="1">
                  <c:v>2003</c:v>
                </c:pt>
                <c:pt idx="2">
                  <c:v>2005</c:v>
                </c:pt>
                <c:pt idx="3">
                  <c:v>2006</c:v>
                </c:pt>
                <c:pt idx="4">
                  <c:v>2007</c:v>
                </c:pt>
                <c:pt idx="5">
                  <c:v>норма</c:v>
                </c:pt>
                <c:pt idx="6">
                  <c:v>max</c:v>
                </c:pt>
              </c:strCache>
            </c:strRef>
          </c:cat>
          <c:val>
            <c:numRef>
              <c:f>Лист3!$M$41:$M$47</c:f>
              <c:numCache>
                <c:formatCode>General</c:formatCode>
                <c:ptCount val="7"/>
                <c:pt idx="0">
                  <c:v>2.9</c:v>
                </c:pt>
                <c:pt idx="1">
                  <c:v>4</c:v>
                </c:pt>
                <c:pt idx="2">
                  <c:v>4.8</c:v>
                </c:pt>
                <c:pt idx="3">
                  <c:v>1.7</c:v>
                </c:pt>
                <c:pt idx="4">
                  <c:v>5.5</c:v>
                </c:pt>
              </c:numCache>
            </c:numRef>
          </c:val>
        </c:ser>
        <c:ser>
          <c:idx val="3"/>
          <c:order val="3"/>
          <c:tx>
            <c:strRef>
              <c:f>Лист3!$N$40</c:f>
              <c:strCache>
                <c:ptCount val="1"/>
                <c:pt idx="0">
                  <c:v>ППН 6</c:v>
                </c:pt>
              </c:strCache>
            </c:strRef>
          </c:tx>
          <c:cat>
            <c:strRef>
              <c:f>Лист3!$J$41:$J$47</c:f>
              <c:strCache>
                <c:ptCount val="7"/>
                <c:pt idx="0">
                  <c:v>2002</c:v>
                </c:pt>
                <c:pt idx="1">
                  <c:v>2003</c:v>
                </c:pt>
                <c:pt idx="2">
                  <c:v>2005</c:v>
                </c:pt>
                <c:pt idx="3">
                  <c:v>2006</c:v>
                </c:pt>
                <c:pt idx="4">
                  <c:v>2007</c:v>
                </c:pt>
                <c:pt idx="5">
                  <c:v>норма</c:v>
                </c:pt>
                <c:pt idx="6">
                  <c:v>max</c:v>
                </c:pt>
              </c:strCache>
            </c:strRef>
          </c:cat>
          <c:val>
            <c:numRef>
              <c:f>Лист3!$N$41:$N$47</c:f>
              <c:numCache>
                <c:formatCode>General</c:formatCode>
                <c:ptCount val="7"/>
                <c:pt idx="0">
                  <c:v>6.5</c:v>
                </c:pt>
                <c:pt idx="1">
                  <c:v>7.2</c:v>
                </c:pt>
                <c:pt idx="2">
                  <c:v>7.4</c:v>
                </c:pt>
                <c:pt idx="3">
                  <c:v>1.5</c:v>
                </c:pt>
                <c:pt idx="4">
                  <c:v>9.8000000000000007</c:v>
                </c:pt>
              </c:numCache>
            </c:numRef>
          </c:val>
        </c:ser>
        <c:ser>
          <c:idx val="4"/>
          <c:order val="4"/>
          <c:tx>
            <c:strRef>
              <c:f>Лист3!$O$40</c:f>
              <c:strCache>
                <c:ptCount val="1"/>
                <c:pt idx="0">
                  <c:v>ППН 11</c:v>
                </c:pt>
              </c:strCache>
            </c:strRef>
          </c:tx>
          <c:cat>
            <c:strRef>
              <c:f>Лист3!$J$41:$J$47</c:f>
              <c:strCache>
                <c:ptCount val="7"/>
                <c:pt idx="0">
                  <c:v>2002</c:v>
                </c:pt>
                <c:pt idx="1">
                  <c:v>2003</c:v>
                </c:pt>
                <c:pt idx="2">
                  <c:v>2005</c:v>
                </c:pt>
                <c:pt idx="3">
                  <c:v>2006</c:v>
                </c:pt>
                <c:pt idx="4">
                  <c:v>2007</c:v>
                </c:pt>
                <c:pt idx="5">
                  <c:v>норма</c:v>
                </c:pt>
                <c:pt idx="6">
                  <c:v>max</c:v>
                </c:pt>
              </c:strCache>
            </c:strRef>
          </c:cat>
          <c:val>
            <c:numRef>
              <c:f>Лист3!$O$41:$O$47</c:f>
              <c:numCache>
                <c:formatCode>General</c:formatCode>
                <c:ptCount val="7"/>
                <c:pt idx="0">
                  <c:v>0</c:v>
                </c:pt>
                <c:pt idx="1">
                  <c:v>8.4</c:v>
                </c:pt>
                <c:pt idx="2">
                  <c:v>0</c:v>
                </c:pt>
                <c:pt idx="3">
                  <c:v>0</c:v>
                </c:pt>
                <c:pt idx="4">
                  <c:v>4.5</c:v>
                </c:pt>
              </c:numCache>
            </c:numRef>
          </c:val>
        </c:ser>
        <c:axId val="186465664"/>
        <c:axId val="191546496"/>
      </c:barChart>
      <c:catAx>
        <c:axId val="186465664"/>
        <c:scaling>
          <c:orientation val="minMax"/>
        </c:scaling>
        <c:axPos val="b"/>
        <c:majorTickMark val="none"/>
        <c:tickLblPos val="nextTo"/>
        <c:txPr>
          <a:bodyPr rot="0" vert="horz"/>
          <a:lstStyle/>
          <a:p>
            <a:pPr>
              <a:defRPr sz="1000" b="1"/>
            </a:pPr>
            <a:endParaRPr lang="ru-RU"/>
          </a:p>
        </c:txPr>
        <c:crossAx val="191546496"/>
        <c:crosses val="autoZero"/>
        <c:auto val="1"/>
        <c:lblAlgn val="ctr"/>
        <c:lblOffset val="100"/>
      </c:catAx>
      <c:valAx>
        <c:axId val="191546496"/>
        <c:scaling>
          <c:orientation val="minMax"/>
        </c:scaling>
        <c:axPos val="l"/>
        <c:majorGridlines/>
        <c:title>
          <c:tx>
            <c:rich>
              <a:bodyPr/>
              <a:lstStyle/>
              <a:p>
                <a:pPr algn="ctr" rtl="0">
                  <a:defRPr b="1"/>
                </a:pPr>
                <a:r>
                  <a:rPr lang="ru-RU" b="1"/>
                  <a:t>мг</a:t>
                </a:r>
                <a:r>
                  <a:rPr lang="en-US" b="1"/>
                  <a:t>/</a:t>
                </a:r>
                <a:r>
                  <a:rPr lang="ru-RU" b="1"/>
                  <a:t>кг</a:t>
                </a:r>
              </a:p>
              <a:p>
                <a:pPr algn="ctr" rtl="0">
                  <a:defRPr b="1"/>
                </a:pPr>
                <a:endParaRPr lang="ru-RU" b="1"/>
              </a:p>
            </c:rich>
          </c:tx>
          <c:layout/>
        </c:title>
        <c:numFmt formatCode="General" sourceLinked="1"/>
        <c:tickLblPos val="nextTo"/>
        <c:crossAx val="186465664"/>
        <c:crosses val="autoZero"/>
        <c:crossBetween val="between"/>
      </c:valAx>
    </c:plotArea>
    <c:legend>
      <c:legendPos val="r"/>
      <c:layout>
        <c:manualLayout>
          <c:xMode val="edge"/>
          <c:yMode val="edge"/>
          <c:x val="0.84170338697874969"/>
          <c:y val="0.19224802027951635"/>
          <c:w val="0.15542916241457624"/>
          <c:h val="0.55884873196738061"/>
        </c:manualLayout>
      </c:layout>
    </c:legend>
    <c:plotVisOnly val="1"/>
    <c:dispBlanksAs val="gap"/>
  </c:chart>
  <c:spPr>
    <a:solidFill>
      <a:schemeClr val="bg1"/>
    </a:solidFill>
    <a:ln>
      <a:solidFill>
        <a:sysClr val="windowText" lastClr="000000"/>
      </a:solidFill>
    </a:ln>
  </c:spPr>
  <c:txPr>
    <a:bodyPr/>
    <a:lstStyle/>
    <a:p>
      <a:pPr>
        <a:defRPr>
          <a:latin typeface="Times New Roman" pitchFamily="18" charset="0"/>
          <a:cs typeface="Times New Roman" pitchFamily="18" charset="0"/>
        </a:defRPr>
      </a:pPr>
      <a:endParaRPr lang="ru-RU"/>
    </a:p>
  </c:txPr>
  <c:externalData r:id="rId2"/>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a:pPr>
            <a:r>
              <a:rPr lang="en-US" sz="1200"/>
              <a:t>Ni</a:t>
            </a:r>
            <a:endParaRPr lang="ru-RU" sz="1200"/>
          </a:p>
        </c:rich>
      </c:tx>
      <c:layout/>
    </c:title>
    <c:plotArea>
      <c:layout>
        <c:manualLayout>
          <c:layoutTarget val="inner"/>
          <c:xMode val="edge"/>
          <c:yMode val="edge"/>
          <c:x val="8.8704512372635463E-2"/>
          <c:y val="0.14968553459119602"/>
          <c:w val="0.77118637462893569"/>
          <c:h val="0.65238993710691862"/>
        </c:manualLayout>
      </c:layout>
      <c:barChart>
        <c:barDir val="col"/>
        <c:grouping val="clustered"/>
        <c:ser>
          <c:idx val="0"/>
          <c:order val="0"/>
          <c:tx>
            <c:strRef>
              <c:f>Лист3!$K$60</c:f>
              <c:strCache>
                <c:ptCount val="1"/>
                <c:pt idx="0">
                  <c:v>ППН 1</c:v>
                </c:pt>
              </c:strCache>
            </c:strRef>
          </c:tx>
          <c:dPt>
            <c:idx val="5"/>
            <c:spPr>
              <a:solidFill>
                <a:srgbClr val="00B050"/>
              </a:solidFill>
            </c:spPr>
          </c:dPt>
          <c:dPt>
            <c:idx val="6"/>
            <c:spPr>
              <a:solidFill>
                <a:srgbClr val="C00000"/>
              </a:solidFill>
            </c:spPr>
          </c:dPt>
          <c:cat>
            <c:strRef>
              <c:f>Лист3!$J$61:$J$67</c:f>
              <c:strCache>
                <c:ptCount val="7"/>
                <c:pt idx="0">
                  <c:v>2002</c:v>
                </c:pt>
                <c:pt idx="1">
                  <c:v>2003</c:v>
                </c:pt>
                <c:pt idx="2">
                  <c:v>2005</c:v>
                </c:pt>
                <c:pt idx="3">
                  <c:v>2006</c:v>
                </c:pt>
                <c:pt idx="4">
                  <c:v>2007</c:v>
                </c:pt>
                <c:pt idx="5">
                  <c:v>норма</c:v>
                </c:pt>
                <c:pt idx="6">
                  <c:v>max</c:v>
                </c:pt>
              </c:strCache>
            </c:strRef>
          </c:cat>
          <c:val>
            <c:numRef>
              <c:f>Лист3!$K$61:$K$67</c:f>
              <c:numCache>
                <c:formatCode>General</c:formatCode>
                <c:ptCount val="7"/>
                <c:pt idx="0">
                  <c:v>7.5</c:v>
                </c:pt>
                <c:pt idx="1">
                  <c:v>1.5</c:v>
                </c:pt>
                <c:pt idx="2">
                  <c:v>4.4000000000000004</c:v>
                </c:pt>
                <c:pt idx="3">
                  <c:v>2.5</c:v>
                </c:pt>
                <c:pt idx="4">
                  <c:v>4.4000000000000004</c:v>
                </c:pt>
                <c:pt idx="5">
                  <c:v>1</c:v>
                </c:pt>
                <c:pt idx="6">
                  <c:v>3</c:v>
                </c:pt>
              </c:numCache>
            </c:numRef>
          </c:val>
        </c:ser>
        <c:ser>
          <c:idx val="1"/>
          <c:order val="1"/>
          <c:tx>
            <c:strRef>
              <c:f>Лист3!$L$60</c:f>
              <c:strCache>
                <c:ptCount val="1"/>
                <c:pt idx="0">
                  <c:v>ППН 4</c:v>
                </c:pt>
              </c:strCache>
            </c:strRef>
          </c:tx>
          <c:cat>
            <c:strRef>
              <c:f>Лист3!$J$61:$J$67</c:f>
              <c:strCache>
                <c:ptCount val="7"/>
                <c:pt idx="0">
                  <c:v>2002</c:v>
                </c:pt>
                <c:pt idx="1">
                  <c:v>2003</c:v>
                </c:pt>
                <c:pt idx="2">
                  <c:v>2005</c:v>
                </c:pt>
                <c:pt idx="3">
                  <c:v>2006</c:v>
                </c:pt>
                <c:pt idx="4">
                  <c:v>2007</c:v>
                </c:pt>
                <c:pt idx="5">
                  <c:v>норма</c:v>
                </c:pt>
                <c:pt idx="6">
                  <c:v>max</c:v>
                </c:pt>
              </c:strCache>
            </c:strRef>
          </c:cat>
          <c:val>
            <c:numRef>
              <c:f>Лист3!$L$61:$L$67</c:f>
              <c:numCache>
                <c:formatCode>General</c:formatCode>
                <c:ptCount val="7"/>
                <c:pt idx="0">
                  <c:v>4.3</c:v>
                </c:pt>
                <c:pt idx="1">
                  <c:v>1.1000000000000001</c:v>
                </c:pt>
                <c:pt idx="2">
                  <c:v>3</c:v>
                </c:pt>
                <c:pt idx="3">
                  <c:v>1.6</c:v>
                </c:pt>
                <c:pt idx="4">
                  <c:v>1.4</c:v>
                </c:pt>
              </c:numCache>
            </c:numRef>
          </c:val>
        </c:ser>
        <c:ser>
          <c:idx val="2"/>
          <c:order val="2"/>
          <c:tx>
            <c:strRef>
              <c:f>Лист3!$M$60</c:f>
              <c:strCache>
                <c:ptCount val="1"/>
                <c:pt idx="0">
                  <c:v>ППН 5</c:v>
                </c:pt>
              </c:strCache>
            </c:strRef>
          </c:tx>
          <c:cat>
            <c:strRef>
              <c:f>Лист3!$J$61:$J$67</c:f>
              <c:strCache>
                <c:ptCount val="7"/>
                <c:pt idx="0">
                  <c:v>2002</c:v>
                </c:pt>
                <c:pt idx="1">
                  <c:v>2003</c:v>
                </c:pt>
                <c:pt idx="2">
                  <c:v>2005</c:v>
                </c:pt>
                <c:pt idx="3">
                  <c:v>2006</c:v>
                </c:pt>
                <c:pt idx="4">
                  <c:v>2007</c:v>
                </c:pt>
                <c:pt idx="5">
                  <c:v>норма</c:v>
                </c:pt>
                <c:pt idx="6">
                  <c:v>max</c:v>
                </c:pt>
              </c:strCache>
            </c:strRef>
          </c:cat>
          <c:val>
            <c:numRef>
              <c:f>Лист3!$M$61:$M$67</c:f>
              <c:numCache>
                <c:formatCode>General</c:formatCode>
                <c:ptCount val="7"/>
                <c:pt idx="0">
                  <c:v>5</c:v>
                </c:pt>
                <c:pt idx="1">
                  <c:v>3.1</c:v>
                </c:pt>
                <c:pt idx="2">
                  <c:v>5.4</c:v>
                </c:pt>
                <c:pt idx="3">
                  <c:v>1.7</c:v>
                </c:pt>
                <c:pt idx="4">
                  <c:v>5.2</c:v>
                </c:pt>
              </c:numCache>
            </c:numRef>
          </c:val>
        </c:ser>
        <c:ser>
          <c:idx val="3"/>
          <c:order val="3"/>
          <c:tx>
            <c:strRef>
              <c:f>Лист3!$N$60</c:f>
              <c:strCache>
                <c:ptCount val="1"/>
                <c:pt idx="0">
                  <c:v>ППН 6</c:v>
                </c:pt>
              </c:strCache>
            </c:strRef>
          </c:tx>
          <c:cat>
            <c:strRef>
              <c:f>Лист3!$J$61:$J$67</c:f>
              <c:strCache>
                <c:ptCount val="7"/>
                <c:pt idx="0">
                  <c:v>2002</c:v>
                </c:pt>
                <c:pt idx="1">
                  <c:v>2003</c:v>
                </c:pt>
                <c:pt idx="2">
                  <c:v>2005</c:v>
                </c:pt>
                <c:pt idx="3">
                  <c:v>2006</c:v>
                </c:pt>
                <c:pt idx="4">
                  <c:v>2007</c:v>
                </c:pt>
                <c:pt idx="5">
                  <c:v>норма</c:v>
                </c:pt>
                <c:pt idx="6">
                  <c:v>max</c:v>
                </c:pt>
              </c:strCache>
            </c:strRef>
          </c:cat>
          <c:val>
            <c:numRef>
              <c:f>Лист3!$N$61:$N$67</c:f>
              <c:numCache>
                <c:formatCode>General</c:formatCode>
                <c:ptCount val="7"/>
                <c:pt idx="0">
                  <c:v>10.8</c:v>
                </c:pt>
                <c:pt idx="1">
                  <c:v>8.2000000000000011</c:v>
                </c:pt>
                <c:pt idx="2">
                  <c:v>9</c:v>
                </c:pt>
                <c:pt idx="3">
                  <c:v>1.6</c:v>
                </c:pt>
                <c:pt idx="4">
                  <c:v>10</c:v>
                </c:pt>
              </c:numCache>
            </c:numRef>
          </c:val>
        </c:ser>
        <c:ser>
          <c:idx val="4"/>
          <c:order val="4"/>
          <c:tx>
            <c:strRef>
              <c:f>Лист3!$O$60</c:f>
              <c:strCache>
                <c:ptCount val="1"/>
                <c:pt idx="0">
                  <c:v>ППН 11</c:v>
                </c:pt>
              </c:strCache>
            </c:strRef>
          </c:tx>
          <c:cat>
            <c:strRef>
              <c:f>Лист3!$J$61:$J$67</c:f>
              <c:strCache>
                <c:ptCount val="7"/>
                <c:pt idx="0">
                  <c:v>2002</c:v>
                </c:pt>
                <c:pt idx="1">
                  <c:v>2003</c:v>
                </c:pt>
                <c:pt idx="2">
                  <c:v>2005</c:v>
                </c:pt>
                <c:pt idx="3">
                  <c:v>2006</c:v>
                </c:pt>
                <c:pt idx="4">
                  <c:v>2007</c:v>
                </c:pt>
                <c:pt idx="5">
                  <c:v>норма</c:v>
                </c:pt>
                <c:pt idx="6">
                  <c:v>max</c:v>
                </c:pt>
              </c:strCache>
            </c:strRef>
          </c:cat>
          <c:val>
            <c:numRef>
              <c:f>Лист3!$O$61:$O$67</c:f>
              <c:numCache>
                <c:formatCode>General</c:formatCode>
                <c:ptCount val="7"/>
                <c:pt idx="0">
                  <c:v>0</c:v>
                </c:pt>
                <c:pt idx="1">
                  <c:v>1.2</c:v>
                </c:pt>
                <c:pt idx="2">
                  <c:v>0</c:v>
                </c:pt>
                <c:pt idx="3">
                  <c:v>0</c:v>
                </c:pt>
                <c:pt idx="4">
                  <c:v>3.7</c:v>
                </c:pt>
              </c:numCache>
            </c:numRef>
          </c:val>
        </c:ser>
        <c:axId val="209097856"/>
        <c:axId val="209100160"/>
      </c:barChart>
      <c:catAx>
        <c:axId val="209097856"/>
        <c:scaling>
          <c:orientation val="minMax"/>
        </c:scaling>
        <c:axPos val="b"/>
        <c:majorTickMark val="none"/>
        <c:tickLblPos val="nextTo"/>
        <c:txPr>
          <a:bodyPr/>
          <a:lstStyle/>
          <a:p>
            <a:pPr>
              <a:defRPr b="1"/>
            </a:pPr>
            <a:endParaRPr lang="ru-RU"/>
          </a:p>
        </c:txPr>
        <c:crossAx val="209100160"/>
        <c:crosses val="autoZero"/>
        <c:auto val="1"/>
        <c:lblAlgn val="ctr"/>
        <c:lblOffset val="100"/>
      </c:catAx>
      <c:valAx>
        <c:axId val="209100160"/>
        <c:scaling>
          <c:orientation val="minMax"/>
        </c:scaling>
        <c:axPos val="l"/>
        <c:majorGridlines/>
        <c:title>
          <c:tx>
            <c:rich>
              <a:bodyPr/>
              <a:lstStyle/>
              <a:p>
                <a:pPr>
                  <a:defRPr/>
                </a:pPr>
                <a:r>
                  <a:rPr lang="ru-RU"/>
                  <a:t>мг</a:t>
                </a:r>
                <a:r>
                  <a:rPr lang="en-US"/>
                  <a:t>/</a:t>
                </a:r>
                <a:r>
                  <a:rPr lang="ru-RU"/>
                  <a:t>кг</a:t>
                </a:r>
              </a:p>
            </c:rich>
          </c:tx>
          <c:layout/>
        </c:title>
        <c:numFmt formatCode="General" sourceLinked="1"/>
        <c:tickLblPos val="nextTo"/>
        <c:crossAx val="209097856"/>
        <c:crosses val="autoZero"/>
        <c:crossBetween val="between"/>
      </c:valAx>
    </c:plotArea>
    <c:legend>
      <c:legendPos val="r"/>
      <c:layout>
        <c:manualLayout>
          <c:xMode val="edge"/>
          <c:yMode val="edge"/>
          <c:x val="0.85115726254742174"/>
          <c:y val="0.19804734313871217"/>
          <c:w val="0.14593152930119543"/>
          <c:h val="0.53346456692913358"/>
        </c:manualLayout>
      </c:layout>
    </c:legend>
    <c:plotVisOnly val="1"/>
    <c:dispBlanksAs val="gap"/>
  </c:chart>
  <c:spPr>
    <a:solidFill>
      <a:schemeClr val="bg1"/>
    </a:solidFill>
    <a:ln>
      <a:solidFill>
        <a:sysClr val="windowText" lastClr="000000"/>
      </a:solidFill>
    </a:ln>
  </c:spPr>
  <c:txPr>
    <a:bodyPr/>
    <a:lstStyle/>
    <a:p>
      <a:pPr>
        <a:defRPr>
          <a:latin typeface="Times New Roman" pitchFamily="18" charset="0"/>
          <a:cs typeface="Times New Roman" pitchFamily="18" charset="0"/>
        </a:defRPr>
      </a:pPr>
      <a:endParaRPr lang="ru-RU"/>
    </a:p>
  </c:txPr>
  <c:externalData r:id="rId2"/>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a:pPr>
            <a:r>
              <a:rPr lang="en-US" sz="1200"/>
              <a:t>Mn</a:t>
            </a:r>
            <a:endParaRPr lang="ru-RU" sz="1200"/>
          </a:p>
        </c:rich>
      </c:tx>
      <c:layout/>
    </c:title>
    <c:plotArea>
      <c:layout>
        <c:manualLayout>
          <c:layoutTarget val="inner"/>
          <c:xMode val="edge"/>
          <c:yMode val="edge"/>
          <c:x val="0.13839357204848957"/>
          <c:y val="0.14205607476635521"/>
          <c:w val="0.73827892428479491"/>
          <c:h val="0.6182554517133988"/>
        </c:manualLayout>
      </c:layout>
      <c:barChart>
        <c:barDir val="col"/>
        <c:grouping val="clustered"/>
        <c:ser>
          <c:idx val="0"/>
          <c:order val="0"/>
          <c:tx>
            <c:strRef>
              <c:f>Лист3!$K$70</c:f>
              <c:strCache>
                <c:ptCount val="1"/>
                <c:pt idx="0">
                  <c:v>ППН 1</c:v>
                </c:pt>
              </c:strCache>
            </c:strRef>
          </c:tx>
          <c:dPt>
            <c:idx val="5"/>
            <c:spPr>
              <a:solidFill>
                <a:srgbClr val="00B050"/>
              </a:solidFill>
            </c:spPr>
          </c:dPt>
          <c:dPt>
            <c:idx val="6"/>
            <c:spPr>
              <a:solidFill>
                <a:srgbClr val="FF0000"/>
              </a:solidFill>
            </c:spPr>
          </c:dPt>
          <c:cat>
            <c:strRef>
              <c:f>Лист3!$J$71:$J$77</c:f>
              <c:strCache>
                <c:ptCount val="7"/>
                <c:pt idx="0">
                  <c:v>2002</c:v>
                </c:pt>
                <c:pt idx="1">
                  <c:v>2003</c:v>
                </c:pt>
                <c:pt idx="2">
                  <c:v>2005</c:v>
                </c:pt>
                <c:pt idx="3">
                  <c:v>2006</c:v>
                </c:pt>
                <c:pt idx="4">
                  <c:v>2007</c:v>
                </c:pt>
                <c:pt idx="5">
                  <c:v>норма</c:v>
                </c:pt>
                <c:pt idx="6">
                  <c:v>max</c:v>
                </c:pt>
              </c:strCache>
            </c:strRef>
          </c:cat>
          <c:val>
            <c:numRef>
              <c:f>Лист3!$K$71:$K$77</c:f>
              <c:numCache>
                <c:formatCode>General</c:formatCode>
                <c:ptCount val="7"/>
                <c:pt idx="0">
                  <c:v>490</c:v>
                </c:pt>
                <c:pt idx="1">
                  <c:v>380</c:v>
                </c:pt>
                <c:pt idx="2">
                  <c:v>500</c:v>
                </c:pt>
                <c:pt idx="3">
                  <c:v>310</c:v>
                </c:pt>
                <c:pt idx="4">
                  <c:v>340</c:v>
                </c:pt>
                <c:pt idx="5">
                  <c:v>150</c:v>
                </c:pt>
                <c:pt idx="6">
                  <c:v>300</c:v>
                </c:pt>
              </c:numCache>
            </c:numRef>
          </c:val>
        </c:ser>
        <c:ser>
          <c:idx val="1"/>
          <c:order val="1"/>
          <c:tx>
            <c:strRef>
              <c:f>Лист3!$L$70</c:f>
              <c:strCache>
                <c:ptCount val="1"/>
                <c:pt idx="0">
                  <c:v>ППН 4</c:v>
                </c:pt>
              </c:strCache>
            </c:strRef>
          </c:tx>
          <c:cat>
            <c:strRef>
              <c:f>Лист3!$J$71:$J$77</c:f>
              <c:strCache>
                <c:ptCount val="7"/>
                <c:pt idx="0">
                  <c:v>2002</c:v>
                </c:pt>
                <c:pt idx="1">
                  <c:v>2003</c:v>
                </c:pt>
                <c:pt idx="2">
                  <c:v>2005</c:v>
                </c:pt>
                <c:pt idx="3">
                  <c:v>2006</c:v>
                </c:pt>
                <c:pt idx="4">
                  <c:v>2007</c:v>
                </c:pt>
                <c:pt idx="5">
                  <c:v>норма</c:v>
                </c:pt>
                <c:pt idx="6">
                  <c:v>max</c:v>
                </c:pt>
              </c:strCache>
            </c:strRef>
          </c:cat>
          <c:val>
            <c:numRef>
              <c:f>Лист3!$L$71:$L$77</c:f>
              <c:numCache>
                <c:formatCode>General</c:formatCode>
                <c:ptCount val="7"/>
                <c:pt idx="0">
                  <c:v>610</c:v>
                </c:pt>
                <c:pt idx="1">
                  <c:v>310</c:v>
                </c:pt>
                <c:pt idx="2">
                  <c:v>260</c:v>
                </c:pt>
                <c:pt idx="3">
                  <c:v>380</c:v>
                </c:pt>
                <c:pt idx="4">
                  <c:v>410</c:v>
                </c:pt>
              </c:numCache>
            </c:numRef>
          </c:val>
        </c:ser>
        <c:ser>
          <c:idx val="2"/>
          <c:order val="2"/>
          <c:tx>
            <c:strRef>
              <c:f>Лист3!$M$70</c:f>
              <c:strCache>
                <c:ptCount val="1"/>
                <c:pt idx="0">
                  <c:v>ППН 5</c:v>
                </c:pt>
              </c:strCache>
            </c:strRef>
          </c:tx>
          <c:cat>
            <c:strRef>
              <c:f>Лист3!$J$71:$J$77</c:f>
              <c:strCache>
                <c:ptCount val="7"/>
                <c:pt idx="0">
                  <c:v>2002</c:v>
                </c:pt>
                <c:pt idx="1">
                  <c:v>2003</c:v>
                </c:pt>
                <c:pt idx="2">
                  <c:v>2005</c:v>
                </c:pt>
                <c:pt idx="3">
                  <c:v>2006</c:v>
                </c:pt>
                <c:pt idx="4">
                  <c:v>2007</c:v>
                </c:pt>
                <c:pt idx="5">
                  <c:v>норма</c:v>
                </c:pt>
                <c:pt idx="6">
                  <c:v>max</c:v>
                </c:pt>
              </c:strCache>
            </c:strRef>
          </c:cat>
          <c:val>
            <c:numRef>
              <c:f>Лист3!$M$71:$M$77</c:f>
              <c:numCache>
                <c:formatCode>General</c:formatCode>
                <c:ptCount val="7"/>
                <c:pt idx="0">
                  <c:v>600</c:v>
                </c:pt>
                <c:pt idx="1">
                  <c:v>1300</c:v>
                </c:pt>
                <c:pt idx="2">
                  <c:v>660</c:v>
                </c:pt>
                <c:pt idx="3">
                  <c:v>330</c:v>
                </c:pt>
                <c:pt idx="4">
                  <c:v>740</c:v>
                </c:pt>
              </c:numCache>
            </c:numRef>
          </c:val>
        </c:ser>
        <c:ser>
          <c:idx val="3"/>
          <c:order val="3"/>
          <c:tx>
            <c:strRef>
              <c:f>Лист3!$N$70</c:f>
              <c:strCache>
                <c:ptCount val="1"/>
                <c:pt idx="0">
                  <c:v>ППН 6</c:v>
                </c:pt>
              </c:strCache>
            </c:strRef>
          </c:tx>
          <c:cat>
            <c:strRef>
              <c:f>Лист3!$J$71:$J$77</c:f>
              <c:strCache>
                <c:ptCount val="7"/>
                <c:pt idx="0">
                  <c:v>2002</c:v>
                </c:pt>
                <c:pt idx="1">
                  <c:v>2003</c:v>
                </c:pt>
                <c:pt idx="2">
                  <c:v>2005</c:v>
                </c:pt>
                <c:pt idx="3">
                  <c:v>2006</c:v>
                </c:pt>
                <c:pt idx="4">
                  <c:v>2007</c:v>
                </c:pt>
                <c:pt idx="5">
                  <c:v>норма</c:v>
                </c:pt>
                <c:pt idx="6">
                  <c:v>max</c:v>
                </c:pt>
              </c:strCache>
            </c:strRef>
          </c:cat>
          <c:val>
            <c:numRef>
              <c:f>Лист3!$N$71:$N$77</c:f>
              <c:numCache>
                <c:formatCode>General</c:formatCode>
                <c:ptCount val="7"/>
                <c:pt idx="0">
                  <c:v>920</c:v>
                </c:pt>
                <c:pt idx="1">
                  <c:v>990</c:v>
                </c:pt>
                <c:pt idx="2">
                  <c:v>800</c:v>
                </c:pt>
                <c:pt idx="3">
                  <c:v>200</c:v>
                </c:pt>
                <c:pt idx="4">
                  <c:v>710</c:v>
                </c:pt>
              </c:numCache>
            </c:numRef>
          </c:val>
        </c:ser>
        <c:ser>
          <c:idx val="4"/>
          <c:order val="4"/>
          <c:tx>
            <c:strRef>
              <c:f>Лист3!$O$70</c:f>
              <c:strCache>
                <c:ptCount val="1"/>
                <c:pt idx="0">
                  <c:v>ППН 11</c:v>
                </c:pt>
              </c:strCache>
            </c:strRef>
          </c:tx>
          <c:cat>
            <c:strRef>
              <c:f>Лист3!$J$71:$J$77</c:f>
              <c:strCache>
                <c:ptCount val="7"/>
                <c:pt idx="0">
                  <c:v>2002</c:v>
                </c:pt>
                <c:pt idx="1">
                  <c:v>2003</c:v>
                </c:pt>
                <c:pt idx="2">
                  <c:v>2005</c:v>
                </c:pt>
                <c:pt idx="3">
                  <c:v>2006</c:v>
                </c:pt>
                <c:pt idx="4">
                  <c:v>2007</c:v>
                </c:pt>
                <c:pt idx="5">
                  <c:v>норма</c:v>
                </c:pt>
                <c:pt idx="6">
                  <c:v>max</c:v>
                </c:pt>
              </c:strCache>
            </c:strRef>
          </c:cat>
          <c:val>
            <c:numRef>
              <c:f>Лист3!$O$71:$O$77</c:f>
              <c:numCache>
                <c:formatCode>General</c:formatCode>
                <c:ptCount val="7"/>
                <c:pt idx="0">
                  <c:v>0</c:v>
                </c:pt>
                <c:pt idx="1">
                  <c:v>810</c:v>
                </c:pt>
                <c:pt idx="2">
                  <c:v>0</c:v>
                </c:pt>
                <c:pt idx="3">
                  <c:v>0</c:v>
                </c:pt>
                <c:pt idx="4">
                  <c:v>530</c:v>
                </c:pt>
              </c:numCache>
            </c:numRef>
          </c:val>
        </c:ser>
        <c:axId val="247227904"/>
        <c:axId val="247229440"/>
      </c:barChart>
      <c:catAx>
        <c:axId val="247227904"/>
        <c:scaling>
          <c:orientation val="minMax"/>
        </c:scaling>
        <c:axPos val="b"/>
        <c:majorTickMark val="none"/>
        <c:tickLblPos val="nextTo"/>
        <c:txPr>
          <a:bodyPr/>
          <a:lstStyle/>
          <a:p>
            <a:pPr>
              <a:defRPr b="1"/>
            </a:pPr>
            <a:endParaRPr lang="ru-RU"/>
          </a:p>
        </c:txPr>
        <c:crossAx val="247229440"/>
        <c:crosses val="autoZero"/>
        <c:auto val="1"/>
        <c:lblAlgn val="ctr"/>
        <c:lblOffset val="100"/>
      </c:catAx>
      <c:valAx>
        <c:axId val="247229440"/>
        <c:scaling>
          <c:orientation val="minMax"/>
        </c:scaling>
        <c:axPos val="l"/>
        <c:majorGridlines/>
        <c:title>
          <c:tx>
            <c:rich>
              <a:bodyPr/>
              <a:lstStyle/>
              <a:p>
                <a:pPr algn="ctr" rtl="0">
                  <a:defRPr/>
                </a:pPr>
                <a:r>
                  <a:rPr lang="ru-RU"/>
                  <a:t>мг</a:t>
                </a:r>
                <a:r>
                  <a:rPr lang="en-US"/>
                  <a:t>/</a:t>
                </a:r>
                <a:r>
                  <a:rPr lang="ru-RU"/>
                  <a:t>кг</a:t>
                </a:r>
              </a:p>
              <a:p>
                <a:pPr algn="ctr" rtl="0">
                  <a:defRPr/>
                </a:pPr>
                <a:endParaRPr lang="ru-RU"/>
              </a:p>
            </c:rich>
          </c:tx>
          <c:layout/>
        </c:title>
        <c:numFmt formatCode="General" sourceLinked="1"/>
        <c:tickLblPos val="nextTo"/>
        <c:crossAx val="247227904"/>
        <c:crosses val="autoZero"/>
        <c:crossBetween val="between"/>
      </c:valAx>
    </c:plotArea>
    <c:legend>
      <c:legendPos val="r"/>
      <c:layout>
        <c:manualLayout>
          <c:xMode val="edge"/>
          <c:yMode val="edge"/>
          <c:x val="0.81752988605504073"/>
          <c:y val="0.18087262481352462"/>
          <c:w val="0.17956549735434987"/>
          <c:h val="0.53482790271684133"/>
        </c:manualLayout>
      </c:layout>
    </c:legend>
    <c:plotVisOnly val="1"/>
    <c:dispBlanksAs val="gap"/>
  </c:chart>
  <c:spPr>
    <a:solidFill>
      <a:schemeClr val="bg1"/>
    </a:solidFill>
    <a:ln>
      <a:solidFill>
        <a:sysClr val="windowText" lastClr="000000"/>
      </a:solidFill>
    </a:ln>
  </c:spPr>
  <c:txPr>
    <a:bodyPr/>
    <a:lstStyle/>
    <a:p>
      <a:pPr>
        <a:defRPr>
          <a:latin typeface="Times New Roman" pitchFamily="18" charset="0"/>
          <a:cs typeface="Times New Roman" pitchFamily="18" charset="0"/>
        </a:defRPr>
      </a:pPr>
      <a:endParaRPr lang="ru-RU"/>
    </a:p>
  </c:txPr>
  <c:externalData r:id="rId2"/>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lrMapOvr bg1="lt1" tx1="dk1" bg2="lt2" tx2="dk2" accent1="accent1" accent2="accent2" accent3="accent3" accent4="accent4" accent5="accent5" accent6="accent6" hlink="hlink" folHlink="folHlink"/>
  <c:chart>
    <c:title>
      <c:tx>
        <c:rich>
          <a:bodyPr/>
          <a:lstStyle/>
          <a:p>
            <a:pPr>
              <a:defRPr/>
            </a:pPr>
            <a:r>
              <a:rPr lang="en-US" sz="1200"/>
              <a:t>Cu</a:t>
            </a:r>
            <a:endParaRPr lang="ru-RU" sz="1200"/>
          </a:p>
        </c:rich>
      </c:tx>
      <c:layout/>
    </c:title>
    <c:plotArea>
      <c:layout>
        <c:manualLayout>
          <c:layoutTarget val="inner"/>
          <c:xMode val="edge"/>
          <c:yMode val="edge"/>
          <c:x val="0.11617365710080962"/>
          <c:y val="0.13217391304347817"/>
          <c:w val="0.73922743100821064"/>
          <c:h val="0.71437681159420285"/>
        </c:manualLayout>
      </c:layout>
      <c:barChart>
        <c:barDir val="col"/>
        <c:grouping val="clustered"/>
        <c:ser>
          <c:idx val="0"/>
          <c:order val="0"/>
          <c:tx>
            <c:strRef>
              <c:f>Лист3!$K$31</c:f>
              <c:strCache>
                <c:ptCount val="1"/>
                <c:pt idx="0">
                  <c:v>ППН 1</c:v>
                </c:pt>
              </c:strCache>
            </c:strRef>
          </c:tx>
          <c:dPt>
            <c:idx val="5"/>
            <c:spPr>
              <a:solidFill>
                <a:srgbClr val="00B050"/>
              </a:solidFill>
            </c:spPr>
          </c:dPt>
          <c:cat>
            <c:strRef>
              <c:f>Лист3!$J$32:$J$37</c:f>
              <c:strCache>
                <c:ptCount val="6"/>
                <c:pt idx="0">
                  <c:v>2002</c:v>
                </c:pt>
                <c:pt idx="1">
                  <c:v>2003</c:v>
                </c:pt>
                <c:pt idx="2">
                  <c:v>2005</c:v>
                </c:pt>
                <c:pt idx="3">
                  <c:v>2006</c:v>
                </c:pt>
                <c:pt idx="4">
                  <c:v>2007</c:v>
                </c:pt>
                <c:pt idx="5">
                  <c:v>норма</c:v>
                </c:pt>
              </c:strCache>
            </c:strRef>
          </c:cat>
          <c:val>
            <c:numRef>
              <c:f>Лист3!$K$32:$K$37</c:f>
              <c:numCache>
                <c:formatCode>General</c:formatCode>
                <c:ptCount val="6"/>
                <c:pt idx="0">
                  <c:v>3.5</c:v>
                </c:pt>
                <c:pt idx="1">
                  <c:v>5.2</c:v>
                </c:pt>
                <c:pt idx="2">
                  <c:v>4.2</c:v>
                </c:pt>
                <c:pt idx="3">
                  <c:v>4.2</c:v>
                </c:pt>
                <c:pt idx="4">
                  <c:v>5.8</c:v>
                </c:pt>
                <c:pt idx="5">
                  <c:v>40</c:v>
                </c:pt>
              </c:numCache>
            </c:numRef>
          </c:val>
        </c:ser>
        <c:ser>
          <c:idx val="1"/>
          <c:order val="1"/>
          <c:tx>
            <c:strRef>
              <c:f>Лист3!$L$31</c:f>
              <c:strCache>
                <c:ptCount val="1"/>
                <c:pt idx="0">
                  <c:v>ППН 4</c:v>
                </c:pt>
              </c:strCache>
            </c:strRef>
          </c:tx>
          <c:cat>
            <c:strRef>
              <c:f>Лист3!$J$32:$J$37</c:f>
              <c:strCache>
                <c:ptCount val="6"/>
                <c:pt idx="0">
                  <c:v>2002</c:v>
                </c:pt>
                <c:pt idx="1">
                  <c:v>2003</c:v>
                </c:pt>
                <c:pt idx="2">
                  <c:v>2005</c:v>
                </c:pt>
                <c:pt idx="3">
                  <c:v>2006</c:v>
                </c:pt>
                <c:pt idx="4">
                  <c:v>2007</c:v>
                </c:pt>
                <c:pt idx="5">
                  <c:v>норма</c:v>
                </c:pt>
              </c:strCache>
            </c:strRef>
          </c:cat>
          <c:val>
            <c:numRef>
              <c:f>Лист3!$L$32:$L$37</c:f>
              <c:numCache>
                <c:formatCode>General</c:formatCode>
                <c:ptCount val="6"/>
                <c:pt idx="0">
                  <c:v>2.9</c:v>
                </c:pt>
                <c:pt idx="1">
                  <c:v>4.2</c:v>
                </c:pt>
                <c:pt idx="2">
                  <c:v>3.1</c:v>
                </c:pt>
                <c:pt idx="3">
                  <c:v>3.6</c:v>
                </c:pt>
                <c:pt idx="4">
                  <c:v>3.7</c:v>
                </c:pt>
              </c:numCache>
            </c:numRef>
          </c:val>
        </c:ser>
        <c:ser>
          <c:idx val="2"/>
          <c:order val="2"/>
          <c:tx>
            <c:strRef>
              <c:f>Лист3!$M$31</c:f>
              <c:strCache>
                <c:ptCount val="1"/>
                <c:pt idx="0">
                  <c:v>ППН 5</c:v>
                </c:pt>
              </c:strCache>
            </c:strRef>
          </c:tx>
          <c:cat>
            <c:strRef>
              <c:f>Лист3!$J$32:$J$37</c:f>
              <c:strCache>
                <c:ptCount val="6"/>
                <c:pt idx="0">
                  <c:v>2002</c:v>
                </c:pt>
                <c:pt idx="1">
                  <c:v>2003</c:v>
                </c:pt>
                <c:pt idx="2">
                  <c:v>2005</c:v>
                </c:pt>
                <c:pt idx="3">
                  <c:v>2006</c:v>
                </c:pt>
                <c:pt idx="4">
                  <c:v>2007</c:v>
                </c:pt>
                <c:pt idx="5">
                  <c:v>норма</c:v>
                </c:pt>
              </c:strCache>
            </c:strRef>
          </c:cat>
          <c:val>
            <c:numRef>
              <c:f>Лист3!$M$32:$M$37</c:f>
              <c:numCache>
                <c:formatCode>General</c:formatCode>
                <c:ptCount val="6"/>
                <c:pt idx="0">
                  <c:v>2.9</c:v>
                </c:pt>
                <c:pt idx="1">
                  <c:v>4</c:v>
                </c:pt>
                <c:pt idx="2">
                  <c:v>4.8</c:v>
                </c:pt>
                <c:pt idx="3">
                  <c:v>4.7</c:v>
                </c:pt>
                <c:pt idx="4">
                  <c:v>5.5</c:v>
                </c:pt>
              </c:numCache>
            </c:numRef>
          </c:val>
        </c:ser>
        <c:ser>
          <c:idx val="3"/>
          <c:order val="3"/>
          <c:tx>
            <c:strRef>
              <c:f>Лист3!$N$31</c:f>
              <c:strCache>
                <c:ptCount val="1"/>
                <c:pt idx="0">
                  <c:v>ППН 6</c:v>
                </c:pt>
              </c:strCache>
            </c:strRef>
          </c:tx>
          <c:cat>
            <c:strRef>
              <c:f>Лист3!$J$32:$J$37</c:f>
              <c:strCache>
                <c:ptCount val="6"/>
                <c:pt idx="0">
                  <c:v>2002</c:v>
                </c:pt>
                <c:pt idx="1">
                  <c:v>2003</c:v>
                </c:pt>
                <c:pt idx="2">
                  <c:v>2005</c:v>
                </c:pt>
                <c:pt idx="3">
                  <c:v>2006</c:v>
                </c:pt>
                <c:pt idx="4">
                  <c:v>2007</c:v>
                </c:pt>
                <c:pt idx="5">
                  <c:v>норма</c:v>
                </c:pt>
              </c:strCache>
            </c:strRef>
          </c:cat>
          <c:val>
            <c:numRef>
              <c:f>Лист3!$N$32:$N$37</c:f>
              <c:numCache>
                <c:formatCode>General</c:formatCode>
                <c:ptCount val="6"/>
                <c:pt idx="0">
                  <c:v>6.5</c:v>
                </c:pt>
                <c:pt idx="1">
                  <c:v>7.2</c:v>
                </c:pt>
                <c:pt idx="2">
                  <c:v>7.4</c:v>
                </c:pt>
                <c:pt idx="3">
                  <c:v>4.8</c:v>
                </c:pt>
                <c:pt idx="4">
                  <c:v>9.8000000000000007</c:v>
                </c:pt>
              </c:numCache>
            </c:numRef>
          </c:val>
        </c:ser>
        <c:ser>
          <c:idx val="4"/>
          <c:order val="4"/>
          <c:tx>
            <c:strRef>
              <c:f>Лист3!$O$31</c:f>
              <c:strCache>
                <c:ptCount val="1"/>
                <c:pt idx="0">
                  <c:v>ППН 11</c:v>
                </c:pt>
              </c:strCache>
            </c:strRef>
          </c:tx>
          <c:cat>
            <c:strRef>
              <c:f>Лист3!$J$32:$J$37</c:f>
              <c:strCache>
                <c:ptCount val="6"/>
                <c:pt idx="0">
                  <c:v>2002</c:v>
                </c:pt>
                <c:pt idx="1">
                  <c:v>2003</c:v>
                </c:pt>
                <c:pt idx="2">
                  <c:v>2005</c:v>
                </c:pt>
                <c:pt idx="3">
                  <c:v>2006</c:v>
                </c:pt>
                <c:pt idx="4">
                  <c:v>2007</c:v>
                </c:pt>
                <c:pt idx="5">
                  <c:v>норма</c:v>
                </c:pt>
              </c:strCache>
            </c:strRef>
          </c:cat>
          <c:val>
            <c:numRef>
              <c:f>Лист3!$O$32:$O$37</c:f>
              <c:numCache>
                <c:formatCode>General</c:formatCode>
                <c:ptCount val="6"/>
                <c:pt idx="0">
                  <c:v>0</c:v>
                </c:pt>
                <c:pt idx="1">
                  <c:v>3.9</c:v>
                </c:pt>
                <c:pt idx="2">
                  <c:v>0</c:v>
                </c:pt>
                <c:pt idx="3">
                  <c:v>0</c:v>
                </c:pt>
                <c:pt idx="4">
                  <c:v>4.5</c:v>
                </c:pt>
              </c:numCache>
            </c:numRef>
          </c:val>
        </c:ser>
        <c:axId val="277265024"/>
        <c:axId val="277309312"/>
      </c:barChart>
      <c:catAx>
        <c:axId val="277265024"/>
        <c:scaling>
          <c:orientation val="minMax"/>
        </c:scaling>
        <c:axPos val="b"/>
        <c:majorTickMark val="none"/>
        <c:tickLblPos val="nextTo"/>
        <c:txPr>
          <a:bodyPr/>
          <a:lstStyle/>
          <a:p>
            <a:pPr>
              <a:defRPr b="1"/>
            </a:pPr>
            <a:endParaRPr lang="ru-RU"/>
          </a:p>
        </c:txPr>
        <c:crossAx val="277309312"/>
        <c:crosses val="autoZero"/>
        <c:auto val="1"/>
        <c:lblAlgn val="ctr"/>
        <c:lblOffset val="100"/>
      </c:catAx>
      <c:valAx>
        <c:axId val="277309312"/>
        <c:scaling>
          <c:orientation val="minMax"/>
        </c:scaling>
        <c:axPos val="l"/>
        <c:majorGridlines/>
        <c:title>
          <c:tx>
            <c:rich>
              <a:bodyPr/>
              <a:lstStyle/>
              <a:p>
                <a:pPr>
                  <a:defRPr b="1"/>
                </a:pPr>
                <a:r>
                  <a:rPr lang="ru-RU" b="1"/>
                  <a:t>мг</a:t>
                </a:r>
                <a:r>
                  <a:rPr lang="en-US" b="1"/>
                  <a:t>/</a:t>
                </a:r>
                <a:r>
                  <a:rPr lang="ru-RU" b="1"/>
                  <a:t>кг</a:t>
                </a:r>
              </a:p>
            </c:rich>
          </c:tx>
          <c:layout>
            <c:manualLayout>
              <c:xMode val="edge"/>
              <c:yMode val="edge"/>
              <c:x val="7.6589432943399089E-3"/>
              <c:y val="0.34011457263494543"/>
            </c:manualLayout>
          </c:layout>
        </c:title>
        <c:numFmt formatCode="General" sourceLinked="1"/>
        <c:tickLblPos val="nextTo"/>
        <c:crossAx val="277265024"/>
        <c:crosses val="autoZero"/>
        <c:crossBetween val="between"/>
      </c:valAx>
    </c:plotArea>
    <c:legend>
      <c:legendPos val="r"/>
      <c:layout>
        <c:manualLayout>
          <c:xMode val="edge"/>
          <c:yMode val="edge"/>
          <c:x val="0.84668231040656361"/>
          <c:y val="0.25186397352505074"/>
          <c:w val="0.15101307700775821"/>
          <c:h val="0.52872577884286198"/>
        </c:manualLayout>
      </c:layout>
    </c:legend>
    <c:plotVisOnly val="1"/>
    <c:dispBlanksAs val="gap"/>
  </c:chart>
  <c:spPr>
    <a:solidFill>
      <a:schemeClr val="bg1"/>
    </a:solidFill>
    <a:ln w="12700">
      <a:solidFill>
        <a:schemeClr val="tx1"/>
      </a:solidFill>
    </a:ln>
  </c:spPr>
  <c:txPr>
    <a:bodyPr/>
    <a:lstStyle/>
    <a:p>
      <a:pPr>
        <a:defRPr>
          <a:latin typeface="Times New Roman" pitchFamily="18" charset="0"/>
          <a:cs typeface="Times New Roman" pitchFamily="18" charset="0"/>
        </a:defRPr>
      </a:pPr>
      <a:endParaRPr lang="ru-RU"/>
    </a:p>
  </c:txPr>
  <c:externalData r:id="rId2"/>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78.png"/></Relationships>
</file>

<file path=ppt/drawings/_rels/drawing2.xml.rels><?xml version="1.0" encoding="UTF-8" standalone="yes"?>
<Relationships xmlns="http://schemas.openxmlformats.org/package/2006/relationships"><Relationship Id="rId1" Type="http://schemas.openxmlformats.org/officeDocument/2006/relationships/image" Target="../media/image79.png"/></Relationships>
</file>

<file path=ppt/drawings/_rels/drawing3.xml.rels><?xml version="1.0" encoding="UTF-8" standalone="yes"?>
<Relationships xmlns="http://schemas.openxmlformats.org/package/2006/relationships"><Relationship Id="rId1" Type="http://schemas.openxmlformats.org/officeDocument/2006/relationships/image" Target="../media/image80.png"/></Relationships>
</file>

<file path=ppt/drawings/_rels/drawing4.x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28628" y="0"/>
          <a:ext cx="3929090" cy="242889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5409524" cy="2666667"/>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5400000" cy="2600000"/>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5409524" cy="260000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5D7AF63-1825-47C5-A6A2-B9DDA5CEFBCC}" type="datetimeFigureOut">
              <a:rPr lang="ru-RU"/>
              <a:pPr>
                <a:defRPr/>
              </a:pPr>
              <a:t>10.09.2019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FC5BCE9-D535-4269-A8D5-410FCF365B63}" type="slidenum">
              <a:rPr lang="ru-RU"/>
              <a:pPr>
                <a:defRPr/>
              </a:pPr>
              <a:t>‹#›</a:t>
            </a:fld>
            <a:endParaRPr lang="ru-RU"/>
          </a:p>
        </p:txBody>
      </p:sp>
    </p:spTree>
    <p:extLst>
      <p:ext uri="{BB962C8B-B14F-4D97-AF65-F5344CB8AC3E}">
        <p14:creationId xmlns="" xmlns:p14="http://schemas.microsoft.com/office/powerpoint/2010/main" val="31331279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Образ слайда 1"/>
          <p:cNvSpPr>
            <a:spLocks noGrp="1" noRot="1" noChangeAspect="1" noTextEdit="1"/>
          </p:cNvSpPr>
          <p:nvPr>
            <p:ph type="sldImg"/>
          </p:nvPr>
        </p:nvSpPr>
        <p:spPr bwMode="auto">
          <a:noFill/>
          <a:ln>
            <a:solidFill>
              <a:srgbClr val="000000"/>
            </a:solidFill>
            <a:miter lim="800000"/>
            <a:headEnd/>
            <a:tailEnd/>
          </a:ln>
        </p:spPr>
      </p:sp>
      <p:sp>
        <p:nvSpPr>
          <p:cNvPr id="4198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048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15E821-FA64-4031-A907-7B90C0A14704}" type="slidenum">
              <a:rPr lang="ru-RU" smtClean="0"/>
              <a:pPr fontAlgn="base">
                <a:spcBef>
                  <a:spcPct val="0"/>
                </a:spcBef>
                <a:spcAft>
                  <a:spcPct val="0"/>
                </a:spcAft>
                <a:defRPr/>
              </a:pPr>
              <a:t>3</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bwMode="auto">
          <a:noFill/>
          <a:ln>
            <a:solidFill>
              <a:srgbClr val="000000"/>
            </a:solidFill>
            <a:miter lim="800000"/>
            <a:headEnd/>
            <a:tailEnd/>
          </a:ln>
        </p:spPr>
      </p:sp>
      <p:sp>
        <p:nvSpPr>
          <p:cNvPr id="430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1508"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536674-CB35-4895-B547-23289EC77643}" type="slidenum">
              <a:rPr lang="ru-RU" smtClean="0"/>
              <a:pPr fontAlgn="base">
                <a:spcBef>
                  <a:spcPct val="0"/>
                </a:spcBef>
                <a:spcAft>
                  <a:spcPct val="0"/>
                </a:spcAft>
                <a:defRPr/>
              </a:pPr>
              <a:t>20</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FC5BCE9-D535-4269-A8D5-410FCF365B63}" type="slidenum">
              <a:rPr lang="ru-RU" smtClean="0"/>
              <a:pPr>
                <a:defRPr/>
              </a:pPr>
              <a:t>25</a:t>
            </a:fld>
            <a:endParaRPr lang="ru-RU"/>
          </a:p>
        </p:txBody>
      </p:sp>
    </p:spTree>
    <p:extLst>
      <p:ext uri="{BB962C8B-B14F-4D97-AF65-F5344CB8AC3E}">
        <p14:creationId xmlns="" xmlns:p14="http://schemas.microsoft.com/office/powerpoint/2010/main" val="1490919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47618DD-131F-4A2B-BB43-FF847FF05C49}" type="datetimeFigureOut">
              <a:rPr lang="ru-RU"/>
              <a:pPr>
                <a:defRPr/>
              </a:pPr>
              <a:t>10.09.2019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05453C1-45B8-4221-83ED-9319C062D6E9}"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A3289AA3-5F63-446F-A12F-F4A696DD39C1}" type="datetimeFigureOut">
              <a:rPr lang="ru-RU"/>
              <a:pPr>
                <a:defRPr/>
              </a:pPr>
              <a:t>10.09.2019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E54B61B-0188-4A02-A3F8-F3BE145D56E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39FA942-3989-4A75-B7EF-DB7DFC22D6DC}" type="datetimeFigureOut">
              <a:rPr lang="ru-RU"/>
              <a:pPr>
                <a:defRPr/>
              </a:pPr>
              <a:t>10.09.2019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A10B533-CFC1-49CB-8AE9-5E2988E19B0E}"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Заголовок, текст и клип">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лип 3"/>
          <p:cNvSpPr>
            <a:spLocks noGrp="1"/>
          </p:cNvSpPr>
          <p:nvPr>
            <p:ph type="clipArt" sz="half" idx="2"/>
          </p:nvPr>
        </p:nvSpPr>
        <p:spPr>
          <a:xfrm>
            <a:off x="4648200" y="1981200"/>
            <a:ext cx="3810000" cy="4114800"/>
          </a:xfrm>
        </p:spPr>
        <p:txBody>
          <a:bodyPr/>
          <a:lstStyle/>
          <a:p>
            <a:pPr lvl="0"/>
            <a:endParaRPr lang="ru-RU" noProof="0" smtClean="0"/>
          </a:p>
        </p:txBody>
      </p:sp>
      <p:sp>
        <p:nvSpPr>
          <p:cNvPr id="5" name="Rectangle 4"/>
          <p:cNvSpPr>
            <a:spLocks noGrp="1" noChangeArrowheads="1"/>
          </p:cNvSpPr>
          <p:nvPr>
            <p:ph type="dt" sz="half" idx="10"/>
          </p:nvPr>
        </p:nvSpPr>
        <p:spPr/>
        <p:txBody>
          <a:bodyPr/>
          <a:lstStyle>
            <a:lvl1pPr>
              <a:defRPr/>
            </a:lvl1pPr>
          </a:lstStyle>
          <a:p>
            <a:pPr>
              <a:defRPr/>
            </a:pPr>
            <a:endParaRPr lang="ru-RU"/>
          </a:p>
        </p:txBody>
      </p:sp>
      <p:sp>
        <p:nvSpPr>
          <p:cNvPr id="6" name="Rectangle 5"/>
          <p:cNvSpPr>
            <a:spLocks noGrp="1" noChangeArrowheads="1"/>
          </p:cNvSpPr>
          <p:nvPr>
            <p:ph type="ftr" sz="quarter" idx="11"/>
          </p:nvPr>
        </p:nvSpPr>
        <p:spPr/>
        <p:txBody>
          <a:bodyPr/>
          <a:lstStyle>
            <a:lvl1pPr>
              <a:defRPr/>
            </a:lvl1pPr>
          </a:lstStyle>
          <a:p>
            <a:pPr>
              <a:defRPr/>
            </a:pPr>
            <a:endParaRPr lang="ru-RU"/>
          </a:p>
        </p:txBody>
      </p:sp>
      <p:sp>
        <p:nvSpPr>
          <p:cNvPr id="7" name="Rectangle 6"/>
          <p:cNvSpPr>
            <a:spLocks noGrp="1" noChangeArrowheads="1"/>
          </p:cNvSpPr>
          <p:nvPr>
            <p:ph type="sldNum" sz="quarter" idx="12"/>
          </p:nvPr>
        </p:nvSpPr>
        <p:spPr/>
        <p:txBody>
          <a:bodyPr/>
          <a:lstStyle>
            <a:lvl1pPr>
              <a:defRPr/>
            </a:lvl1pPr>
          </a:lstStyle>
          <a:p>
            <a:pPr>
              <a:defRPr/>
            </a:pPr>
            <a:fld id="{AAB920A8-6262-426E-8127-047ED3240F2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5616B33-E19D-4920-BAED-85AE133A06D2}" type="datetimeFigureOut">
              <a:rPr lang="ru-RU"/>
              <a:pPr>
                <a:defRPr/>
              </a:pPr>
              <a:t>10.09.2019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A042DD7-D518-4F65-ADCA-35811C9FE571}"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4E2BB81-6169-4BBD-B68F-7C5ACBBA1300}" type="datetimeFigureOut">
              <a:rPr lang="ru-RU"/>
              <a:pPr>
                <a:defRPr/>
              </a:pPr>
              <a:t>10.09.2019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8DE2300-3838-49EC-AEDA-128223370BA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ABC73E0-F46D-4872-B9F7-ABC7EDBDF538}" type="datetimeFigureOut">
              <a:rPr lang="ru-RU"/>
              <a:pPr>
                <a:defRPr/>
              </a:pPr>
              <a:t>10.09.2019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1D71F73-7497-4870-9972-95312CE747BF}"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CA44E774-12C8-4370-9540-6D9330586B58}" type="datetimeFigureOut">
              <a:rPr lang="ru-RU"/>
              <a:pPr>
                <a:defRPr/>
              </a:pPr>
              <a:t>10.09.2019</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FE71DFD3-5E60-4F06-8F88-DF00BC6E20D1}"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52D84CA5-AFD1-4F14-97DF-06A18BAEB710}" type="datetimeFigureOut">
              <a:rPr lang="ru-RU"/>
              <a:pPr>
                <a:defRPr/>
              </a:pPr>
              <a:t>10.09.2019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8DDED2D-476F-4A71-9910-E7D7D86FC787}"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B493CA8-57F2-4585-8687-31280B08690F}" type="datetimeFigureOut">
              <a:rPr lang="ru-RU"/>
              <a:pPr>
                <a:defRPr/>
              </a:pPr>
              <a:t>10.09.2019</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100C5E1-26A8-439A-A38F-E9075EB92B5A}"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0F05E37-D8BE-4B4D-803A-905857939CA1}" type="datetimeFigureOut">
              <a:rPr lang="ru-RU"/>
              <a:pPr>
                <a:defRPr/>
              </a:pPr>
              <a:t>10.09.2019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AA76DE06-3BAA-4D93-A344-0334359BCF1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0F5FB00-06B7-4F70-B015-CEA8EC8F28BD}" type="datetimeFigureOut">
              <a:rPr lang="ru-RU"/>
              <a:pPr>
                <a:defRPr/>
              </a:pPr>
              <a:t>10.09.2019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F5882CE-D731-4D06-BDBC-7DB1B4B95C22}"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804D64B-0AC6-4A8A-AC80-483F72DDC61B}" type="datetimeFigureOut">
              <a:rPr lang="ru-RU"/>
              <a:pPr>
                <a:defRPr/>
              </a:pPr>
              <a:t>10.09.2019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93AC54B-05E6-499C-9239-3064FCF1705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4.jpeg"/><Relationship Id="rId5" Type="http://schemas.openxmlformats.org/officeDocument/2006/relationships/image" Target="../media/image53.png"/><Relationship Id="rId4" Type="http://schemas.microsoft.com/office/2007/relationships/hdphoto" Target="../media/hdphoto1.wdp"/><Relationship Id="rId9"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7.xml"/><Relationship Id="rId5" Type="http://schemas.openxmlformats.org/officeDocument/2006/relationships/chart" Target="../charts/chart9.xml"/><Relationship Id="rId4" Type="http://schemas.openxmlformats.org/officeDocument/2006/relationships/chart" Target="../charts/char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F:\диск D\Pictures\Соколов Мичавад\P109063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75" name="Заголовок 1"/>
          <p:cNvSpPr>
            <a:spLocks noGrp="1"/>
          </p:cNvSpPr>
          <p:nvPr>
            <p:ph type="ctrTitle"/>
          </p:nvPr>
        </p:nvSpPr>
        <p:spPr>
          <a:xfrm>
            <a:off x="3419872" y="4077072"/>
            <a:ext cx="5616624" cy="1944216"/>
          </a:xfrm>
        </p:spPr>
        <p:txBody>
          <a:bodyPr>
            <a:normAutofit fontScale="90000"/>
          </a:bodyPr>
          <a:lstStyle/>
          <a:p>
            <a:pPr algn="r" eaLnBrk="1" hangingPunct="1"/>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r>
              <a:rPr lang="en-US" sz="2000" b="1" i="1" dirty="0" smtClean="0">
                <a:solidFill>
                  <a:schemeClr val="bg1"/>
                </a:solidFill>
              </a:rPr>
              <a:t>Pystina</a:t>
            </a:r>
            <a:r>
              <a:rPr lang="ru-RU" sz="2000" b="1" i="1" dirty="0" smtClean="0">
                <a:solidFill>
                  <a:schemeClr val="bg1"/>
                </a:solidFill>
              </a:rPr>
              <a:t> </a:t>
            </a:r>
            <a:r>
              <a:rPr lang="en-US" sz="2000" b="1" i="1" dirty="0" smtClean="0">
                <a:solidFill>
                  <a:schemeClr val="bg1"/>
                </a:solidFill>
              </a:rPr>
              <a:t>T</a:t>
            </a:r>
            <a:r>
              <a:rPr lang="ru-RU" sz="2000" b="1" i="1" dirty="0" smtClean="0">
                <a:solidFill>
                  <a:schemeClr val="bg1"/>
                </a:solidFill>
              </a:rPr>
              <a:t>.</a:t>
            </a:r>
            <a:r>
              <a:rPr lang="en-US" sz="2000" b="1" i="1" dirty="0" smtClean="0">
                <a:solidFill>
                  <a:schemeClr val="bg1"/>
                </a:solidFill>
              </a:rPr>
              <a:t>N</a:t>
            </a:r>
            <a:r>
              <a:rPr lang="ru-RU" sz="2000" b="1" i="1" dirty="0" smtClean="0">
                <a:solidFill>
                  <a:schemeClr val="bg1"/>
                </a:solidFill>
              </a:rPr>
              <a:t>., </a:t>
            </a:r>
            <a:r>
              <a:rPr lang="en-US" sz="2000" b="1" i="1" dirty="0" smtClean="0">
                <a:solidFill>
                  <a:schemeClr val="bg1"/>
                </a:solidFill>
              </a:rPr>
              <a:t>Hermansson</a:t>
            </a:r>
            <a:r>
              <a:rPr lang="ru-RU" sz="2000" b="1" i="1" dirty="0" smtClean="0">
                <a:solidFill>
                  <a:schemeClr val="bg1"/>
                </a:solidFill>
              </a:rPr>
              <a:t> </a:t>
            </a:r>
            <a:r>
              <a:rPr lang="en-US" sz="2000" b="1" i="1" dirty="0" smtClean="0">
                <a:solidFill>
                  <a:schemeClr val="bg1"/>
                </a:solidFill>
              </a:rPr>
              <a:t>J</a:t>
            </a:r>
            <a:r>
              <a:rPr lang="ru-RU" sz="2000" b="1" i="1" dirty="0" smtClean="0">
                <a:solidFill>
                  <a:schemeClr val="bg1"/>
                </a:solidFill>
              </a:rPr>
              <a:t>.</a:t>
            </a:r>
            <a:r>
              <a:rPr lang="ru-RU" sz="2000" b="1" dirty="0" smtClean="0">
                <a:solidFill>
                  <a:schemeClr val="bg1"/>
                </a:solidFill>
              </a:rPr>
              <a:t/>
            </a:r>
            <a:br>
              <a:rPr lang="ru-RU" sz="2000" b="1" dirty="0" smtClean="0">
                <a:solidFill>
                  <a:schemeClr val="bg1"/>
                </a:solidFill>
              </a:rPr>
            </a:br>
            <a:r>
              <a:rPr lang="en-US" sz="2000" b="1" i="1" dirty="0" smtClean="0">
                <a:solidFill>
                  <a:schemeClr val="bg1"/>
                </a:solidFill>
              </a:rPr>
              <a:t>Syktyvkar</a:t>
            </a:r>
            <a:r>
              <a:rPr lang="ru-RU" sz="2000" b="1" i="1" dirty="0" smtClean="0">
                <a:solidFill>
                  <a:schemeClr val="bg1"/>
                </a:solidFill>
              </a:rPr>
              <a:t>, </a:t>
            </a:r>
            <a:r>
              <a:rPr lang="en-US" sz="2000" b="1" i="1" dirty="0" smtClean="0">
                <a:solidFill>
                  <a:schemeClr val="bg1"/>
                </a:solidFill>
              </a:rPr>
              <a:t>Institute of biology Komi  SC</a:t>
            </a:r>
            <a:r>
              <a:rPr lang="ru-RU" sz="2000" b="1" i="1" dirty="0" smtClean="0">
                <a:solidFill>
                  <a:schemeClr val="bg1"/>
                </a:solidFill>
              </a:rPr>
              <a:t> </a:t>
            </a:r>
            <a:r>
              <a:rPr lang="en-US" sz="2000" b="1" i="1" dirty="0" smtClean="0">
                <a:solidFill>
                  <a:schemeClr val="bg1"/>
                </a:solidFill>
              </a:rPr>
              <a:t>UrB</a:t>
            </a:r>
            <a:r>
              <a:rPr lang="ru-RU" sz="2000" b="1" i="1" dirty="0" smtClean="0">
                <a:solidFill>
                  <a:schemeClr val="bg1"/>
                </a:solidFill>
              </a:rPr>
              <a:t> </a:t>
            </a:r>
            <a:r>
              <a:rPr lang="en-US" sz="2000" b="1" i="1" dirty="0" smtClean="0">
                <a:solidFill>
                  <a:schemeClr val="bg1"/>
                </a:solidFill>
              </a:rPr>
              <a:t>RAS</a:t>
            </a:r>
            <a:r>
              <a:rPr lang="ru-RU" sz="2000" b="1" i="1" dirty="0" smtClean="0">
                <a:solidFill>
                  <a:schemeClr val="bg1"/>
                </a:solidFill>
              </a:rPr>
              <a:t>, </a:t>
            </a:r>
            <a:r>
              <a:rPr lang="ru-RU" sz="2000" b="1" dirty="0" smtClean="0">
                <a:solidFill>
                  <a:schemeClr val="bg1"/>
                </a:solidFill>
              </a:rPr>
              <a:t/>
            </a:r>
            <a:br>
              <a:rPr lang="ru-RU" sz="2000" b="1" dirty="0" smtClean="0">
                <a:solidFill>
                  <a:schemeClr val="bg1"/>
                </a:solidFill>
              </a:rPr>
            </a:br>
            <a:r>
              <a:rPr lang="en-US" sz="2000" b="1" i="1" dirty="0" err="1" smtClean="0">
                <a:solidFill>
                  <a:schemeClr val="bg1"/>
                </a:solidFill>
              </a:rPr>
              <a:t>Ludvika</a:t>
            </a:r>
            <a:r>
              <a:rPr lang="ru-RU" sz="2000" b="1" i="1" dirty="0" smtClean="0">
                <a:solidFill>
                  <a:schemeClr val="bg1"/>
                </a:solidFill>
              </a:rPr>
              <a:t> (</a:t>
            </a:r>
            <a:r>
              <a:rPr lang="en-US" sz="2000" b="1" i="1" dirty="0" smtClean="0">
                <a:solidFill>
                  <a:schemeClr val="bg1"/>
                </a:solidFill>
              </a:rPr>
              <a:t>Sweden</a:t>
            </a:r>
            <a:r>
              <a:rPr lang="ru-RU" sz="2000" b="1" i="1" dirty="0" smtClean="0">
                <a:solidFill>
                  <a:schemeClr val="bg1"/>
                </a:solidFill>
              </a:rPr>
              <a:t>), </a:t>
            </a:r>
            <a:r>
              <a:rPr lang="ru-RU" b="1" dirty="0" smtClean="0">
                <a:solidFill>
                  <a:schemeClr val="bg1"/>
                </a:solidFill>
              </a:rPr>
              <a:t/>
            </a:r>
            <a:br>
              <a:rPr lang="ru-RU" b="1" dirty="0" smtClean="0">
                <a:solidFill>
                  <a:schemeClr val="bg1"/>
                </a:solidFill>
              </a:rPr>
            </a:br>
            <a:endParaRPr lang="ru-RU" b="1" dirty="0" smtClean="0">
              <a:solidFill>
                <a:schemeClr val="bg1"/>
              </a:solidFill>
            </a:endParaRPr>
          </a:p>
        </p:txBody>
      </p:sp>
      <p:sp>
        <p:nvSpPr>
          <p:cNvPr id="3076" name="Прямоугольник 5"/>
          <p:cNvSpPr>
            <a:spLocks noChangeArrowheads="1"/>
          </p:cNvSpPr>
          <p:nvPr/>
        </p:nvSpPr>
        <p:spPr bwMode="auto">
          <a:xfrm>
            <a:off x="683568" y="2132856"/>
            <a:ext cx="7992887" cy="1384995"/>
          </a:xfrm>
          <a:prstGeom prst="rect">
            <a:avLst/>
          </a:prstGeom>
          <a:noFill/>
          <a:ln w="9525">
            <a:noFill/>
            <a:miter lim="800000"/>
            <a:headEnd/>
            <a:tailEnd/>
          </a:ln>
        </p:spPr>
        <p:txBody>
          <a:bodyPr wrap="square">
            <a:spAutoFit/>
          </a:bodyPr>
          <a:lstStyle/>
          <a:p>
            <a:pPr algn="ctr"/>
            <a:r>
              <a:rPr lang="en-US" sz="2800" b="1" dirty="0" smtClean="0">
                <a:solidFill>
                  <a:schemeClr val="bg1"/>
                </a:solidFill>
                <a:latin typeface="Franklin Gothic Medium" pitchFamily="34" charset="0"/>
              </a:rPr>
              <a:t>LICHENS OF THE KOMI REPUBLIC</a:t>
            </a:r>
            <a:r>
              <a:rPr lang="ru-RU" sz="2800" b="1" dirty="0" smtClean="0">
                <a:solidFill>
                  <a:schemeClr val="bg1"/>
                </a:solidFill>
                <a:latin typeface="Franklin Gothic Medium" pitchFamily="34" charset="0"/>
              </a:rPr>
              <a:t>: </a:t>
            </a:r>
            <a:r>
              <a:rPr lang="en-US" sz="2800" b="1" dirty="0" smtClean="0">
                <a:solidFill>
                  <a:schemeClr val="bg1"/>
                </a:solidFill>
                <a:latin typeface="Franklin Gothic Medium" pitchFamily="34" charset="0"/>
              </a:rPr>
              <a:t>RECENT RESULTS AND FUTURE PROSPECTS</a:t>
            </a:r>
            <a:r>
              <a:rPr lang="ru-RU" sz="2800" b="1" dirty="0">
                <a:solidFill>
                  <a:schemeClr val="bg1"/>
                </a:solidFill>
                <a:latin typeface="Franklin Gothic Medium" pitchFamily="34" charset="0"/>
              </a:rPr>
              <a:t/>
            </a:r>
            <a:br>
              <a:rPr lang="ru-RU" sz="2800" b="1" dirty="0">
                <a:solidFill>
                  <a:schemeClr val="bg1"/>
                </a:solidFill>
                <a:latin typeface="Franklin Gothic Medium" pitchFamily="34" charset="0"/>
              </a:rPr>
            </a:br>
            <a:endParaRPr lang="ru-RU" sz="2800" b="1" dirty="0">
              <a:solidFill>
                <a:schemeClr val="bg1"/>
              </a:solidFill>
              <a:latin typeface="Franklin Gothic Medium" pitchFamily="34" charset="0"/>
            </a:endParaRPr>
          </a:p>
        </p:txBody>
      </p:sp>
      <p:sp>
        <p:nvSpPr>
          <p:cNvPr id="8" name="TextBox 7"/>
          <p:cNvSpPr txBox="1"/>
          <p:nvPr/>
        </p:nvSpPr>
        <p:spPr>
          <a:xfrm>
            <a:off x="0" y="6119336"/>
            <a:ext cx="3419872" cy="738664"/>
          </a:xfrm>
          <a:prstGeom prst="rect">
            <a:avLst/>
          </a:prstGeom>
          <a:noFill/>
        </p:spPr>
        <p:txBody>
          <a:bodyPr wrap="square" rtlCol="0">
            <a:spAutoFit/>
          </a:bodyPr>
          <a:lstStyle/>
          <a:p>
            <a:r>
              <a:rPr lang="en-US" sz="1400" i="1" dirty="0" smtClean="0">
                <a:solidFill>
                  <a:schemeClr val="bg1"/>
                </a:solidFill>
              </a:rPr>
              <a:t>Subpolar Urals</a:t>
            </a:r>
            <a:r>
              <a:rPr lang="ru-RU" sz="1400" i="1" dirty="0" smtClean="0">
                <a:solidFill>
                  <a:schemeClr val="bg1"/>
                </a:solidFill>
              </a:rPr>
              <a:t>, «</a:t>
            </a:r>
            <a:r>
              <a:rPr lang="en-US" sz="1400" i="1" dirty="0" smtClean="0">
                <a:solidFill>
                  <a:schemeClr val="bg1"/>
                </a:solidFill>
              </a:rPr>
              <a:t>Yugyd va</a:t>
            </a:r>
            <a:r>
              <a:rPr lang="ru-RU" sz="1400" i="1" dirty="0" smtClean="0">
                <a:solidFill>
                  <a:schemeClr val="bg1"/>
                </a:solidFill>
              </a:rPr>
              <a:t>»</a:t>
            </a:r>
            <a:r>
              <a:rPr lang="en-US" sz="1400" i="1" dirty="0" smtClean="0">
                <a:solidFill>
                  <a:schemeClr val="bg1"/>
                </a:solidFill>
              </a:rPr>
              <a:t> national park</a:t>
            </a:r>
            <a:r>
              <a:rPr lang="ru-RU" sz="1400" i="1" dirty="0" smtClean="0">
                <a:solidFill>
                  <a:schemeClr val="bg1"/>
                </a:solidFill>
              </a:rPr>
              <a:t>, </a:t>
            </a:r>
          </a:p>
          <a:p>
            <a:r>
              <a:rPr lang="en-US" sz="1400" i="1" dirty="0" err="1" smtClean="0">
                <a:solidFill>
                  <a:schemeClr val="bg1"/>
                </a:solidFill>
              </a:rPr>
              <a:t>Michavad</a:t>
            </a:r>
            <a:r>
              <a:rPr lang="en-US" sz="1400" i="1" dirty="0" smtClean="0">
                <a:solidFill>
                  <a:schemeClr val="bg1"/>
                </a:solidFill>
              </a:rPr>
              <a:t> Lake</a:t>
            </a:r>
            <a:r>
              <a:rPr lang="ru-RU" sz="1400" i="1" dirty="0" smtClean="0">
                <a:solidFill>
                  <a:schemeClr val="bg1"/>
                </a:solidFill>
              </a:rPr>
              <a:t>, </a:t>
            </a:r>
            <a:r>
              <a:rPr lang="en-US" sz="1400" i="1" dirty="0" smtClean="0">
                <a:solidFill>
                  <a:schemeClr val="bg1"/>
                </a:solidFill>
              </a:rPr>
              <a:t>photo by</a:t>
            </a:r>
            <a:r>
              <a:rPr lang="ru-RU" sz="1400" i="1" dirty="0" smtClean="0">
                <a:solidFill>
                  <a:schemeClr val="bg1"/>
                </a:solidFill>
              </a:rPr>
              <a:t> </a:t>
            </a:r>
            <a:r>
              <a:rPr lang="en-US" sz="1400" i="1" dirty="0" smtClean="0">
                <a:solidFill>
                  <a:schemeClr val="bg1"/>
                </a:solidFill>
              </a:rPr>
              <a:t>S</a:t>
            </a:r>
            <a:r>
              <a:rPr lang="ru-RU" sz="1400" i="1" dirty="0" smtClean="0">
                <a:solidFill>
                  <a:schemeClr val="bg1"/>
                </a:solidFill>
              </a:rPr>
              <a:t>.</a:t>
            </a:r>
            <a:r>
              <a:rPr lang="en-US" sz="1400" i="1" dirty="0" smtClean="0">
                <a:solidFill>
                  <a:schemeClr val="bg1"/>
                </a:solidFill>
              </a:rPr>
              <a:t>A</a:t>
            </a:r>
            <a:r>
              <a:rPr lang="ru-RU" sz="1400" i="1" dirty="0" smtClean="0">
                <a:solidFill>
                  <a:schemeClr val="bg1"/>
                </a:solidFill>
              </a:rPr>
              <a:t>. </a:t>
            </a:r>
            <a:r>
              <a:rPr lang="en-US" sz="1400" i="1" dirty="0" err="1" smtClean="0">
                <a:solidFill>
                  <a:schemeClr val="bg1"/>
                </a:solidFill>
              </a:rPr>
              <a:t>Sokolov</a:t>
            </a:r>
            <a:endParaRPr lang="ru-RU" sz="1400"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Мои документы\Презентация ООПТ\вид со скалой.tif"/>
          <p:cNvPicPr>
            <a:picLocks noChangeAspect="1" noChangeArrowheads="1"/>
          </p:cNvPicPr>
          <p:nvPr/>
        </p:nvPicPr>
        <p:blipFill>
          <a:blip r:embed="rId2" cstate="print"/>
          <a:srcRect/>
          <a:stretch>
            <a:fillRect/>
          </a:stretch>
        </p:blipFill>
        <p:spPr bwMode="auto">
          <a:xfrm>
            <a:off x="4879601" y="561180"/>
            <a:ext cx="4069137" cy="6036171"/>
          </a:xfrm>
          <a:prstGeom prst="rect">
            <a:avLst/>
          </a:prstGeom>
          <a:noFill/>
          <a:ln w="9525">
            <a:noFill/>
            <a:miter lim="800000"/>
            <a:headEnd/>
            <a:tailEnd/>
          </a:ln>
        </p:spPr>
      </p:pic>
      <p:graphicFrame>
        <p:nvGraphicFramePr>
          <p:cNvPr id="73915" name="Group 187"/>
          <p:cNvGraphicFramePr>
            <a:graphicFrameLocks noGrp="1"/>
          </p:cNvGraphicFramePr>
          <p:nvPr>
            <p:extLst>
              <p:ext uri="{D42A27DB-BD31-4B8C-83A1-F6EECF244321}">
                <p14:modId xmlns="" xmlns:p14="http://schemas.microsoft.com/office/powerpoint/2010/main" val="2896816872"/>
              </p:ext>
            </p:extLst>
          </p:nvPr>
        </p:nvGraphicFramePr>
        <p:xfrm>
          <a:off x="899592" y="1561047"/>
          <a:ext cx="2753544" cy="5161728"/>
        </p:xfrm>
        <a:graphic>
          <a:graphicData uri="http://schemas.openxmlformats.org/drawingml/2006/table">
            <a:tbl>
              <a:tblPr/>
              <a:tblGrid>
                <a:gridCol w="1090147"/>
                <a:gridCol w="746197"/>
                <a:gridCol w="917200"/>
              </a:tblGrid>
              <a:tr h="307520">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Taxon</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Rank</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Number of species</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5FFE0"/>
                    </a:solidFill>
                  </a:tcPr>
                </a:tc>
              </a:tr>
              <a:tr h="22408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Family</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85FFE0"/>
                    </a:solidFill>
                  </a:tcPr>
                </a:tc>
              </a:tr>
              <a:tr h="216379">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dirty="0" err="1" smtClean="0">
                          <a:ln>
                            <a:noFill/>
                          </a:ln>
                          <a:solidFill>
                            <a:schemeClr val="tx1"/>
                          </a:solidFill>
                          <a:effectLst/>
                          <a:latin typeface="+mn-lt"/>
                          <a:cs typeface="Times New Roman" pitchFamily="18" charset="0"/>
                        </a:rPr>
                        <a:t>Parmeliaceae</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1</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81</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337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Lecanoraceae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70</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867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Cladoniaceae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3</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58</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Physciaceae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4</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51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Bacidiaceae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5</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39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15413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Pertusariaceae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6-7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32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4417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Teloschistaceae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6-7</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32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1440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Verrucariaceae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8</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29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Porpidiaceae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27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dirty="0" err="1" smtClean="0">
                          <a:ln>
                            <a:noFill/>
                          </a:ln>
                          <a:solidFill>
                            <a:schemeClr val="tx1"/>
                          </a:solidFill>
                          <a:effectLst/>
                          <a:latin typeface="+mn-lt"/>
                          <a:cs typeface="Times New Roman" pitchFamily="18" charset="0"/>
                        </a:rPr>
                        <a:t>Lecideaceae</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10</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24</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85FFE0"/>
                    </a:solidFill>
                  </a:tcPr>
                </a:tc>
              </a:tr>
              <a:tr h="22408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mn-lt"/>
                          <a:cs typeface="Times New Roman" pitchFamily="18" charset="0"/>
                        </a:rPr>
                        <a:t>Genus</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Cladonia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57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Lecanora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48</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Caloplaca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3</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27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Pertusaria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4</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23</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Lecidea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5-7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19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Peltigera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5-7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19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109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Rhizocarpon</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5-7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19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23848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Chaenotheca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8-9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mn-lt"/>
                          <a:cs typeface="Times New Roman" pitchFamily="18" charset="0"/>
                        </a:rPr>
                        <a:t>16</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1440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smtClean="0">
                          <a:ln>
                            <a:noFill/>
                          </a:ln>
                          <a:solidFill>
                            <a:schemeClr val="tx1"/>
                          </a:solidFill>
                          <a:effectLst/>
                          <a:latin typeface="+mn-lt"/>
                          <a:cs typeface="Times New Roman" pitchFamily="18" charset="0"/>
                        </a:rPr>
                        <a:t>Stereocaulon</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mn-lt"/>
                          <a:cs typeface="Times New Roman" pitchFamily="18" charset="0"/>
                        </a:rPr>
                        <a:t>8-9</a:t>
                      </a:r>
                    </a:p>
                  </a:txBody>
                  <a:tcPr marL="45968" marR="45968" marT="0" marB="0" horzOverflow="overflow">
                    <a:lnL>
                      <a:noFill/>
                    </a:lnL>
                    <a:lnR>
                      <a:noFill/>
                    </a:lnR>
                    <a:lnT>
                      <a:noFill/>
                    </a:lnT>
                    <a:lnB>
                      <a:noFill/>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mn-lt"/>
                          <a:cs typeface="Times New Roman" pitchFamily="18" charset="0"/>
                        </a:rPr>
                        <a:t>16</a:t>
                      </a: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85FFE0"/>
                    </a:solidFill>
                  </a:tcPr>
                </a:tc>
              </a:tr>
              <a:tr h="19293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b="0" i="1" u="none" strike="noStrike" cap="none" normalizeH="0" baseline="0" dirty="0" err="1" smtClean="0">
                          <a:ln>
                            <a:noFill/>
                          </a:ln>
                          <a:solidFill>
                            <a:schemeClr val="tx1"/>
                          </a:solidFill>
                          <a:effectLst/>
                          <a:latin typeface="+mn-lt"/>
                          <a:cs typeface="Times New Roman" pitchFamily="18" charset="0"/>
                        </a:rPr>
                        <a:t>Micarea</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n-lt"/>
                          <a:cs typeface="Times New Roman" pitchFamily="18" charset="0"/>
                        </a:rPr>
                        <a:t>10</a:t>
                      </a:r>
                    </a:p>
                  </a:txBody>
                  <a:tcPr marL="45968" marR="45968" marT="0" marB="0"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85FFE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mn-lt"/>
                          <a:cs typeface="Times New Roman" pitchFamily="18" charset="0"/>
                        </a:rPr>
                        <a:t>15</a:t>
                      </a:r>
                    </a:p>
                  </a:txBody>
                  <a:tcPr marL="45968" marR="45968" marT="0" marB="0" horzOverflow="overflow">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85FFE0"/>
                    </a:solidFill>
                  </a:tcPr>
                </a:tc>
              </a:tr>
            </a:tbl>
          </a:graphicData>
        </a:graphic>
      </p:graphicFrame>
      <p:sp>
        <p:nvSpPr>
          <p:cNvPr id="15543" name="Rectangle 1"/>
          <p:cNvSpPr>
            <a:spLocks noChangeArrowheads="1"/>
          </p:cNvSpPr>
          <p:nvPr/>
        </p:nvSpPr>
        <p:spPr bwMode="auto">
          <a:xfrm>
            <a:off x="179512" y="214314"/>
            <a:ext cx="8769226" cy="346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p>
            <a:pPr indent="457200" algn="ctr">
              <a:defRPr/>
            </a:pPr>
            <a:r>
              <a:rPr lang="en-US" sz="2400" b="1" dirty="0" smtClean="0"/>
              <a:t>Pechoro-Ilychsky state reserve</a:t>
            </a:r>
            <a:endParaRPr lang="ru-RU" sz="2000" b="1" dirty="0">
              <a:latin typeface="+mn-lt"/>
              <a:cs typeface="Times New Roman" pitchFamily="18" charset="0"/>
            </a:endParaRPr>
          </a:p>
        </p:txBody>
      </p:sp>
      <p:sp>
        <p:nvSpPr>
          <p:cNvPr id="13405" name="Прямоугольник 4"/>
          <p:cNvSpPr>
            <a:spLocks noChangeArrowheads="1"/>
          </p:cNvSpPr>
          <p:nvPr/>
        </p:nvSpPr>
        <p:spPr bwMode="auto">
          <a:xfrm>
            <a:off x="5004048" y="1052736"/>
            <a:ext cx="3944690" cy="584775"/>
          </a:xfrm>
          <a:prstGeom prst="rect">
            <a:avLst/>
          </a:prstGeom>
          <a:noFill/>
          <a:ln w="9525">
            <a:noFill/>
            <a:miter lim="800000"/>
            <a:headEnd/>
            <a:tailEnd/>
          </a:ln>
        </p:spPr>
        <p:txBody>
          <a:bodyPr wrap="square">
            <a:spAutoFit/>
          </a:bodyPr>
          <a:lstStyle/>
          <a:p>
            <a:pPr algn="just"/>
            <a:r>
              <a:rPr lang="ru-RU" sz="1600" dirty="0" smtClean="0">
                <a:latin typeface="+mn-lt"/>
              </a:rPr>
              <a:t>65% </a:t>
            </a:r>
            <a:r>
              <a:rPr lang="en-US" sz="1600" dirty="0" smtClean="0">
                <a:latin typeface="+mn-lt"/>
              </a:rPr>
              <a:t>of the lichen biota of the Komi Republic</a:t>
            </a:r>
            <a:r>
              <a:rPr lang="ru-RU" sz="1600" dirty="0" smtClean="0">
                <a:latin typeface="+mn-lt"/>
              </a:rPr>
              <a:t>. </a:t>
            </a:r>
            <a:r>
              <a:rPr lang="en-US" sz="1600" dirty="0" smtClean="0">
                <a:latin typeface="+mn-lt"/>
              </a:rPr>
              <a:t>284 species were found only in the reserve</a:t>
            </a:r>
            <a:r>
              <a:rPr lang="ru-RU" sz="1600" dirty="0" smtClean="0">
                <a:latin typeface="+mn-lt"/>
              </a:rPr>
              <a:t>.</a:t>
            </a:r>
            <a:endParaRPr lang="ru-RU" sz="1600" dirty="0">
              <a:latin typeface="+mn-lt"/>
            </a:endParaRPr>
          </a:p>
        </p:txBody>
      </p:sp>
      <p:sp>
        <p:nvSpPr>
          <p:cNvPr id="2" name="TextBox 1"/>
          <p:cNvSpPr txBox="1"/>
          <p:nvPr/>
        </p:nvSpPr>
        <p:spPr>
          <a:xfrm>
            <a:off x="5652120" y="5949280"/>
            <a:ext cx="2736304" cy="584775"/>
          </a:xfrm>
          <a:prstGeom prst="rect">
            <a:avLst/>
          </a:prstGeom>
          <a:noFill/>
        </p:spPr>
        <p:txBody>
          <a:bodyPr wrap="square" rtlCol="0">
            <a:spAutoFit/>
          </a:bodyPr>
          <a:lstStyle/>
          <a:p>
            <a:pPr algn="ctr"/>
            <a:r>
              <a:rPr lang="en-US" sz="1600" dirty="0" smtClean="0">
                <a:solidFill>
                  <a:schemeClr val="bg1"/>
                </a:solidFill>
                <a:latin typeface="+mn-lt"/>
              </a:rPr>
              <a:t>Upper course of the Pechora River</a:t>
            </a:r>
            <a:endParaRPr lang="ru-RU" sz="1600" dirty="0">
              <a:solidFill>
                <a:schemeClr val="bg1"/>
              </a:solidFill>
              <a:latin typeface="+mn-lt"/>
            </a:endParaRPr>
          </a:p>
        </p:txBody>
      </p:sp>
      <p:sp>
        <p:nvSpPr>
          <p:cNvPr id="4" name="TextBox 3"/>
          <p:cNvSpPr txBox="1"/>
          <p:nvPr/>
        </p:nvSpPr>
        <p:spPr>
          <a:xfrm>
            <a:off x="323529" y="561180"/>
            <a:ext cx="8820472" cy="369332"/>
          </a:xfrm>
          <a:prstGeom prst="rect">
            <a:avLst/>
          </a:prstGeom>
          <a:noFill/>
        </p:spPr>
        <p:txBody>
          <a:bodyPr wrap="square" rtlCol="0">
            <a:spAutoFit/>
          </a:bodyPr>
          <a:lstStyle/>
          <a:p>
            <a:r>
              <a:rPr lang="ru-RU" b="1" dirty="0">
                <a:latin typeface="+mn-lt"/>
              </a:rPr>
              <a:t>814 </a:t>
            </a:r>
            <a:r>
              <a:rPr lang="en-US" b="1" dirty="0" smtClean="0">
                <a:latin typeface="+mn-lt"/>
              </a:rPr>
              <a:t>species</a:t>
            </a:r>
            <a:r>
              <a:rPr lang="ru-RU" b="1" dirty="0" smtClean="0">
                <a:latin typeface="+mn-lt"/>
              </a:rPr>
              <a:t> </a:t>
            </a:r>
            <a:r>
              <a:rPr lang="en-US" b="1" dirty="0" smtClean="0">
                <a:latin typeface="+mn-lt"/>
              </a:rPr>
              <a:t>of lichens</a:t>
            </a:r>
            <a:r>
              <a:rPr lang="ru-RU" b="1" dirty="0" smtClean="0">
                <a:latin typeface="+mn-lt"/>
              </a:rPr>
              <a:t> </a:t>
            </a:r>
            <a:r>
              <a:rPr lang="en-US" b="1" dirty="0" smtClean="0">
                <a:latin typeface="+mn-lt"/>
              </a:rPr>
              <a:t>and associated fungi from </a:t>
            </a:r>
            <a:r>
              <a:rPr lang="ru-RU" b="1" dirty="0" smtClean="0">
                <a:latin typeface="+mn-lt"/>
              </a:rPr>
              <a:t>68 </a:t>
            </a:r>
            <a:r>
              <a:rPr lang="en-US" b="1" dirty="0" smtClean="0">
                <a:latin typeface="+mn-lt"/>
              </a:rPr>
              <a:t>families and</a:t>
            </a:r>
            <a:r>
              <a:rPr lang="ru-RU" b="1" dirty="0" smtClean="0">
                <a:latin typeface="+mn-lt"/>
              </a:rPr>
              <a:t> 198 </a:t>
            </a:r>
            <a:r>
              <a:rPr lang="en-US" b="1" dirty="0" smtClean="0">
                <a:latin typeface="+mn-lt"/>
              </a:rPr>
              <a:t>genera</a:t>
            </a:r>
            <a:endParaRPr lang="ru-RU" b="1" dirty="0">
              <a:latin typeface="+mn-lt"/>
            </a:endParaRPr>
          </a:p>
        </p:txBody>
      </p:sp>
      <p:sp>
        <p:nvSpPr>
          <p:cNvPr id="10" name="TextBox 9"/>
          <p:cNvSpPr txBox="1"/>
          <p:nvPr/>
        </p:nvSpPr>
        <p:spPr>
          <a:xfrm>
            <a:off x="827584" y="972017"/>
            <a:ext cx="2880320" cy="584775"/>
          </a:xfrm>
          <a:prstGeom prst="rect">
            <a:avLst/>
          </a:prstGeom>
          <a:noFill/>
        </p:spPr>
        <p:txBody>
          <a:bodyPr wrap="square" rtlCol="0">
            <a:spAutoFit/>
          </a:bodyPr>
          <a:lstStyle/>
          <a:p>
            <a:pPr algn="ctr"/>
            <a:r>
              <a:rPr lang="en-US" sz="1600" dirty="0" smtClean="0">
                <a:latin typeface="+mn-lt"/>
              </a:rPr>
              <a:t>The most diverse families and genera</a:t>
            </a:r>
            <a:endParaRPr lang="ru-RU"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Татьяна\Documents\Хоздоговора\Малый Паток_2007\3. редкие растения\фото\dscf0526.jpg"/>
          <p:cNvPicPr>
            <a:picLocks noChangeAspect="1" noChangeArrowheads="1"/>
          </p:cNvPicPr>
          <p:nvPr/>
        </p:nvPicPr>
        <p:blipFill>
          <a:blip r:embed="rId2" cstate="print"/>
          <a:srcRect/>
          <a:stretch>
            <a:fillRect/>
          </a:stretch>
        </p:blipFill>
        <p:spPr bwMode="auto">
          <a:xfrm>
            <a:off x="5429250" y="0"/>
            <a:ext cx="3714750" cy="2786062"/>
          </a:xfrm>
          <a:prstGeom prst="rect">
            <a:avLst/>
          </a:prstGeom>
          <a:noFill/>
          <a:ln w="9525">
            <a:solidFill>
              <a:schemeClr val="tx1"/>
            </a:solidFill>
            <a:miter lim="800000"/>
            <a:headEnd/>
            <a:tailEnd/>
          </a:ln>
        </p:spPr>
      </p:pic>
      <p:graphicFrame>
        <p:nvGraphicFramePr>
          <p:cNvPr id="7" name="Диаграмма 6"/>
          <p:cNvGraphicFramePr/>
          <p:nvPr>
            <p:extLst>
              <p:ext uri="{D42A27DB-BD31-4B8C-83A1-F6EECF244321}">
                <p14:modId xmlns="" xmlns:p14="http://schemas.microsoft.com/office/powerpoint/2010/main" val="3796521889"/>
              </p:ext>
            </p:extLst>
          </p:nvPr>
        </p:nvGraphicFramePr>
        <p:xfrm>
          <a:off x="395536" y="692696"/>
          <a:ext cx="4645750" cy="2881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 xmlns:p14="http://schemas.microsoft.com/office/powerpoint/2010/main" val="3158400052"/>
              </p:ext>
            </p:extLst>
          </p:nvPr>
        </p:nvGraphicFramePr>
        <p:xfrm>
          <a:off x="395536" y="3717032"/>
          <a:ext cx="4645750" cy="2952328"/>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3"/>
          <p:cNvSpPr txBox="1">
            <a:spLocks noChangeArrowheads="1"/>
          </p:cNvSpPr>
          <p:nvPr/>
        </p:nvSpPr>
        <p:spPr>
          <a:xfrm>
            <a:off x="179512" y="0"/>
            <a:ext cx="8561338" cy="461963"/>
          </a:xfrm>
          <a:prstGeom prst="rect">
            <a:avLst/>
          </a:prstGeom>
        </p:spPr>
        <p:txBody>
          <a:bodyPr wrap="square">
            <a:spAutoFit/>
          </a:bodyPr>
          <a:lstStyle/>
          <a:p>
            <a:pPr lvl="0">
              <a:defRPr/>
            </a:pPr>
            <a:r>
              <a:rPr lang="en-US" sz="2400" b="1" dirty="0" smtClean="0"/>
              <a:t>Pechoro-Ilychsky state reserve</a:t>
            </a:r>
            <a:endParaRPr kumimoji="0" lang="ru-RU" sz="2400" b="1"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64513" name="Picture 1" descr="F:\Lichens_Conference_2019\Экскурсии\Экскурсия на Кожим\лишайники\Calvitimela armeniaca (DC.) Hafellner .JPG"/>
          <p:cNvPicPr>
            <a:picLocks noChangeAspect="1" noChangeArrowheads="1"/>
          </p:cNvPicPr>
          <p:nvPr/>
        </p:nvPicPr>
        <p:blipFill>
          <a:blip r:embed="rId5" cstate="print"/>
          <a:srcRect/>
          <a:stretch>
            <a:fillRect/>
          </a:stretch>
        </p:blipFill>
        <p:spPr bwMode="auto">
          <a:xfrm>
            <a:off x="5292080" y="2636912"/>
            <a:ext cx="2484276" cy="1656184"/>
          </a:xfrm>
          <a:prstGeom prst="rect">
            <a:avLst/>
          </a:prstGeom>
          <a:noFill/>
        </p:spPr>
      </p:pic>
      <p:pic>
        <p:nvPicPr>
          <p:cNvPr id="64514" name="Picture 2" descr="F:\Lichens_Conference_2019\Экскурсии\Экскурсия в Якшу\Фото_Заповедник\Якша\В равнинной части заповедника преобладают сосновые лишайниковые леса.JPG"/>
          <p:cNvPicPr>
            <a:picLocks noChangeAspect="1" noChangeArrowheads="1"/>
          </p:cNvPicPr>
          <p:nvPr/>
        </p:nvPicPr>
        <p:blipFill>
          <a:blip r:embed="rId6" cstate="print"/>
          <a:srcRect/>
          <a:stretch>
            <a:fillRect/>
          </a:stretch>
        </p:blipFill>
        <p:spPr bwMode="auto">
          <a:xfrm>
            <a:off x="5508105" y="4433947"/>
            <a:ext cx="3635896" cy="2424054"/>
          </a:xfrm>
          <a:prstGeom prst="rect">
            <a:avLst/>
          </a:prstGeom>
          <a:noFill/>
        </p:spPr>
      </p:pic>
      <p:pic>
        <p:nvPicPr>
          <p:cNvPr id="64515" name="Picture 3" descr="F:\Lichens_Conference_2019\Экскурсии\Экскурсия в Якшу\Фото_Заповедник\Якша\Carbonicola myrmecina.JPG"/>
          <p:cNvPicPr>
            <a:picLocks noChangeAspect="1" noChangeArrowheads="1"/>
          </p:cNvPicPr>
          <p:nvPr/>
        </p:nvPicPr>
        <p:blipFill>
          <a:blip r:embed="rId7" cstate="print"/>
          <a:srcRect/>
          <a:stretch>
            <a:fillRect/>
          </a:stretch>
        </p:blipFill>
        <p:spPr bwMode="auto">
          <a:xfrm>
            <a:off x="7956376" y="2889022"/>
            <a:ext cx="1187624" cy="178718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p:cNvGraphicFramePr/>
          <p:nvPr>
            <p:extLst>
              <p:ext uri="{D42A27DB-BD31-4B8C-83A1-F6EECF244321}">
                <p14:modId xmlns="" xmlns:p14="http://schemas.microsoft.com/office/powerpoint/2010/main" val="121784447"/>
              </p:ext>
            </p:extLst>
          </p:nvPr>
        </p:nvGraphicFramePr>
        <p:xfrm>
          <a:off x="395536" y="600656"/>
          <a:ext cx="4824536" cy="3485877"/>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3" descr="C:\Мои документы\Презентация ООПТ\Ландшафты\Ponomarev185.JPG"/>
          <p:cNvPicPr>
            <a:picLocks noChangeAspect="1" noChangeArrowheads="1"/>
          </p:cNvPicPr>
          <p:nvPr/>
        </p:nvPicPr>
        <p:blipFill>
          <a:blip r:embed="rId3" cstate="print"/>
          <a:srcRect/>
          <a:stretch>
            <a:fillRect/>
          </a:stretch>
        </p:blipFill>
        <p:spPr bwMode="auto">
          <a:xfrm>
            <a:off x="5436096" y="476672"/>
            <a:ext cx="3520915" cy="5460937"/>
          </a:xfrm>
          <a:prstGeom prst="rect">
            <a:avLst/>
          </a:prstGeom>
          <a:noFill/>
          <a:ln w="9525">
            <a:solidFill>
              <a:schemeClr val="bg1"/>
            </a:solidFill>
            <a:miter lim="800000"/>
            <a:headEnd/>
            <a:tailEnd/>
          </a:ln>
        </p:spPr>
      </p:pic>
      <p:pic>
        <p:nvPicPr>
          <p:cNvPr id="15364" name="Picture 2" descr="dscf1120"/>
          <p:cNvPicPr>
            <a:picLocks noChangeAspect="1" noChangeArrowheads="1"/>
          </p:cNvPicPr>
          <p:nvPr/>
        </p:nvPicPr>
        <p:blipFill>
          <a:blip r:embed="rId4" cstate="print"/>
          <a:srcRect/>
          <a:stretch>
            <a:fillRect/>
          </a:stretch>
        </p:blipFill>
        <p:spPr bwMode="auto">
          <a:xfrm>
            <a:off x="-9409" y="4491523"/>
            <a:ext cx="3194313" cy="2392001"/>
          </a:xfrm>
          <a:prstGeom prst="rect">
            <a:avLst/>
          </a:prstGeom>
          <a:noFill/>
          <a:ln w="9525">
            <a:solidFill>
              <a:schemeClr val="bg1"/>
            </a:solidFill>
            <a:miter lim="800000"/>
            <a:headEnd/>
            <a:tailEnd/>
          </a:ln>
        </p:spPr>
      </p:pic>
      <p:sp>
        <p:nvSpPr>
          <p:cNvPr id="2" name="TextBox 1"/>
          <p:cNvSpPr txBox="1"/>
          <p:nvPr/>
        </p:nvSpPr>
        <p:spPr>
          <a:xfrm>
            <a:off x="6290832" y="600654"/>
            <a:ext cx="2601648" cy="584775"/>
          </a:xfrm>
          <a:prstGeom prst="rect">
            <a:avLst/>
          </a:prstGeom>
          <a:noFill/>
        </p:spPr>
        <p:txBody>
          <a:bodyPr wrap="square" rtlCol="0">
            <a:spAutoFit/>
          </a:bodyPr>
          <a:lstStyle/>
          <a:p>
            <a:pPr algn="ctr"/>
            <a:r>
              <a:rPr lang="en-US" sz="1600" dirty="0" smtClean="0">
                <a:latin typeface="+mn-lt"/>
                <a:cs typeface="+mn-cs"/>
              </a:rPr>
              <a:t>Upper course</a:t>
            </a:r>
            <a:r>
              <a:rPr lang="ru-RU" sz="1600" dirty="0" smtClean="0">
                <a:latin typeface="+mn-lt"/>
                <a:cs typeface="+mn-cs"/>
              </a:rPr>
              <a:t> </a:t>
            </a:r>
            <a:r>
              <a:rPr lang="en-US" sz="1600" dirty="0" smtClean="0">
                <a:latin typeface="+mn-lt"/>
                <a:cs typeface="+mn-cs"/>
              </a:rPr>
              <a:t>of the Ilych River</a:t>
            </a:r>
            <a:endParaRPr lang="ru-RU" sz="1600" dirty="0">
              <a:latin typeface="+mn-lt"/>
              <a:cs typeface="+mn-cs"/>
            </a:endParaRPr>
          </a:p>
        </p:txBody>
      </p:sp>
      <p:pic>
        <p:nvPicPr>
          <p:cNvPr id="8" name="Picture 3" descr="E:\Janolaf Hermanson photos\Img0165\DSCN948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96023" y="4496879"/>
            <a:ext cx="1484398" cy="2392001"/>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6" name="Picture 4" descr="dscf1048"/>
          <p:cNvPicPr>
            <a:picLocks noChangeAspect="1" noChangeArrowheads="1"/>
          </p:cNvPicPr>
          <p:nvPr/>
        </p:nvPicPr>
        <p:blipFill>
          <a:blip r:embed="rId6" cstate="print"/>
          <a:srcRect/>
          <a:stretch>
            <a:fillRect/>
          </a:stretch>
        </p:blipFill>
        <p:spPr bwMode="auto">
          <a:xfrm>
            <a:off x="4680421" y="4496880"/>
            <a:ext cx="3146351" cy="2361120"/>
          </a:xfrm>
          <a:prstGeom prst="rect">
            <a:avLst/>
          </a:prstGeom>
          <a:noFill/>
          <a:ln w="9525">
            <a:solidFill>
              <a:schemeClr val="bg1"/>
            </a:solidFill>
            <a:miter lim="800000"/>
            <a:headEnd/>
            <a:tailEnd/>
          </a:ln>
        </p:spPr>
      </p:pic>
      <p:sp>
        <p:nvSpPr>
          <p:cNvPr id="3" name="Прямоугольник 2"/>
          <p:cNvSpPr/>
          <p:nvPr/>
        </p:nvSpPr>
        <p:spPr>
          <a:xfrm>
            <a:off x="1259631" y="6544554"/>
            <a:ext cx="1936391" cy="307777"/>
          </a:xfrm>
          <a:prstGeom prst="rect">
            <a:avLst/>
          </a:prstGeom>
        </p:spPr>
        <p:txBody>
          <a:bodyPr wrap="square">
            <a:spAutoFit/>
          </a:bodyPr>
          <a:lstStyle/>
          <a:p>
            <a:r>
              <a:rPr lang="en-US" sz="1400" b="1" i="1" dirty="0" err="1">
                <a:solidFill>
                  <a:schemeClr val="bg1"/>
                </a:solidFill>
                <a:latin typeface="Calibri" pitchFamily="34" charset="0"/>
              </a:rPr>
              <a:t>Alectoria</a:t>
            </a:r>
            <a:r>
              <a:rPr lang="en-US" sz="1400" b="1" i="1" dirty="0">
                <a:solidFill>
                  <a:schemeClr val="bg1"/>
                </a:solidFill>
                <a:latin typeface="Calibri" pitchFamily="34" charset="0"/>
              </a:rPr>
              <a:t> </a:t>
            </a:r>
            <a:r>
              <a:rPr lang="en-US" sz="1400" b="1" i="1" dirty="0" err="1">
                <a:solidFill>
                  <a:schemeClr val="bg1"/>
                </a:solidFill>
                <a:latin typeface="Calibri" pitchFamily="34" charset="0"/>
              </a:rPr>
              <a:t>ochroleuca</a:t>
            </a:r>
            <a:endParaRPr lang="ru-RU" sz="1400" b="1" i="1" dirty="0">
              <a:solidFill>
                <a:schemeClr val="bg1"/>
              </a:solidFill>
              <a:latin typeface="Calibri" pitchFamily="34" charset="0"/>
            </a:endParaRPr>
          </a:p>
        </p:txBody>
      </p:sp>
      <p:sp>
        <p:nvSpPr>
          <p:cNvPr id="9" name="Прямоугольник 8"/>
          <p:cNvSpPr/>
          <p:nvPr/>
        </p:nvSpPr>
        <p:spPr>
          <a:xfrm>
            <a:off x="3184904" y="6513673"/>
            <a:ext cx="1689373" cy="307777"/>
          </a:xfrm>
          <a:prstGeom prst="rect">
            <a:avLst/>
          </a:prstGeom>
        </p:spPr>
        <p:txBody>
          <a:bodyPr wrap="none">
            <a:spAutoFit/>
          </a:bodyPr>
          <a:lstStyle/>
          <a:p>
            <a:r>
              <a:rPr lang="en-US" sz="1400" b="1" i="1" dirty="0" err="1">
                <a:solidFill>
                  <a:schemeClr val="bg1"/>
                </a:solidFill>
                <a:latin typeface="Calibri" pitchFamily="34" charset="0"/>
              </a:rPr>
              <a:t>Lobaria</a:t>
            </a:r>
            <a:r>
              <a:rPr lang="en-US" sz="1400" b="1" i="1" dirty="0">
                <a:solidFill>
                  <a:schemeClr val="bg1"/>
                </a:solidFill>
                <a:latin typeface="Calibri" pitchFamily="34" charset="0"/>
              </a:rPr>
              <a:t> </a:t>
            </a:r>
            <a:r>
              <a:rPr lang="en-US" sz="1400" b="1" i="1" dirty="0" err="1">
                <a:solidFill>
                  <a:schemeClr val="bg1"/>
                </a:solidFill>
                <a:latin typeface="Calibri" pitchFamily="34" charset="0"/>
              </a:rPr>
              <a:t>scrobiculata</a:t>
            </a:r>
            <a:endParaRPr lang="ru-RU" sz="1400" b="1" i="1" dirty="0">
              <a:solidFill>
                <a:schemeClr val="bg1"/>
              </a:solidFill>
              <a:latin typeface="Calibri" pitchFamily="34" charset="0"/>
            </a:endParaRPr>
          </a:p>
        </p:txBody>
      </p:sp>
      <p:sp>
        <p:nvSpPr>
          <p:cNvPr id="10" name="Прямоугольник 9"/>
          <p:cNvSpPr/>
          <p:nvPr/>
        </p:nvSpPr>
        <p:spPr>
          <a:xfrm>
            <a:off x="5220072" y="6544553"/>
            <a:ext cx="2681172" cy="307777"/>
          </a:xfrm>
          <a:prstGeom prst="rect">
            <a:avLst/>
          </a:prstGeom>
        </p:spPr>
        <p:txBody>
          <a:bodyPr wrap="square">
            <a:spAutoFit/>
          </a:bodyPr>
          <a:lstStyle/>
          <a:p>
            <a:r>
              <a:rPr lang="en-US" sz="1400" b="1" i="1" dirty="0" err="1">
                <a:solidFill>
                  <a:schemeClr val="bg1"/>
                </a:solidFill>
                <a:latin typeface="Calibri" pitchFamily="34" charset="0"/>
              </a:rPr>
              <a:t>Cladonia</a:t>
            </a:r>
            <a:r>
              <a:rPr lang="en-US" sz="1400" b="1" i="1" dirty="0">
                <a:solidFill>
                  <a:schemeClr val="bg1"/>
                </a:solidFill>
                <a:latin typeface="Calibri" pitchFamily="34" charset="0"/>
              </a:rPr>
              <a:t> </a:t>
            </a:r>
            <a:r>
              <a:rPr lang="en-US" sz="1400" b="1" i="1" dirty="0" err="1">
                <a:solidFill>
                  <a:schemeClr val="bg1"/>
                </a:solidFill>
                <a:latin typeface="Calibri" pitchFamily="34" charset="0"/>
              </a:rPr>
              <a:t>bellidiflora</a:t>
            </a:r>
            <a:endParaRPr lang="ru-RU" sz="1400" b="1" i="1" dirty="0">
              <a:solidFill>
                <a:schemeClr val="bg1"/>
              </a:solidFill>
              <a:latin typeface="Calibri" pitchFamily="34" charset="0"/>
            </a:endParaRPr>
          </a:p>
        </p:txBody>
      </p:sp>
      <p:sp>
        <p:nvSpPr>
          <p:cNvPr id="11" name="Rectangle 3"/>
          <p:cNvSpPr txBox="1">
            <a:spLocks noChangeArrowheads="1"/>
          </p:cNvSpPr>
          <p:nvPr/>
        </p:nvSpPr>
        <p:spPr>
          <a:xfrm>
            <a:off x="179512" y="0"/>
            <a:ext cx="8352928" cy="461963"/>
          </a:xfrm>
          <a:prstGeom prst="rect">
            <a:avLst/>
          </a:prstGeom>
        </p:spPr>
        <p:txBody>
          <a:bodyPr wrap="square">
            <a:spAutoFit/>
          </a:bodyPr>
          <a:lstStyle/>
          <a:p>
            <a:pPr lvl="0">
              <a:defRPr/>
            </a:pPr>
            <a:r>
              <a:rPr lang="en-US" sz="2400" b="1" dirty="0" smtClean="0"/>
              <a:t>Pechoro-Ilychsky state reserve</a:t>
            </a:r>
            <a:endParaRPr lang="ru-RU" sz="2400" b="1" dirty="0" smtClean="0"/>
          </a:p>
        </p:txBody>
      </p:sp>
      <p:pic>
        <p:nvPicPr>
          <p:cNvPr id="63489" name="Picture 1" descr="F:\диск D\Pictures\pictures on lichens\trapeliopsis viridescens 2 ratt just farg.jpg"/>
          <p:cNvPicPr>
            <a:picLocks noChangeAspect="1" noChangeArrowheads="1"/>
          </p:cNvPicPr>
          <p:nvPr/>
        </p:nvPicPr>
        <p:blipFill>
          <a:blip r:embed="rId7" cstate="print"/>
          <a:srcRect/>
          <a:stretch>
            <a:fillRect/>
          </a:stretch>
        </p:blipFill>
        <p:spPr bwMode="auto">
          <a:xfrm>
            <a:off x="7740352" y="4509119"/>
            <a:ext cx="1403648" cy="2348881"/>
          </a:xfrm>
          <a:prstGeom prst="rect">
            <a:avLst/>
          </a:prstGeom>
          <a:noFill/>
          <a:ln w="9525">
            <a:solidFill>
              <a:schemeClr val="bg1"/>
            </a:solidFill>
            <a:miter lim="800000"/>
            <a:headEnd/>
            <a:tailEnd/>
          </a:ln>
        </p:spPr>
      </p:pic>
      <p:sp>
        <p:nvSpPr>
          <p:cNvPr id="13" name="Прямоугольник 12"/>
          <p:cNvSpPr/>
          <p:nvPr/>
        </p:nvSpPr>
        <p:spPr>
          <a:xfrm>
            <a:off x="7380312" y="6550223"/>
            <a:ext cx="1944215" cy="307777"/>
          </a:xfrm>
          <a:prstGeom prst="rect">
            <a:avLst/>
          </a:prstGeom>
        </p:spPr>
        <p:txBody>
          <a:bodyPr wrap="square">
            <a:spAutoFit/>
          </a:bodyPr>
          <a:lstStyle/>
          <a:p>
            <a:r>
              <a:rPr lang="en-US" sz="1400" b="1" i="1" dirty="0" err="1" smtClean="0">
                <a:solidFill>
                  <a:schemeClr val="bg1"/>
                </a:solidFill>
                <a:latin typeface="Calibri" pitchFamily="34" charset="0"/>
              </a:rPr>
              <a:t>Trapeliopsis</a:t>
            </a:r>
            <a:r>
              <a:rPr lang="en-US" sz="1400" b="1" i="1" dirty="0" smtClean="0">
                <a:solidFill>
                  <a:schemeClr val="bg1"/>
                </a:solidFill>
                <a:latin typeface="Calibri" pitchFamily="34" charset="0"/>
              </a:rPr>
              <a:t> </a:t>
            </a:r>
            <a:r>
              <a:rPr lang="en-US" sz="1400" b="1" i="1" dirty="0" err="1" smtClean="0">
                <a:solidFill>
                  <a:schemeClr val="bg1"/>
                </a:solidFill>
                <a:latin typeface="Calibri" pitchFamily="34" charset="0"/>
              </a:rPr>
              <a:t>viridescens</a:t>
            </a:r>
            <a:endParaRPr lang="ru-RU" sz="1400" b="1" i="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cf0023"/>
          <p:cNvPicPr>
            <a:picLocks noChangeAspect="1" noChangeArrowheads="1"/>
          </p:cNvPicPr>
          <p:nvPr/>
        </p:nvPicPr>
        <p:blipFill>
          <a:blip r:embed="rId2" cstate="print">
            <a:lum contrast="20000"/>
          </a:blip>
          <a:srcRect/>
          <a:stretch>
            <a:fillRect/>
          </a:stretch>
        </p:blipFill>
        <p:spPr bwMode="auto">
          <a:xfrm>
            <a:off x="6015223" y="2348880"/>
            <a:ext cx="3128777" cy="2344301"/>
          </a:xfrm>
          <a:prstGeom prst="rect">
            <a:avLst/>
          </a:prstGeom>
          <a:noFill/>
          <a:ln w="9525">
            <a:solidFill>
              <a:schemeClr val="tx1"/>
            </a:solidFill>
            <a:miter lim="800000"/>
            <a:headEnd/>
            <a:tailEnd/>
          </a:ln>
        </p:spPr>
      </p:pic>
      <p:sp>
        <p:nvSpPr>
          <p:cNvPr id="16388" name="Прямоугольник 4"/>
          <p:cNvSpPr>
            <a:spLocks noChangeArrowheads="1"/>
          </p:cNvSpPr>
          <p:nvPr/>
        </p:nvSpPr>
        <p:spPr bwMode="auto">
          <a:xfrm>
            <a:off x="179512" y="476672"/>
            <a:ext cx="5976664" cy="2677656"/>
          </a:xfrm>
          <a:prstGeom prst="rect">
            <a:avLst/>
          </a:prstGeom>
          <a:noFill/>
          <a:ln w="9525">
            <a:noFill/>
            <a:miter lim="800000"/>
            <a:headEnd/>
            <a:tailEnd/>
          </a:ln>
        </p:spPr>
        <p:txBody>
          <a:bodyPr wrap="square">
            <a:spAutoFit/>
          </a:bodyPr>
          <a:lstStyle/>
          <a:p>
            <a:r>
              <a:rPr lang="en-US" b="1" dirty="0" smtClean="0">
                <a:latin typeface="+mn-lt"/>
              </a:rPr>
              <a:t>In the Reserve and its buffer zone, there are </a:t>
            </a:r>
            <a:r>
              <a:rPr lang="ru-RU" b="1" dirty="0" smtClean="0">
                <a:latin typeface="+mn-lt"/>
              </a:rPr>
              <a:t>66 </a:t>
            </a:r>
            <a:r>
              <a:rPr lang="en-US" b="1" dirty="0" smtClean="0">
                <a:latin typeface="+mn-lt"/>
              </a:rPr>
              <a:t>from</a:t>
            </a:r>
            <a:r>
              <a:rPr lang="ru-RU" b="1" dirty="0" smtClean="0">
                <a:latin typeface="+mn-lt"/>
              </a:rPr>
              <a:t> 85 </a:t>
            </a:r>
            <a:r>
              <a:rPr lang="en-US" b="1" dirty="0" smtClean="0">
                <a:latin typeface="+mn-lt"/>
              </a:rPr>
              <a:t>species of lichens</a:t>
            </a:r>
            <a:r>
              <a:rPr lang="ru-RU" b="1" dirty="0" smtClean="0">
                <a:latin typeface="+mn-lt"/>
              </a:rPr>
              <a:t>, </a:t>
            </a:r>
            <a:r>
              <a:rPr lang="en-US" b="1" dirty="0" smtClean="0">
                <a:latin typeface="+mn-lt"/>
              </a:rPr>
              <a:t>included in the last edition of the Red Data Book of the Komi Republic</a:t>
            </a:r>
            <a:endParaRPr lang="ru-RU" b="1" dirty="0" smtClean="0">
              <a:latin typeface="+mn-lt"/>
            </a:endParaRPr>
          </a:p>
          <a:p>
            <a:endParaRPr lang="ru-RU" b="1" dirty="0">
              <a:latin typeface="+mn-lt"/>
            </a:endParaRPr>
          </a:p>
          <a:p>
            <a:r>
              <a:rPr lang="en-US" sz="1600" dirty="0" smtClean="0">
                <a:latin typeface="+mn-lt"/>
              </a:rPr>
              <a:t>Five species are in the Red Data Book of  Russia</a:t>
            </a:r>
            <a:r>
              <a:rPr lang="ru-RU" sz="1600" dirty="0" smtClean="0">
                <a:latin typeface="+mn-lt"/>
              </a:rPr>
              <a:t> </a:t>
            </a:r>
            <a:r>
              <a:rPr lang="en-US" sz="1600" dirty="0" smtClean="0">
                <a:latin typeface="+mn-lt"/>
              </a:rPr>
              <a:t>(</a:t>
            </a:r>
            <a:r>
              <a:rPr lang="ru-RU" sz="1600" dirty="0" smtClean="0">
                <a:latin typeface="+mn-lt"/>
              </a:rPr>
              <a:t>2008</a:t>
            </a:r>
            <a:r>
              <a:rPr lang="ru-RU" sz="1600" dirty="0">
                <a:latin typeface="+mn-lt"/>
              </a:rPr>
              <a:t>): </a:t>
            </a:r>
            <a:r>
              <a:rPr lang="en-GB" sz="1600" i="1" dirty="0" err="1">
                <a:latin typeface="+mn-lt"/>
              </a:rPr>
              <a:t>Bryoria</a:t>
            </a:r>
            <a:r>
              <a:rPr lang="en-GB" sz="1600" i="1" dirty="0">
                <a:latin typeface="+mn-lt"/>
              </a:rPr>
              <a:t> </a:t>
            </a:r>
            <a:r>
              <a:rPr lang="en-GB" sz="1600" i="1" dirty="0" err="1">
                <a:latin typeface="+mn-lt"/>
              </a:rPr>
              <a:t>fremontii</a:t>
            </a:r>
            <a:r>
              <a:rPr lang="en-GB" sz="1600" i="1" dirty="0">
                <a:latin typeface="+mn-lt"/>
              </a:rPr>
              <a:t> </a:t>
            </a:r>
            <a:r>
              <a:rPr lang="ru-RU" sz="1600" dirty="0">
                <a:latin typeface="+mn-lt"/>
              </a:rPr>
              <a:t>(</a:t>
            </a:r>
            <a:r>
              <a:rPr lang="ru-RU" sz="1600" dirty="0" err="1">
                <a:latin typeface="+mn-lt"/>
              </a:rPr>
              <a:t>Tuck</a:t>
            </a:r>
            <a:r>
              <a:rPr lang="ru-RU" sz="1600" dirty="0">
                <a:latin typeface="+mn-lt"/>
              </a:rPr>
              <a:t>.) </a:t>
            </a:r>
            <a:r>
              <a:rPr lang="en-US" sz="1600" dirty="0" err="1">
                <a:latin typeface="+mn-lt"/>
              </a:rPr>
              <a:t>Brodo</a:t>
            </a:r>
            <a:r>
              <a:rPr lang="en-US" sz="1600" dirty="0">
                <a:latin typeface="+mn-lt"/>
              </a:rPr>
              <a:t> &amp; D. </a:t>
            </a:r>
            <a:r>
              <a:rPr lang="en-US" sz="1600" dirty="0" err="1">
                <a:latin typeface="+mn-lt"/>
              </a:rPr>
              <a:t>Hawksw</a:t>
            </a:r>
            <a:r>
              <a:rPr lang="en-US" sz="1600" dirty="0">
                <a:latin typeface="+mn-lt"/>
              </a:rPr>
              <a:t>., </a:t>
            </a:r>
            <a:r>
              <a:rPr lang="en-GB" sz="1600" i="1" dirty="0" err="1">
                <a:latin typeface="+mn-lt"/>
              </a:rPr>
              <a:t>Leptogium</a:t>
            </a:r>
            <a:r>
              <a:rPr lang="en-GB" sz="1600" i="1" dirty="0">
                <a:latin typeface="+mn-lt"/>
              </a:rPr>
              <a:t> </a:t>
            </a:r>
            <a:r>
              <a:rPr lang="en-US" sz="1600" i="1" dirty="0">
                <a:latin typeface="+mn-lt"/>
              </a:rPr>
              <a:t>b</a:t>
            </a:r>
            <a:r>
              <a:rPr lang="en-GB" sz="1600" i="1" dirty="0" err="1">
                <a:latin typeface="+mn-lt"/>
              </a:rPr>
              <a:t>urnetiae</a:t>
            </a:r>
            <a:r>
              <a:rPr lang="en-GB" sz="1600" i="1" dirty="0">
                <a:latin typeface="+mn-lt"/>
              </a:rPr>
              <a:t> </a:t>
            </a:r>
            <a:r>
              <a:rPr lang="en-US" sz="1600" dirty="0">
                <a:latin typeface="+mn-lt"/>
              </a:rPr>
              <a:t>Dodge,</a:t>
            </a:r>
            <a:r>
              <a:rPr lang="en-US" sz="1600" i="1" dirty="0">
                <a:latin typeface="+mn-lt"/>
              </a:rPr>
              <a:t> </a:t>
            </a:r>
            <a:r>
              <a:rPr lang="en-US" sz="1600" i="1" dirty="0" err="1">
                <a:latin typeface="+mn-lt"/>
              </a:rPr>
              <a:t>Lichenomphalina</a:t>
            </a:r>
            <a:r>
              <a:rPr lang="en-US" sz="1600" i="1" dirty="0">
                <a:latin typeface="+mn-lt"/>
              </a:rPr>
              <a:t> </a:t>
            </a:r>
            <a:r>
              <a:rPr lang="en-US" sz="1600" i="1" dirty="0" err="1">
                <a:latin typeface="+mn-lt"/>
              </a:rPr>
              <a:t>hudsoniana</a:t>
            </a:r>
            <a:r>
              <a:rPr lang="en-US" sz="1600" i="1" dirty="0">
                <a:latin typeface="+mn-lt"/>
              </a:rPr>
              <a:t> </a:t>
            </a:r>
            <a:r>
              <a:rPr lang="en-US" sz="1600" dirty="0">
                <a:latin typeface="+mn-lt"/>
              </a:rPr>
              <a:t>(</a:t>
            </a:r>
            <a:r>
              <a:rPr lang="en-US" sz="1600" dirty="0" err="1">
                <a:latin typeface="+mn-lt"/>
              </a:rPr>
              <a:t>H.S.Jenn</a:t>
            </a:r>
            <a:r>
              <a:rPr lang="en-US" sz="1600" dirty="0">
                <a:latin typeface="+mn-lt"/>
              </a:rPr>
              <a:t>.) Redhead et al.</a:t>
            </a:r>
            <a:r>
              <a:rPr lang="en-US" sz="1600" i="1" dirty="0">
                <a:latin typeface="+mn-lt"/>
              </a:rPr>
              <a:t>, Lobaria pulmonaria </a:t>
            </a:r>
            <a:r>
              <a:rPr lang="en-US" sz="1600" dirty="0">
                <a:latin typeface="+mn-lt"/>
              </a:rPr>
              <a:t>(L.) </a:t>
            </a:r>
            <a:r>
              <a:rPr lang="en-US" sz="1600" dirty="0" err="1">
                <a:latin typeface="+mn-lt"/>
              </a:rPr>
              <a:t>Hoffm</a:t>
            </a:r>
            <a:r>
              <a:rPr lang="en-US" sz="1600" dirty="0">
                <a:latin typeface="+mn-lt"/>
              </a:rPr>
              <a:t>., </a:t>
            </a:r>
            <a:r>
              <a:rPr lang="en-GB" sz="1600" i="1" dirty="0" err="1" smtClean="0">
                <a:latin typeface="+mn-lt"/>
              </a:rPr>
              <a:t>Nephromopsis</a:t>
            </a:r>
            <a:r>
              <a:rPr lang="en-GB" sz="1600" i="1" dirty="0" smtClean="0">
                <a:latin typeface="+mn-lt"/>
              </a:rPr>
              <a:t> </a:t>
            </a:r>
            <a:r>
              <a:rPr lang="en-GB" sz="1600" i="1" dirty="0" err="1" smtClean="0">
                <a:latin typeface="+mn-lt"/>
              </a:rPr>
              <a:t>laureri</a:t>
            </a:r>
            <a:r>
              <a:rPr lang="en-GB" sz="1600" i="1" dirty="0" smtClean="0">
                <a:latin typeface="+mn-lt"/>
              </a:rPr>
              <a:t> </a:t>
            </a:r>
            <a:r>
              <a:rPr lang="en-GB" sz="1600" dirty="0" smtClean="0">
                <a:latin typeface="+mn-lt"/>
              </a:rPr>
              <a:t>(</a:t>
            </a:r>
            <a:r>
              <a:rPr lang="en-GB" sz="1600" dirty="0" err="1" smtClean="0">
                <a:latin typeface="+mn-lt"/>
              </a:rPr>
              <a:t>Kremp</a:t>
            </a:r>
            <a:r>
              <a:rPr lang="en-GB" sz="1600" dirty="0" smtClean="0">
                <a:latin typeface="+mn-lt"/>
              </a:rPr>
              <a:t>.) </a:t>
            </a:r>
            <a:r>
              <a:rPr lang="en-GB" sz="1600" dirty="0" err="1" smtClean="0">
                <a:latin typeface="+mn-lt"/>
              </a:rPr>
              <a:t>Kurok</a:t>
            </a:r>
            <a:r>
              <a:rPr lang="en-GB" sz="1600" dirty="0" smtClean="0">
                <a:latin typeface="+mn-lt"/>
              </a:rPr>
              <a:t>.</a:t>
            </a:r>
            <a:endParaRPr lang="ru-RU" sz="1600" dirty="0" smtClean="0">
              <a:latin typeface="+mn-lt"/>
            </a:endParaRPr>
          </a:p>
          <a:p>
            <a:endParaRPr lang="ru-RU" sz="1600" i="1" dirty="0">
              <a:latin typeface="+mn-lt"/>
            </a:endParaRPr>
          </a:p>
          <a:p>
            <a:r>
              <a:rPr lang="en-US" sz="1600" dirty="0" smtClean="0">
                <a:latin typeface="+mn-lt"/>
              </a:rPr>
              <a:t>15 rare species require monitoring</a:t>
            </a:r>
            <a:r>
              <a:rPr lang="ru-RU" sz="1600" dirty="0" smtClean="0">
                <a:latin typeface="+mn-lt"/>
              </a:rPr>
              <a:t>.</a:t>
            </a:r>
            <a:endParaRPr lang="ru-RU" sz="1600" b="1" dirty="0">
              <a:latin typeface="+mn-lt"/>
            </a:endParaRPr>
          </a:p>
        </p:txBody>
      </p:sp>
      <p:sp>
        <p:nvSpPr>
          <p:cNvPr id="1638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pic>
        <p:nvPicPr>
          <p:cNvPr id="16390" name="Picture 4"/>
          <p:cNvPicPr>
            <a:picLocks noChangeAspect="1" noChangeArrowheads="1"/>
          </p:cNvPicPr>
          <p:nvPr/>
        </p:nvPicPr>
        <p:blipFill>
          <a:blip r:embed="rId3" cstate="print"/>
          <a:srcRect/>
          <a:stretch>
            <a:fillRect/>
          </a:stretch>
        </p:blipFill>
        <p:spPr bwMode="auto">
          <a:xfrm>
            <a:off x="2071688" y="4095164"/>
            <a:ext cx="2052393" cy="2762836"/>
          </a:xfrm>
          <a:prstGeom prst="rect">
            <a:avLst/>
          </a:prstGeom>
          <a:noFill/>
          <a:ln w="9525">
            <a:solidFill>
              <a:schemeClr val="tx1"/>
            </a:solidFill>
            <a:miter lim="800000"/>
            <a:headEnd/>
            <a:tailEnd/>
          </a:ln>
        </p:spPr>
      </p:pic>
      <p:sp>
        <p:nvSpPr>
          <p:cNvPr id="16391" name="Rectangle 6"/>
          <p:cNvSpPr>
            <a:spLocks noChangeArrowheads="1"/>
          </p:cNvSpPr>
          <p:nvPr/>
        </p:nvSpPr>
        <p:spPr bwMode="auto">
          <a:xfrm>
            <a:off x="2267744" y="6388195"/>
            <a:ext cx="1797813" cy="523220"/>
          </a:xfrm>
          <a:prstGeom prst="rect">
            <a:avLst/>
          </a:prstGeom>
          <a:noFill/>
          <a:ln w="9525">
            <a:noFill/>
            <a:miter lim="800000"/>
            <a:headEnd/>
            <a:tailEnd/>
          </a:ln>
        </p:spPr>
        <p:txBody>
          <a:bodyPr wrap="square" anchor="ctr">
            <a:spAutoFit/>
          </a:bodyPr>
          <a:lstStyle/>
          <a:p>
            <a:r>
              <a:rPr lang="en-US" sz="1400" b="1" i="1" dirty="0" err="1">
                <a:solidFill>
                  <a:schemeClr val="bg1"/>
                </a:solidFill>
                <a:latin typeface="Calibri" pitchFamily="34" charset="0"/>
              </a:rPr>
              <a:t>Evernia</a:t>
            </a:r>
            <a:r>
              <a:rPr lang="en-US" sz="1400" b="1" i="1" dirty="0">
                <a:solidFill>
                  <a:schemeClr val="bg1"/>
                </a:solidFill>
                <a:latin typeface="Calibri" pitchFamily="34" charset="0"/>
              </a:rPr>
              <a:t> </a:t>
            </a:r>
            <a:r>
              <a:rPr lang="en-US" sz="1400" b="1" i="1" dirty="0" err="1" smtClean="0">
                <a:solidFill>
                  <a:schemeClr val="bg1"/>
                </a:solidFill>
                <a:latin typeface="Calibri" pitchFamily="34" charset="0"/>
              </a:rPr>
              <a:t>divaricata</a:t>
            </a:r>
            <a:r>
              <a:rPr lang="ru-RU" sz="1400" b="1" i="1" dirty="0" smtClean="0">
                <a:solidFill>
                  <a:schemeClr val="bg1"/>
                </a:solidFill>
                <a:latin typeface="Calibri" pitchFamily="34" charset="0"/>
              </a:rPr>
              <a:t> </a:t>
            </a:r>
            <a:r>
              <a:rPr lang="ru-RU" sz="1400" b="1" dirty="0" smtClean="0">
                <a:solidFill>
                  <a:schemeClr val="bg1"/>
                </a:solidFill>
                <a:latin typeface="Calibri" pitchFamily="34" charset="0"/>
              </a:rPr>
              <a:t>(</a:t>
            </a:r>
            <a:r>
              <a:rPr lang="en-US" sz="1400" b="1" dirty="0" smtClean="0">
                <a:solidFill>
                  <a:schemeClr val="bg1"/>
                </a:solidFill>
                <a:latin typeface="Calibri" pitchFamily="34" charset="0"/>
              </a:rPr>
              <a:t>monitoring</a:t>
            </a:r>
            <a:r>
              <a:rPr lang="ru-RU" sz="1400" b="1" dirty="0" smtClean="0">
                <a:solidFill>
                  <a:schemeClr val="bg1"/>
                </a:solidFill>
                <a:latin typeface="Calibri" pitchFamily="34" charset="0"/>
              </a:rPr>
              <a:t>)</a:t>
            </a:r>
            <a:r>
              <a:rPr lang="en-US" sz="1400" b="1" i="1" dirty="0" smtClean="0">
                <a:solidFill>
                  <a:schemeClr val="bg1"/>
                </a:solidFill>
                <a:latin typeface="Calibri" pitchFamily="34" charset="0"/>
              </a:rPr>
              <a:t> </a:t>
            </a:r>
            <a:endParaRPr lang="en-US" sz="1400" b="1" i="1" dirty="0">
              <a:solidFill>
                <a:schemeClr val="bg1"/>
              </a:solidFill>
              <a:latin typeface="Calibri" pitchFamily="34" charset="0"/>
            </a:endParaRPr>
          </a:p>
        </p:txBody>
      </p:sp>
      <p:sp>
        <p:nvSpPr>
          <p:cNvPr id="16392" name="Прямоугольник 8"/>
          <p:cNvSpPr>
            <a:spLocks noChangeArrowheads="1"/>
          </p:cNvSpPr>
          <p:nvPr/>
        </p:nvSpPr>
        <p:spPr bwMode="auto">
          <a:xfrm>
            <a:off x="6372200" y="4293096"/>
            <a:ext cx="2304256" cy="276999"/>
          </a:xfrm>
          <a:prstGeom prst="rect">
            <a:avLst/>
          </a:prstGeom>
          <a:noFill/>
          <a:ln w="9525">
            <a:noFill/>
            <a:miter lim="800000"/>
            <a:headEnd/>
            <a:tailEnd/>
          </a:ln>
        </p:spPr>
        <p:txBody>
          <a:bodyPr wrap="square">
            <a:spAutoFit/>
          </a:bodyPr>
          <a:lstStyle/>
          <a:p>
            <a:r>
              <a:rPr lang="en-US" sz="1200" b="1" i="1" dirty="0" err="1" smtClean="0">
                <a:solidFill>
                  <a:schemeClr val="bg1"/>
                </a:solidFill>
              </a:rPr>
              <a:t>Heterodermia</a:t>
            </a:r>
            <a:r>
              <a:rPr lang="ru-RU" sz="1200" b="1" i="1" dirty="0" smtClean="0">
                <a:solidFill>
                  <a:schemeClr val="bg1"/>
                </a:solidFill>
              </a:rPr>
              <a:t> </a:t>
            </a:r>
            <a:r>
              <a:rPr lang="en-US" sz="1200" b="1" i="1" dirty="0" smtClean="0">
                <a:solidFill>
                  <a:schemeClr val="bg1"/>
                </a:solidFill>
              </a:rPr>
              <a:t> </a:t>
            </a:r>
            <a:r>
              <a:rPr lang="en-US" sz="1200" b="1" i="1" dirty="0" err="1" smtClean="0">
                <a:solidFill>
                  <a:schemeClr val="bg1"/>
                </a:solidFill>
              </a:rPr>
              <a:t>speciosa</a:t>
            </a:r>
            <a:r>
              <a:rPr lang="ru-RU" sz="1200" b="1" i="1" dirty="0" smtClean="0">
                <a:solidFill>
                  <a:schemeClr val="bg1"/>
                </a:solidFill>
              </a:rPr>
              <a:t> </a:t>
            </a:r>
            <a:r>
              <a:rPr lang="ru-RU" sz="1200" b="1" dirty="0" smtClean="0">
                <a:solidFill>
                  <a:schemeClr val="bg1"/>
                </a:solidFill>
              </a:rPr>
              <a:t>(1)</a:t>
            </a:r>
            <a:endParaRPr lang="ru-RU" sz="1200" dirty="0">
              <a:solidFill>
                <a:schemeClr val="bg1"/>
              </a:solidFill>
            </a:endParaRPr>
          </a:p>
        </p:txBody>
      </p:sp>
      <p:pic>
        <p:nvPicPr>
          <p:cNvPr id="16393" name="Picture 7" descr="dscf1019"/>
          <p:cNvPicPr>
            <a:picLocks noChangeAspect="1" noChangeArrowheads="1"/>
          </p:cNvPicPr>
          <p:nvPr/>
        </p:nvPicPr>
        <p:blipFill>
          <a:blip r:embed="rId4" cstate="print">
            <a:lum bright="-20000" contrast="20000"/>
          </a:blip>
          <a:srcRect/>
          <a:stretch>
            <a:fillRect/>
          </a:stretch>
        </p:blipFill>
        <p:spPr bwMode="auto">
          <a:xfrm>
            <a:off x="6072198" y="0"/>
            <a:ext cx="3071802" cy="2308395"/>
          </a:xfrm>
          <a:prstGeom prst="rect">
            <a:avLst/>
          </a:prstGeom>
          <a:noFill/>
          <a:ln w="9525">
            <a:solidFill>
              <a:schemeClr val="tx1"/>
            </a:solidFill>
            <a:miter lim="800000"/>
            <a:headEnd/>
            <a:tailEnd/>
          </a:ln>
        </p:spPr>
      </p:pic>
      <p:sp>
        <p:nvSpPr>
          <p:cNvPr id="16394" name="Rectangle 9"/>
          <p:cNvSpPr>
            <a:spLocks noChangeArrowheads="1"/>
          </p:cNvSpPr>
          <p:nvPr/>
        </p:nvSpPr>
        <p:spPr bwMode="auto">
          <a:xfrm>
            <a:off x="6286500" y="6572250"/>
            <a:ext cx="1785938" cy="277813"/>
          </a:xfrm>
          <a:prstGeom prst="rect">
            <a:avLst/>
          </a:prstGeom>
          <a:noFill/>
          <a:ln w="9525">
            <a:noFill/>
            <a:miter lim="800000"/>
            <a:headEnd/>
            <a:tailEnd/>
          </a:ln>
        </p:spPr>
        <p:txBody>
          <a:bodyPr anchor="ctr">
            <a:spAutoFit/>
          </a:bodyPr>
          <a:lstStyle/>
          <a:p>
            <a:r>
              <a:rPr lang="ru-RU" sz="1200" b="1" i="1">
                <a:solidFill>
                  <a:schemeClr val="bg1"/>
                </a:solidFill>
                <a:cs typeface="Times New Roman" pitchFamily="18" charset="0"/>
              </a:rPr>
              <a:t>Pseudevernia furfuracea</a:t>
            </a:r>
            <a:endParaRPr lang="ru-RU">
              <a:solidFill>
                <a:schemeClr val="bg1"/>
              </a:solidFill>
            </a:endParaRPr>
          </a:p>
        </p:txBody>
      </p:sp>
      <p:pic>
        <p:nvPicPr>
          <p:cNvPr id="16395" name="Picture 10" descr="E:\Janolaf Hermanson photos\Img0164\DSCN9794.JPG"/>
          <p:cNvPicPr>
            <a:picLocks noChangeAspect="1" noChangeArrowheads="1"/>
          </p:cNvPicPr>
          <p:nvPr/>
        </p:nvPicPr>
        <p:blipFill>
          <a:blip r:embed="rId5" cstate="print"/>
          <a:srcRect/>
          <a:stretch>
            <a:fillRect/>
          </a:stretch>
        </p:blipFill>
        <p:spPr bwMode="auto">
          <a:xfrm>
            <a:off x="-12746" y="4087227"/>
            <a:ext cx="2071688" cy="2762836"/>
          </a:xfrm>
          <a:prstGeom prst="rect">
            <a:avLst/>
          </a:prstGeom>
          <a:noFill/>
          <a:ln w="9525">
            <a:solidFill>
              <a:schemeClr val="tx1"/>
            </a:solidFill>
            <a:miter lim="800000"/>
            <a:headEnd/>
            <a:tailEnd/>
          </a:ln>
        </p:spPr>
      </p:pic>
      <p:sp>
        <p:nvSpPr>
          <p:cNvPr id="16398" name="Rectangle 12"/>
          <p:cNvSpPr>
            <a:spLocks noChangeArrowheads="1"/>
          </p:cNvSpPr>
          <p:nvPr/>
        </p:nvSpPr>
        <p:spPr bwMode="auto">
          <a:xfrm>
            <a:off x="251521" y="6444306"/>
            <a:ext cx="1512167" cy="461665"/>
          </a:xfrm>
          <a:prstGeom prst="rect">
            <a:avLst/>
          </a:prstGeom>
          <a:noFill/>
          <a:ln w="9525">
            <a:noFill/>
            <a:miter lim="800000"/>
            <a:headEnd/>
            <a:tailEnd/>
          </a:ln>
        </p:spPr>
        <p:txBody>
          <a:bodyPr wrap="square" anchor="ctr">
            <a:spAutoFit/>
          </a:bodyPr>
          <a:lstStyle/>
          <a:p>
            <a:r>
              <a:rPr lang="en-US" sz="1200" b="1" i="1" dirty="0" err="1">
                <a:solidFill>
                  <a:schemeClr val="bg1"/>
                </a:solidFill>
                <a:cs typeface="Times New Roman" pitchFamily="18" charset="0"/>
              </a:rPr>
              <a:t>Ramalina</a:t>
            </a:r>
            <a:r>
              <a:rPr lang="en-US" sz="1200" b="1" i="1" dirty="0">
                <a:solidFill>
                  <a:schemeClr val="bg1"/>
                </a:solidFill>
                <a:cs typeface="Times New Roman" pitchFamily="18" charset="0"/>
              </a:rPr>
              <a:t> </a:t>
            </a:r>
            <a:r>
              <a:rPr lang="en-US" sz="1200" b="1" i="1" dirty="0" err="1" smtClean="0">
                <a:solidFill>
                  <a:schemeClr val="bg1"/>
                </a:solidFill>
                <a:cs typeface="Times New Roman" pitchFamily="18" charset="0"/>
              </a:rPr>
              <a:t>trausta</a:t>
            </a:r>
            <a:r>
              <a:rPr lang="ru-RU" sz="1200" b="1" i="1" dirty="0" smtClean="0">
                <a:solidFill>
                  <a:schemeClr val="bg1"/>
                </a:solidFill>
                <a:cs typeface="Times New Roman" pitchFamily="18" charset="0"/>
              </a:rPr>
              <a:t> </a:t>
            </a:r>
            <a:r>
              <a:rPr lang="ru-RU" sz="1200" b="1" dirty="0" smtClean="0">
                <a:solidFill>
                  <a:schemeClr val="bg1"/>
                </a:solidFill>
                <a:cs typeface="Times New Roman" pitchFamily="18" charset="0"/>
              </a:rPr>
              <a:t>(</a:t>
            </a:r>
            <a:r>
              <a:rPr lang="en-US" sz="1200" b="1" dirty="0" smtClean="0">
                <a:solidFill>
                  <a:schemeClr val="bg1"/>
                </a:solidFill>
                <a:cs typeface="Times New Roman" pitchFamily="18" charset="0"/>
              </a:rPr>
              <a:t>monitoring</a:t>
            </a:r>
            <a:r>
              <a:rPr lang="ru-RU" sz="1200" b="1" dirty="0" smtClean="0">
                <a:solidFill>
                  <a:schemeClr val="bg1"/>
                </a:solidFill>
                <a:cs typeface="Times New Roman" pitchFamily="18" charset="0"/>
              </a:rPr>
              <a:t>)</a:t>
            </a:r>
            <a:endParaRPr lang="en-US" dirty="0">
              <a:solidFill>
                <a:schemeClr val="bg1"/>
              </a:solidFill>
            </a:endParaRPr>
          </a:p>
        </p:txBody>
      </p:sp>
      <p:pic>
        <p:nvPicPr>
          <p:cNvPr id="15" name="Picture 3" descr="C:\Users\Татьяна\Documents\Красная книга\КР-Кн_2010\Иллюстрации\Лишайники_дополнительные\usnea-longissima_Pautova-как вставка.jpg"/>
          <p:cNvPicPr>
            <a:picLocks noChangeAspect="1" noChangeArrowheads="1"/>
          </p:cNvPicPr>
          <p:nvPr/>
        </p:nvPicPr>
        <p:blipFill>
          <a:blip r:embed="rId6" cstate="print"/>
          <a:srcRect/>
          <a:stretch>
            <a:fillRect/>
          </a:stretch>
        </p:blipFill>
        <p:spPr bwMode="auto">
          <a:xfrm>
            <a:off x="4065557" y="4087227"/>
            <a:ext cx="2078079" cy="2770773"/>
          </a:xfrm>
          <a:prstGeom prst="rect">
            <a:avLst/>
          </a:prstGeom>
          <a:noFill/>
          <a:ln w="9525">
            <a:solidFill>
              <a:schemeClr val="tx1"/>
            </a:solidFill>
            <a:miter lim="800000"/>
            <a:headEnd/>
            <a:tailEnd/>
          </a:ln>
        </p:spPr>
      </p:pic>
      <p:sp>
        <p:nvSpPr>
          <p:cNvPr id="17" name="Прямоугольник 10"/>
          <p:cNvSpPr>
            <a:spLocks noChangeArrowheads="1"/>
          </p:cNvSpPr>
          <p:nvPr/>
        </p:nvSpPr>
        <p:spPr bwMode="auto">
          <a:xfrm>
            <a:off x="4130537" y="6550223"/>
            <a:ext cx="1948117" cy="307777"/>
          </a:xfrm>
          <a:prstGeom prst="rect">
            <a:avLst/>
          </a:prstGeom>
          <a:noFill/>
          <a:ln w="9525">
            <a:noFill/>
            <a:miter lim="800000"/>
            <a:headEnd/>
            <a:tailEnd/>
          </a:ln>
        </p:spPr>
        <p:txBody>
          <a:bodyPr wrap="square">
            <a:spAutoFit/>
          </a:bodyPr>
          <a:lstStyle/>
          <a:p>
            <a:r>
              <a:rPr lang="en-US" sz="1400" b="1" i="1" dirty="0" err="1" smtClean="0">
                <a:solidFill>
                  <a:schemeClr val="bg1"/>
                </a:solidFill>
                <a:latin typeface="Calibri" pitchFamily="34" charset="0"/>
              </a:rPr>
              <a:t>Usnea</a:t>
            </a:r>
            <a:r>
              <a:rPr lang="en-US" sz="1400" b="1" i="1" dirty="0" smtClean="0">
                <a:solidFill>
                  <a:schemeClr val="bg1"/>
                </a:solidFill>
                <a:latin typeface="Calibri" pitchFamily="34" charset="0"/>
              </a:rPr>
              <a:t> </a:t>
            </a:r>
            <a:r>
              <a:rPr lang="en-US" sz="1400" b="1" i="1" dirty="0" err="1" smtClean="0">
                <a:solidFill>
                  <a:schemeClr val="bg1"/>
                </a:solidFill>
                <a:latin typeface="Calibri" pitchFamily="34" charset="0"/>
              </a:rPr>
              <a:t>longissima</a:t>
            </a:r>
            <a:r>
              <a:rPr lang="ru-RU" sz="1400" b="1" i="1" dirty="0" smtClean="0">
                <a:solidFill>
                  <a:schemeClr val="bg1"/>
                </a:solidFill>
                <a:latin typeface="Calibri" pitchFamily="34" charset="0"/>
              </a:rPr>
              <a:t> </a:t>
            </a:r>
            <a:r>
              <a:rPr lang="ru-RU" sz="1400" b="1" dirty="0">
                <a:solidFill>
                  <a:schemeClr val="bg1"/>
                </a:solidFill>
                <a:latin typeface="Calibri" pitchFamily="34" charset="0"/>
              </a:rPr>
              <a:t>(1)</a:t>
            </a:r>
          </a:p>
        </p:txBody>
      </p:sp>
      <p:pic>
        <p:nvPicPr>
          <p:cNvPr id="18" name="Picture 2" descr="D:\Pictures\Оле Валуйских\лобария легочная_меркулова о.с..jpg"/>
          <p:cNvPicPr>
            <a:picLocks noChangeAspect="1" noChangeArrowheads="1"/>
          </p:cNvPicPr>
          <p:nvPr/>
        </p:nvPicPr>
        <p:blipFill>
          <a:blip r:embed="rId7" cstate="print"/>
          <a:srcRect/>
          <a:stretch>
            <a:fillRect/>
          </a:stretch>
        </p:blipFill>
        <p:spPr bwMode="auto">
          <a:xfrm>
            <a:off x="6143636" y="4607728"/>
            <a:ext cx="3000364" cy="2250272"/>
          </a:xfrm>
          <a:prstGeom prst="rect">
            <a:avLst/>
          </a:prstGeom>
          <a:noFill/>
          <a:ln w="9525">
            <a:solidFill>
              <a:schemeClr val="tx1"/>
            </a:solidFill>
            <a:miter lim="800000"/>
            <a:headEnd/>
            <a:tailEnd/>
          </a:ln>
        </p:spPr>
      </p:pic>
      <p:sp>
        <p:nvSpPr>
          <p:cNvPr id="20" name="Прямоугольник 9"/>
          <p:cNvSpPr>
            <a:spLocks noChangeArrowheads="1"/>
          </p:cNvSpPr>
          <p:nvPr/>
        </p:nvSpPr>
        <p:spPr bwMode="auto">
          <a:xfrm>
            <a:off x="6156176" y="6550223"/>
            <a:ext cx="2987824" cy="307777"/>
          </a:xfrm>
          <a:prstGeom prst="rect">
            <a:avLst/>
          </a:prstGeom>
          <a:noFill/>
          <a:ln w="9525">
            <a:noFill/>
            <a:miter lim="800000"/>
            <a:headEnd/>
            <a:tailEnd/>
          </a:ln>
        </p:spPr>
        <p:txBody>
          <a:bodyPr wrap="square">
            <a:spAutoFit/>
          </a:bodyPr>
          <a:lstStyle/>
          <a:p>
            <a:r>
              <a:rPr lang="en-US" sz="1400" b="1" i="1" dirty="0" smtClean="0">
                <a:solidFill>
                  <a:schemeClr val="bg1"/>
                </a:solidFill>
                <a:latin typeface="Calibri" pitchFamily="34" charset="0"/>
              </a:rPr>
              <a:t>Lobaria pulmonaria</a:t>
            </a:r>
            <a:r>
              <a:rPr lang="ru-RU" sz="1400" b="1" i="1" dirty="0" smtClean="0">
                <a:solidFill>
                  <a:schemeClr val="bg1"/>
                </a:solidFill>
                <a:latin typeface="Calibri" pitchFamily="34" charset="0"/>
              </a:rPr>
              <a:t> </a:t>
            </a:r>
            <a:r>
              <a:rPr lang="ru-RU" sz="1400" b="1" dirty="0" smtClean="0">
                <a:solidFill>
                  <a:schemeClr val="bg1"/>
                </a:solidFill>
                <a:latin typeface="Calibri" pitchFamily="34" charset="0"/>
              </a:rPr>
              <a:t>(2, 3)</a:t>
            </a:r>
            <a:endParaRPr lang="ru-RU" sz="1400" b="1" dirty="0">
              <a:solidFill>
                <a:schemeClr val="bg1"/>
              </a:solidFill>
              <a:latin typeface="Calibri" pitchFamily="34" charset="0"/>
            </a:endParaRPr>
          </a:p>
        </p:txBody>
      </p:sp>
      <p:sp>
        <p:nvSpPr>
          <p:cNvPr id="2" name="Прямоугольник 1"/>
          <p:cNvSpPr/>
          <p:nvPr/>
        </p:nvSpPr>
        <p:spPr>
          <a:xfrm>
            <a:off x="6753486" y="1988840"/>
            <a:ext cx="2390514" cy="276999"/>
          </a:xfrm>
          <a:prstGeom prst="rect">
            <a:avLst/>
          </a:prstGeom>
        </p:spPr>
        <p:txBody>
          <a:bodyPr wrap="square">
            <a:spAutoFit/>
          </a:bodyPr>
          <a:lstStyle/>
          <a:p>
            <a:r>
              <a:rPr lang="en-US" sz="1200" b="1" i="1" dirty="0" err="1">
                <a:solidFill>
                  <a:schemeClr val="bg1"/>
                </a:solidFill>
              </a:rPr>
              <a:t>Pseudevernia</a:t>
            </a:r>
            <a:r>
              <a:rPr lang="en-US" sz="1200" b="1" i="1" dirty="0">
                <a:solidFill>
                  <a:schemeClr val="bg1"/>
                </a:solidFill>
              </a:rPr>
              <a:t> </a:t>
            </a:r>
            <a:r>
              <a:rPr lang="en-US" sz="1200" b="1" i="1" dirty="0" err="1" smtClean="0">
                <a:solidFill>
                  <a:schemeClr val="bg1"/>
                </a:solidFill>
              </a:rPr>
              <a:t>furfuracea</a:t>
            </a:r>
            <a:r>
              <a:rPr lang="ru-RU" sz="1200" b="1" i="1" dirty="0" smtClean="0">
                <a:solidFill>
                  <a:schemeClr val="bg1"/>
                </a:solidFill>
              </a:rPr>
              <a:t> </a:t>
            </a:r>
            <a:r>
              <a:rPr lang="ru-RU" sz="1200" b="1" dirty="0" smtClean="0">
                <a:solidFill>
                  <a:schemeClr val="bg1"/>
                </a:solidFill>
              </a:rPr>
              <a:t>(3)</a:t>
            </a:r>
            <a:endParaRPr lang="ru-RU" sz="1200" b="1" dirty="0">
              <a:solidFill>
                <a:schemeClr val="bg1"/>
              </a:solidFill>
            </a:endParaRPr>
          </a:p>
        </p:txBody>
      </p:sp>
      <p:sp>
        <p:nvSpPr>
          <p:cNvPr id="19" name="Rectangle 3"/>
          <p:cNvSpPr txBox="1">
            <a:spLocks noChangeArrowheads="1"/>
          </p:cNvSpPr>
          <p:nvPr/>
        </p:nvSpPr>
        <p:spPr>
          <a:xfrm>
            <a:off x="0" y="0"/>
            <a:ext cx="6660232" cy="461665"/>
          </a:xfrm>
          <a:prstGeom prst="rect">
            <a:avLst/>
          </a:prstGeom>
        </p:spPr>
        <p:txBody>
          <a:bodyPr wrap="square">
            <a:spAutoFit/>
          </a:bodyPr>
          <a:lstStyle/>
          <a:p>
            <a:pPr lvl="0">
              <a:defRPr/>
            </a:pPr>
            <a:r>
              <a:rPr lang="en-US" sz="2400" b="1" dirty="0" smtClean="0"/>
              <a:t>Pechoro-Ilychsky state reserve</a:t>
            </a:r>
            <a:endParaRPr lang="ru-RU" sz="2400" b="1"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нацпарк"/>
          <p:cNvPicPr>
            <a:picLocks noChangeAspect="1" noChangeArrowheads="1"/>
          </p:cNvPicPr>
          <p:nvPr/>
        </p:nvPicPr>
        <p:blipFill>
          <a:blip r:embed="rId2" cstate="print"/>
          <a:srcRect/>
          <a:stretch>
            <a:fillRect/>
          </a:stretch>
        </p:blipFill>
        <p:spPr bwMode="auto">
          <a:xfrm>
            <a:off x="0" y="764704"/>
            <a:ext cx="3822005" cy="5562600"/>
          </a:xfrm>
          <a:prstGeom prst="rect">
            <a:avLst/>
          </a:prstGeom>
          <a:noFill/>
          <a:ln w="9525">
            <a:noFill/>
            <a:miter lim="800000"/>
            <a:headEnd/>
            <a:tailEnd/>
          </a:ln>
        </p:spPr>
      </p:pic>
      <p:sp>
        <p:nvSpPr>
          <p:cNvPr id="18434" name="Rectangle 2"/>
          <p:cNvSpPr>
            <a:spLocks noGrp="1" noChangeArrowheads="1"/>
          </p:cNvSpPr>
          <p:nvPr>
            <p:ph type="title"/>
          </p:nvPr>
        </p:nvSpPr>
        <p:spPr>
          <a:xfrm>
            <a:off x="3491880" y="188640"/>
            <a:ext cx="5486400" cy="609600"/>
          </a:xfrm>
        </p:spPr>
        <p:txBody>
          <a:bodyPr/>
          <a:lstStyle/>
          <a:p>
            <a:pPr eaLnBrk="1" hangingPunct="1"/>
            <a:r>
              <a:rPr lang="en-US" sz="2800" b="1" dirty="0" smtClean="0"/>
              <a:t>National park </a:t>
            </a:r>
            <a:r>
              <a:rPr lang="ru-RU" sz="2800" b="1" dirty="0" smtClean="0"/>
              <a:t>«</a:t>
            </a:r>
            <a:r>
              <a:rPr lang="en-US" sz="2800" b="1" dirty="0" smtClean="0"/>
              <a:t>Yugyd va</a:t>
            </a:r>
            <a:r>
              <a:rPr lang="ru-RU" sz="2800" b="1" dirty="0" smtClean="0"/>
              <a:t>»</a:t>
            </a:r>
          </a:p>
        </p:txBody>
      </p:sp>
      <p:sp>
        <p:nvSpPr>
          <p:cNvPr id="18435" name="Rectangle 3"/>
          <p:cNvSpPr>
            <a:spLocks noGrp="1" noChangeArrowheads="1"/>
          </p:cNvSpPr>
          <p:nvPr>
            <p:ph type="body" sz="half" idx="1"/>
          </p:nvPr>
        </p:nvSpPr>
        <p:spPr>
          <a:xfrm>
            <a:off x="2987824" y="908720"/>
            <a:ext cx="6156176" cy="2419124"/>
          </a:xfrm>
        </p:spPr>
        <p:txBody>
          <a:bodyPr wrap="square">
            <a:spAutoFit/>
          </a:bodyPr>
          <a:lstStyle/>
          <a:p>
            <a:pPr algn="ctr" eaLnBrk="1" hangingPunct="1">
              <a:buNone/>
            </a:pPr>
            <a:r>
              <a:rPr lang="ru-RU" sz="1800" b="1" dirty="0" smtClean="0"/>
              <a:t>	</a:t>
            </a:r>
            <a:r>
              <a:rPr lang="en-US" sz="1800" b="1" dirty="0" smtClean="0"/>
              <a:t>National park </a:t>
            </a:r>
            <a:r>
              <a:rPr lang="ru-RU" sz="1800" b="1" dirty="0" smtClean="0"/>
              <a:t>«</a:t>
            </a:r>
            <a:r>
              <a:rPr lang="en-US" sz="1800" b="1" dirty="0" smtClean="0"/>
              <a:t>Yugyd va</a:t>
            </a:r>
            <a:r>
              <a:rPr lang="ru-RU" sz="1800" b="1" dirty="0" smtClean="0"/>
              <a:t>»</a:t>
            </a:r>
            <a:r>
              <a:rPr lang="en-US" sz="1800" b="1" dirty="0" smtClean="0"/>
              <a:t> </a:t>
            </a:r>
            <a:r>
              <a:rPr lang="ru-RU" sz="1800" b="1" dirty="0" smtClean="0"/>
              <a:t>- </a:t>
            </a:r>
            <a:r>
              <a:rPr lang="en-US" sz="1800" b="1" dirty="0" smtClean="0"/>
              <a:t>“fresh water” from the Komi language </a:t>
            </a:r>
            <a:r>
              <a:rPr lang="ru-RU" sz="1800" b="1" dirty="0" smtClean="0"/>
              <a:t>(1 891 701 </a:t>
            </a:r>
            <a:r>
              <a:rPr lang="en-US" sz="1800" b="1" dirty="0" smtClean="0"/>
              <a:t>ha</a:t>
            </a:r>
            <a:r>
              <a:rPr lang="ru-RU" sz="1800" b="1" dirty="0" smtClean="0"/>
              <a:t>) </a:t>
            </a:r>
            <a:r>
              <a:rPr lang="en-US" sz="1800" b="1" dirty="0" smtClean="0"/>
              <a:t>is located at the </a:t>
            </a:r>
            <a:r>
              <a:rPr lang="ru-RU" sz="1800" b="1" dirty="0" smtClean="0"/>
              <a:t/>
            </a:r>
            <a:br>
              <a:rPr lang="ru-RU" sz="1800" b="1" dirty="0" smtClean="0"/>
            </a:br>
            <a:r>
              <a:rPr lang="en-US" sz="1800" b="1" dirty="0" smtClean="0"/>
              <a:t>west</a:t>
            </a:r>
            <a:r>
              <a:rPr lang="ru-RU" sz="1800" b="1" dirty="0" smtClean="0"/>
              <a:t> </a:t>
            </a:r>
            <a:r>
              <a:rPr lang="en-US" sz="1800" b="1" dirty="0" smtClean="0"/>
              <a:t>slopes of the Northern and Subpolar Urals</a:t>
            </a:r>
            <a:r>
              <a:rPr lang="ru-RU" sz="1800" b="1" dirty="0" smtClean="0"/>
              <a:t>. </a:t>
            </a:r>
            <a:r>
              <a:rPr lang="en-US" sz="1800" b="1" dirty="0" smtClean="0"/>
              <a:t>Created in </a:t>
            </a:r>
            <a:r>
              <a:rPr lang="ru-RU" sz="1800" b="1" dirty="0" smtClean="0"/>
              <a:t>1993</a:t>
            </a:r>
            <a:r>
              <a:rPr lang="en-US" sz="1800" b="1" dirty="0" smtClean="0"/>
              <a:t> for the protection of natural complexes , for the development of tourism and recreation</a:t>
            </a:r>
            <a:r>
              <a:rPr lang="ru-RU" sz="1800" b="1" dirty="0" smtClean="0"/>
              <a:t>. </a:t>
            </a:r>
          </a:p>
          <a:p>
            <a:pPr marL="0" indent="0" algn="ctr" eaLnBrk="1" hangingPunct="1">
              <a:buNone/>
            </a:pPr>
            <a:r>
              <a:rPr lang="en-US" sz="1800" b="1" dirty="0" smtClean="0"/>
              <a:t>Since</a:t>
            </a:r>
            <a:r>
              <a:rPr lang="ru-RU" sz="1800" b="1" dirty="0" smtClean="0"/>
              <a:t> 1995 </a:t>
            </a:r>
            <a:r>
              <a:rPr lang="en-US" sz="1800" b="1" dirty="0" smtClean="0"/>
              <a:t>included in the UNESCO World Heritage List as the object </a:t>
            </a:r>
            <a:r>
              <a:rPr lang="ru-RU" sz="1800" b="1" dirty="0" smtClean="0"/>
              <a:t>«</a:t>
            </a:r>
            <a:r>
              <a:rPr lang="en-US" sz="1800" b="1" dirty="0" smtClean="0"/>
              <a:t>Virgin forests</a:t>
            </a:r>
            <a:r>
              <a:rPr lang="ru-RU" sz="1800" b="1" dirty="0" smtClean="0"/>
              <a:t> </a:t>
            </a:r>
            <a:r>
              <a:rPr lang="en-US" sz="1800" b="1" dirty="0" smtClean="0"/>
              <a:t>of Komi</a:t>
            </a:r>
            <a:r>
              <a:rPr lang="ru-RU" sz="1800" b="1" dirty="0" smtClean="0"/>
              <a:t>»  </a:t>
            </a:r>
          </a:p>
          <a:p>
            <a:pPr algn="ctr" eaLnBrk="1" hangingPunct="1">
              <a:buFontTx/>
              <a:buNone/>
            </a:pPr>
            <a:endParaRPr lang="ru-RU" sz="1800" b="1" dirty="0" smtClean="0"/>
          </a:p>
        </p:txBody>
      </p:sp>
      <p:pic>
        <p:nvPicPr>
          <p:cNvPr id="5" name="Picture 1" descr="C:\Users\Ponomarev\Pictures\2009\базовые озера\полеты_я\IMG_3406.JPG"/>
          <p:cNvPicPr>
            <a:picLocks noChangeAspect="1" noChangeArrowheads="1"/>
          </p:cNvPicPr>
          <p:nvPr/>
        </p:nvPicPr>
        <p:blipFill>
          <a:blip r:embed="rId3" cstate="email">
            <a:lum contrast="10000"/>
          </a:blip>
          <a:srcRect/>
          <a:stretch>
            <a:fillRect/>
          </a:stretch>
        </p:blipFill>
        <p:spPr bwMode="auto">
          <a:xfrm>
            <a:off x="5868144" y="4293096"/>
            <a:ext cx="3275856" cy="2183904"/>
          </a:xfrm>
          <a:prstGeom prst="rect">
            <a:avLst/>
          </a:prstGeom>
          <a:noFill/>
          <a:ln w="9525">
            <a:noFill/>
            <a:miter lim="800000"/>
            <a:headEnd/>
            <a:tailEnd/>
          </a:ln>
        </p:spPr>
      </p:pic>
      <p:sp>
        <p:nvSpPr>
          <p:cNvPr id="7" name="TextBox 6"/>
          <p:cNvSpPr txBox="1"/>
          <p:nvPr/>
        </p:nvSpPr>
        <p:spPr>
          <a:xfrm>
            <a:off x="2483768" y="6525345"/>
            <a:ext cx="6660232" cy="307778"/>
          </a:xfrm>
          <a:prstGeom prst="rect">
            <a:avLst/>
          </a:prstGeom>
          <a:noFill/>
        </p:spPr>
        <p:txBody>
          <a:bodyPr wrap="square" rtlCol="0">
            <a:spAutoFit/>
          </a:bodyPr>
          <a:lstStyle/>
          <a:p>
            <a:pPr algn="ctr"/>
            <a:r>
              <a:rPr lang="en-US" sz="1400" b="1" dirty="0" smtClean="0">
                <a:latin typeface="+mn-lt"/>
                <a:cs typeface="+mn-cs"/>
              </a:rPr>
              <a:t>Subpolar Urals</a:t>
            </a:r>
            <a:r>
              <a:rPr lang="ru-RU" sz="1400" b="1" dirty="0" smtClean="0">
                <a:latin typeface="+mn-lt"/>
                <a:cs typeface="+mn-cs"/>
              </a:rPr>
              <a:t>. </a:t>
            </a:r>
            <a:r>
              <a:rPr lang="en-US" sz="1400" b="1" dirty="0" smtClean="0">
                <a:latin typeface="+mn-lt"/>
                <a:cs typeface="+mn-cs"/>
              </a:rPr>
              <a:t>Mountain</a:t>
            </a:r>
            <a:r>
              <a:rPr lang="ru-RU" sz="1400" b="1" dirty="0" smtClean="0">
                <a:latin typeface="+mn-lt"/>
                <a:cs typeface="+mn-cs"/>
              </a:rPr>
              <a:t> </a:t>
            </a:r>
            <a:r>
              <a:rPr lang="en-US" sz="1400" b="1" dirty="0" err="1" smtClean="0">
                <a:latin typeface="+mn-lt"/>
                <a:cs typeface="+mn-cs"/>
              </a:rPr>
              <a:t>Manaraga</a:t>
            </a:r>
            <a:r>
              <a:rPr lang="ru-RU" sz="1400" b="1" dirty="0" smtClean="0">
                <a:latin typeface="+mn-lt"/>
                <a:cs typeface="+mn-cs"/>
              </a:rPr>
              <a:t> (1662 </a:t>
            </a:r>
            <a:r>
              <a:rPr lang="en-US" sz="1400" b="1" dirty="0" smtClean="0">
                <a:latin typeface="+mn-lt"/>
                <a:cs typeface="+mn-cs"/>
              </a:rPr>
              <a:t>m</a:t>
            </a:r>
            <a:r>
              <a:rPr lang="ru-RU" sz="1400" b="1" dirty="0" smtClean="0">
                <a:latin typeface="+mn-lt"/>
                <a:cs typeface="+mn-cs"/>
              </a:rPr>
              <a:t>) </a:t>
            </a:r>
            <a:r>
              <a:rPr lang="en-US" sz="1400" b="1" dirty="0" smtClean="0">
                <a:latin typeface="+mn-lt"/>
                <a:cs typeface="+mn-cs"/>
              </a:rPr>
              <a:t>and Mountain </a:t>
            </a:r>
            <a:r>
              <a:rPr lang="en-US" sz="1400" b="1" dirty="0" err="1" smtClean="0">
                <a:latin typeface="+mn-lt"/>
                <a:cs typeface="+mn-cs"/>
              </a:rPr>
              <a:t>Sablya</a:t>
            </a:r>
            <a:r>
              <a:rPr lang="ru-RU" sz="1400" b="1" dirty="0" smtClean="0">
                <a:latin typeface="+mn-lt"/>
                <a:cs typeface="+mn-cs"/>
              </a:rPr>
              <a:t> (1497 </a:t>
            </a:r>
            <a:r>
              <a:rPr lang="en-US" sz="1400" b="1" dirty="0" smtClean="0">
                <a:latin typeface="+mn-lt"/>
                <a:cs typeface="+mn-cs"/>
              </a:rPr>
              <a:t>m</a:t>
            </a:r>
            <a:r>
              <a:rPr lang="ru-RU" sz="1400" b="1" dirty="0" smtClean="0">
                <a:latin typeface="+mn-lt"/>
                <a:cs typeface="+mn-cs"/>
              </a:rPr>
              <a:t>)</a:t>
            </a:r>
            <a:endParaRPr lang="ru-RU" sz="1400" b="1" dirty="0">
              <a:latin typeface="+mn-lt"/>
              <a:cs typeface="+mn-cs"/>
            </a:endParaRPr>
          </a:p>
        </p:txBody>
      </p:sp>
      <p:pic>
        <p:nvPicPr>
          <p:cNvPr id="45057" name="Picture 1"/>
          <p:cNvPicPr>
            <a:picLocks noChangeAspect="1" noChangeArrowheads="1"/>
          </p:cNvPicPr>
          <p:nvPr/>
        </p:nvPicPr>
        <p:blipFill>
          <a:blip r:embed="rId4" cstate="print"/>
          <a:srcRect/>
          <a:stretch>
            <a:fillRect/>
          </a:stretch>
        </p:blipFill>
        <p:spPr bwMode="auto">
          <a:xfrm>
            <a:off x="2411760" y="4293096"/>
            <a:ext cx="3312368" cy="22060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87"/>
          <p:cNvGraphicFramePr>
            <a:graphicFrameLocks noGrp="1"/>
          </p:cNvGraphicFramePr>
          <p:nvPr>
            <p:extLst>
              <p:ext uri="{D42A27DB-BD31-4B8C-83A1-F6EECF244321}">
                <p14:modId xmlns="" xmlns:p14="http://schemas.microsoft.com/office/powerpoint/2010/main" val="144133206"/>
              </p:ext>
            </p:extLst>
          </p:nvPr>
        </p:nvGraphicFramePr>
        <p:xfrm>
          <a:off x="683568" y="1484784"/>
          <a:ext cx="2952328" cy="5261023"/>
        </p:xfrm>
        <a:graphic>
          <a:graphicData uri="http://schemas.openxmlformats.org/drawingml/2006/table">
            <a:tbl>
              <a:tblPr>
                <a:tableStyleId>{69C7853C-536D-4A76-A0AE-DD22124D55A5}</a:tableStyleId>
              </a:tblPr>
              <a:tblGrid>
                <a:gridCol w="1320734"/>
                <a:gridCol w="621560"/>
                <a:gridCol w="1010034"/>
              </a:tblGrid>
              <a:tr h="65338">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Taxon</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Rank</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anchor="ctr"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Number of species</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anchor="ctr" horzOverflow="overflow"/>
                </a:tc>
              </a:tr>
              <a:tr h="7387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Family</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anchor="ctr" horzOverflow="overflow"/>
                </a:tc>
                <a:tc>
                  <a:txBody>
                    <a:bodyPr/>
                    <a:lstStyle/>
                    <a:p>
                      <a:endParaRPr lang="ru-RU" sz="1200"/>
                    </a:p>
                  </a:txBody>
                  <a:tcPr marL="45968" marR="45968" marT="0" marB="0" horzOverflow="overflow"/>
                </a:tc>
                <a:tc>
                  <a:txBody>
                    <a:bodyPr/>
                    <a:lstStyle/>
                    <a:p>
                      <a:endParaRPr lang="ru-RU" sz="1200"/>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Parmeliaceae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6</a:t>
                      </a:r>
                      <a:r>
                        <a:rPr kumimoji="0" lang="ru-RU" sz="1200" u="none" strike="noStrike" cap="none" normalizeH="0" baseline="0" dirty="0" smtClean="0">
                          <a:ln>
                            <a:noFill/>
                          </a:ln>
                          <a:effectLst/>
                        </a:rPr>
                        <a:t>9</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err="1" smtClean="0">
                          <a:ln>
                            <a:noFill/>
                          </a:ln>
                          <a:effectLst/>
                        </a:rPr>
                        <a:t>Cladoniaceae</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51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Lecanoraceae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3</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36</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err="1" smtClean="0">
                          <a:ln>
                            <a:noFill/>
                          </a:ln>
                          <a:effectLst/>
                        </a:rPr>
                        <a:t>Physciaceae</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4</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26</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Pertusariaceae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5</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21</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Bacidiaceae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6</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20</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Lecideaceae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19</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Peltigeraceae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8</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18</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Porpidiaceae</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9-10</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16</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err="1" smtClean="0">
                          <a:ln>
                            <a:noFill/>
                          </a:ln>
                          <a:effectLst/>
                        </a:rPr>
                        <a:t>Teloschistaceae</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9-10</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16</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r>
              <a:tr h="213535">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en-US" sz="1200" u="none" strike="noStrike" cap="none" normalizeH="0" baseline="0" dirty="0" smtClean="0">
                          <a:ln>
                            <a:noFill/>
                          </a:ln>
                          <a:effectLst/>
                        </a:rPr>
                        <a:t>Genus</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endParaRPr lang="ru-RU" sz="1200" dirty="0"/>
                    </a:p>
                  </a:txBody>
                  <a:tcPr marL="45968" marR="45968" marT="0" marB="0" horzOverflow="overflow"/>
                </a:tc>
                <a:tc>
                  <a:txBody>
                    <a:bodyPr/>
                    <a:lstStyle/>
                    <a:p>
                      <a:endParaRPr lang="ru-RU" sz="1200" dirty="0"/>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err="1" smtClean="0">
                          <a:ln>
                            <a:noFill/>
                          </a:ln>
                          <a:effectLst/>
                        </a:rPr>
                        <a:t>Cladonia</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49</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Lecanora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2</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21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Lecidea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3-4</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16</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Peltigera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3-4</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16</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Caloplaca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5-7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13</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err="1" smtClean="0">
                          <a:ln>
                            <a:noFill/>
                          </a:ln>
                          <a:effectLst/>
                        </a:rPr>
                        <a:t>Pertusaria</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5-7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13</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Stereocaulon</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5-7</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13</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Melanelia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8</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Chaenotheca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9-11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10</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Bryoria</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9-11</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smtClean="0">
                          <a:ln>
                            <a:noFill/>
                          </a:ln>
                          <a:effectLst/>
                        </a:rPr>
                        <a:t>10</a:t>
                      </a:r>
                      <a:endParaRPr kumimoji="0" lang="ru-RU" sz="1200" b="0" i="0" u="none" strike="noStrike" cap="none" normalizeH="0" baseline="0" smtClean="0">
                        <a:ln>
                          <a:noFill/>
                        </a:ln>
                        <a:solidFill>
                          <a:schemeClr val="tx1"/>
                        </a:solidFill>
                        <a:effectLst/>
                        <a:latin typeface="+mn-lt"/>
                        <a:cs typeface="Times New Roman" pitchFamily="18" charset="0"/>
                      </a:endParaRPr>
                    </a:p>
                  </a:txBody>
                  <a:tcPr marL="45968" marR="45968" marT="0" marB="0" horzOverflow="overflow"/>
                </a:tc>
              </a:tr>
              <a:tr h="5663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err="1" smtClean="0">
                          <a:ln>
                            <a:noFill/>
                          </a:ln>
                          <a:effectLst/>
                        </a:rPr>
                        <a:t>Umbilicaria</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9-11</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u="none" strike="noStrike" cap="none" normalizeH="0" baseline="0" dirty="0" smtClean="0">
                          <a:ln>
                            <a:noFill/>
                          </a:ln>
                          <a:effectLst/>
                        </a:rPr>
                        <a:t>10</a:t>
                      </a:r>
                      <a:endParaRPr kumimoji="0" lang="ru-RU" sz="1200" b="0" i="0" u="none" strike="noStrike" cap="none" normalizeH="0" baseline="0" dirty="0" smtClean="0">
                        <a:ln>
                          <a:noFill/>
                        </a:ln>
                        <a:solidFill>
                          <a:schemeClr val="tx1"/>
                        </a:solidFill>
                        <a:effectLst/>
                        <a:latin typeface="+mn-lt"/>
                        <a:cs typeface="Times New Roman" pitchFamily="18" charset="0"/>
                      </a:endParaRPr>
                    </a:p>
                  </a:txBody>
                  <a:tcPr marL="45968" marR="45968" marT="0" marB="0" horzOverflow="overflow"/>
                </a:tc>
              </a:tr>
            </a:tbl>
          </a:graphicData>
        </a:graphic>
      </p:graphicFrame>
      <p:sp>
        <p:nvSpPr>
          <p:cNvPr id="19551" name="Прямоугольник 5"/>
          <p:cNvSpPr>
            <a:spLocks noChangeArrowheads="1"/>
          </p:cNvSpPr>
          <p:nvPr/>
        </p:nvSpPr>
        <p:spPr bwMode="auto">
          <a:xfrm>
            <a:off x="-108520" y="188913"/>
            <a:ext cx="9252520" cy="738664"/>
          </a:xfrm>
          <a:prstGeom prst="rect">
            <a:avLst/>
          </a:prstGeom>
          <a:noFill/>
          <a:ln w="9525">
            <a:noFill/>
            <a:miter lim="800000"/>
            <a:headEnd/>
            <a:tailEnd/>
          </a:ln>
        </p:spPr>
        <p:txBody>
          <a:bodyPr wrap="square">
            <a:spAutoFit/>
          </a:bodyPr>
          <a:lstStyle/>
          <a:p>
            <a:pPr indent="457200" algn="ctr"/>
            <a:r>
              <a:rPr lang="en-US" sz="2400" b="1" dirty="0" smtClean="0">
                <a:latin typeface="+mn-lt"/>
                <a:cs typeface="+mn-cs"/>
              </a:rPr>
              <a:t>Yugyd va national park</a:t>
            </a:r>
            <a:endParaRPr lang="ru-RU" sz="2400" b="1" dirty="0" smtClean="0">
              <a:latin typeface="+mn-lt"/>
              <a:cs typeface="+mn-cs"/>
            </a:endParaRPr>
          </a:p>
          <a:p>
            <a:pPr indent="457200" algn="ctr"/>
            <a:r>
              <a:rPr lang="ru-RU" b="1" dirty="0" smtClean="0">
                <a:cs typeface="Times New Roman" pitchFamily="18" charset="0"/>
              </a:rPr>
              <a:t>68</a:t>
            </a:r>
            <a:r>
              <a:rPr lang="en-US" b="1" dirty="0" smtClean="0">
                <a:cs typeface="Times New Roman" pitchFamily="18" charset="0"/>
              </a:rPr>
              <a:t>8</a:t>
            </a:r>
            <a:r>
              <a:rPr lang="ru-RU" b="1" dirty="0" smtClean="0">
                <a:cs typeface="Times New Roman" pitchFamily="18" charset="0"/>
              </a:rPr>
              <a:t> </a:t>
            </a:r>
            <a:r>
              <a:rPr lang="en-US" b="1" dirty="0" smtClean="0">
                <a:cs typeface="Times New Roman" pitchFamily="18" charset="0"/>
              </a:rPr>
              <a:t>species of lichens and closed fungi</a:t>
            </a:r>
            <a:r>
              <a:rPr lang="ru-RU" b="1" dirty="0" smtClean="0">
                <a:cs typeface="Times New Roman" pitchFamily="18" charset="0"/>
              </a:rPr>
              <a:t> </a:t>
            </a:r>
            <a:r>
              <a:rPr lang="en-US" b="1" dirty="0" smtClean="0">
                <a:cs typeface="Times New Roman" pitchFamily="18" charset="0"/>
              </a:rPr>
              <a:t>from</a:t>
            </a:r>
            <a:r>
              <a:rPr lang="ru-RU" b="1" dirty="0" smtClean="0">
                <a:cs typeface="Times New Roman" pitchFamily="18" charset="0"/>
              </a:rPr>
              <a:t> 62 </a:t>
            </a:r>
            <a:r>
              <a:rPr lang="en-US" b="1" dirty="0" smtClean="0">
                <a:cs typeface="Times New Roman" pitchFamily="18" charset="0"/>
              </a:rPr>
              <a:t>families</a:t>
            </a:r>
            <a:r>
              <a:rPr lang="ru-RU" b="1" dirty="0" smtClean="0">
                <a:cs typeface="Times New Roman" pitchFamily="18" charset="0"/>
              </a:rPr>
              <a:t> </a:t>
            </a:r>
            <a:r>
              <a:rPr lang="en-US" b="1" dirty="0" smtClean="0">
                <a:cs typeface="Times New Roman" pitchFamily="18" charset="0"/>
              </a:rPr>
              <a:t>and</a:t>
            </a:r>
            <a:r>
              <a:rPr lang="ru-RU" b="1" dirty="0" smtClean="0">
                <a:cs typeface="Times New Roman" pitchFamily="18" charset="0"/>
              </a:rPr>
              <a:t> 19</a:t>
            </a:r>
            <a:r>
              <a:rPr lang="en-US" b="1" dirty="0" smtClean="0">
                <a:cs typeface="Times New Roman" pitchFamily="18" charset="0"/>
              </a:rPr>
              <a:t>3</a:t>
            </a:r>
            <a:r>
              <a:rPr lang="ru-RU" b="1" dirty="0" smtClean="0">
                <a:cs typeface="Times New Roman" pitchFamily="18" charset="0"/>
              </a:rPr>
              <a:t> </a:t>
            </a:r>
            <a:r>
              <a:rPr lang="en-US" b="1" dirty="0" smtClean="0">
                <a:cs typeface="Times New Roman" pitchFamily="18" charset="0"/>
              </a:rPr>
              <a:t>genera</a:t>
            </a:r>
            <a:r>
              <a:rPr lang="ru-RU" b="1" dirty="0" smtClean="0">
                <a:cs typeface="Times New Roman" pitchFamily="18" charset="0"/>
              </a:rPr>
              <a:t>    </a:t>
            </a:r>
            <a:endParaRPr lang="ru-RU" b="1" dirty="0">
              <a:solidFill>
                <a:srgbClr val="FF0000"/>
              </a:solidFill>
              <a:cs typeface="Times New Roman" pitchFamily="18" charset="0"/>
            </a:endParaRPr>
          </a:p>
        </p:txBody>
      </p:sp>
      <p:pic>
        <p:nvPicPr>
          <p:cNvPr id="7" name="Picture 4" descr="предгорные леса"/>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759255" y="956357"/>
            <a:ext cx="4061345" cy="2598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323528" y="1032991"/>
            <a:ext cx="3672408" cy="307777"/>
          </a:xfrm>
          <a:prstGeom prst="rect">
            <a:avLst/>
          </a:prstGeom>
        </p:spPr>
        <p:txBody>
          <a:bodyPr wrap="square">
            <a:spAutoFit/>
          </a:bodyPr>
          <a:lstStyle/>
          <a:p>
            <a:pPr algn="ctr"/>
            <a:r>
              <a:rPr lang="en-US" sz="1400" dirty="0" smtClean="0"/>
              <a:t>Most diverse</a:t>
            </a:r>
            <a:r>
              <a:rPr lang="ru-RU" sz="1400" dirty="0" smtClean="0"/>
              <a:t> </a:t>
            </a:r>
            <a:r>
              <a:rPr lang="en-US" sz="1400" dirty="0" smtClean="0"/>
              <a:t>families and genera</a:t>
            </a:r>
            <a:endParaRPr lang="ru-RU" sz="1400" dirty="0"/>
          </a:p>
        </p:txBody>
      </p:sp>
      <p:pic>
        <p:nvPicPr>
          <p:cNvPr id="3379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91870" y="3717032"/>
            <a:ext cx="3996114" cy="29970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5385739" y="3012676"/>
            <a:ext cx="2808376" cy="523220"/>
          </a:xfrm>
          <a:prstGeom prst="rect">
            <a:avLst/>
          </a:prstGeom>
          <a:noFill/>
        </p:spPr>
        <p:txBody>
          <a:bodyPr wrap="square" rtlCol="0">
            <a:spAutoFit/>
          </a:bodyPr>
          <a:lstStyle/>
          <a:p>
            <a:r>
              <a:rPr lang="en-US" sz="1400" b="1" dirty="0" smtClean="0">
                <a:solidFill>
                  <a:schemeClr val="bg1"/>
                </a:solidFill>
                <a:latin typeface="+mn-lt"/>
                <a:cs typeface="+mn-cs"/>
              </a:rPr>
              <a:t>Foothill of the Subpolar Urals</a:t>
            </a:r>
            <a:r>
              <a:rPr lang="ru-RU" sz="1400" b="1" dirty="0" smtClean="0">
                <a:solidFill>
                  <a:schemeClr val="bg1"/>
                </a:solidFill>
                <a:latin typeface="+mn-lt"/>
                <a:cs typeface="+mn-cs"/>
              </a:rPr>
              <a:t>. </a:t>
            </a:r>
            <a:r>
              <a:rPr lang="en-US" sz="1400" b="1" dirty="0" err="1" smtClean="0">
                <a:solidFill>
                  <a:schemeClr val="bg1"/>
                </a:solidFill>
                <a:latin typeface="+mn-lt"/>
                <a:cs typeface="+mn-cs"/>
              </a:rPr>
              <a:t>Mertvaya</a:t>
            </a:r>
            <a:r>
              <a:rPr lang="en-US" sz="1400" b="1" dirty="0" smtClean="0">
                <a:solidFill>
                  <a:schemeClr val="bg1"/>
                </a:solidFill>
                <a:latin typeface="+mn-lt"/>
                <a:cs typeface="+mn-cs"/>
              </a:rPr>
              <a:t> Parma Mountain</a:t>
            </a:r>
            <a:endParaRPr lang="ru-RU" sz="1400" b="1" dirty="0">
              <a:solidFill>
                <a:schemeClr val="bg1"/>
              </a:solidFill>
              <a:latin typeface="+mn-lt"/>
              <a:cs typeface="+mn-cs"/>
            </a:endParaRPr>
          </a:p>
        </p:txBody>
      </p:sp>
      <p:sp>
        <p:nvSpPr>
          <p:cNvPr id="9" name="TextBox 8"/>
          <p:cNvSpPr txBox="1"/>
          <p:nvPr/>
        </p:nvSpPr>
        <p:spPr>
          <a:xfrm>
            <a:off x="5580112" y="6350327"/>
            <a:ext cx="2808312" cy="307777"/>
          </a:xfrm>
          <a:prstGeom prst="rect">
            <a:avLst/>
          </a:prstGeom>
          <a:noFill/>
        </p:spPr>
        <p:txBody>
          <a:bodyPr wrap="square" rtlCol="0">
            <a:spAutoFit/>
          </a:bodyPr>
          <a:lstStyle/>
          <a:p>
            <a:r>
              <a:rPr lang="en-US" sz="1400" b="1" dirty="0" smtClean="0">
                <a:solidFill>
                  <a:schemeClr val="bg1"/>
                </a:solidFill>
                <a:latin typeface="+mn-lt"/>
                <a:cs typeface="+mn-cs"/>
              </a:rPr>
              <a:t>View from </a:t>
            </a:r>
            <a:r>
              <a:rPr lang="en-US" sz="1400" b="1" dirty="0" err="1" smtClean="0">
                <a:solidFill>
                  <a:schemeClr val="bg1"/>
                </a:solidFill>
                <a:latin typeface="+mn-lt"/>
                <a:cs typeface="+mn-cs"/>
              </a:rPr>
              <a:t>Manaraga</a:t>
            </a:r>
            <a:r>
              <a:rPr lang="en-US" sz="1400" b="1" dirty="0" smtClean="0">
                <a:solidFill>
                  <a:schemeClr val="bg1"/>
                </a:solidFill>
                <a:latin typeface="+mn-lt"/>
                <a:cs typeface="+mn-cs"/>
              </a:rPr>
              <a:t> Mountain</a:t>
            </a:r>
            <a:endParaRPr lang="ru-RU" sz="1400" b="1"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Таблица 5"/>
          <p:cNvGraphicFramePr>
            <a:graphicFrameLocks noGrp="1"/>
          </p:cNvGraphicFramePr>
          <p:nvPr>
            <p:extLst>
              <p:ext uri="{D42A27DB-BD31-4B8C-83A1-F6EECF244321}">
                <p14:modId xmlns="" xmlns:p14="http://schemas.microsoft.com/office/powerpoint/2010/main" val="3237272386"/>
              </p:ext>
            </p:extLst>
          </p:nvPr>
        </p:nvGraphicFramePr>
        <p:xfrm>
          <a:off x="323528" y="764704"/>
          <a:ext cx="4357718" cy="5535142"/>
        </p:xfrm>
        <a:graphic>
          <a:graphicData uri="http://schemas.openxmlformats.org/drawingml/2006/table">
            <a:tbl>
              <a:tblPr firstRow="1" firstCol="1" bandRow="1">
                <a:tableStyleId>{5C22544A-7EE6-4342-B048-85BDC9FD1C3A}</a:tableStyleId>
              </a:tblPr>
              <a:tblGrid>
                <a:gridCol w="247945"/>
                <a:gridCol w="2500330"/>
                <a:gridCol w="466435"/>
                <a:gridCol w="428596"/>
                <a:gridCol w="714412"/>
              </a:tblGrid>
              <a:tr h="78010">
                <a:tc>
                  <a:txBody>
                    <a:bodyPr/>
                    <a:lstStyle/>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Protected</a:t>
                      </a:r>
                      <a:r>
                        <a:rPr lang="en-US" sz="1100" baseline="0" dirty="0" smtClean="0">
                          <a:effectLst/>
                        </a:rPr>
                        <a:t> area</a:t>
                      </a:r>
                      <a:endParaRPr lang="ru-RU" sz="1100" dirty="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err="1" smtClean="0">
                          <a:effectLst/>
                          <a:latin typeface="+mn-lt"/>
                          <a:ea typeface="+mn-ea"/>
                          <a:cs typeface="+mn-cs"/>
                        </a:rPr>
                        <a:t>Spe-cies</a:t>
                      </a:r>
                      <a:endParaRPr lang="ru-RU" sz="1100" dirty="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Gene-</a:t>
                      </a:r>
                      <a:r>
                        <a:rPr lang="en-US" sz="1100" dirty="0" err="1" smtClean="0">
                          <a:effectLst/>
                        </a:rPr>
                        <a:t>ra</a:t>
                      </a:r>
                      <a:endParaRPr lang="ru-RU" sz="1100" dirty="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Families</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1</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 reserve </a:t>
                      </a:r>
                      <a:r>
                        <a:rPr lang="ru-RU" sz="1100" dirty="0" smtClean="0">
                          <a:effectLst/>
                        </a:rPr>
                        <a:t>«</a:t>
                      </a:r>
                      <a:r>
                        <a:rPr lang="en-US" sz="1100" dirty="0" err="1" smtClean="0">
                          <a:effectLst/>
                        </a:rPr>
                        <a:t>Vazhelyu</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144</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55</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29</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2</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 reserve </a:t>
                      </a:r>
                      <a:r>
                        <a:rPr lang="ru-RU" sz="1100" dirty="0" smtClean="0">
                          <a:effectLst/>
                        </a:rPr>
                        <a:t>«</a:t>
                      </a:r>
                      <a:r>
                        <a:rPr lang="en-US" sz="1100" dirty="0" err="1" smtClean="0">
                          <a:effectLst/>
                        </a:rPr>
                        <a:t>Puchkomskiy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128</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55</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32</a:t>
                      </a:r>
                      <a:endParaRPr lang="ru-RU" sz="1100">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3</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 reserve </a:t>
                      </a:r>
                      <a:r>
                        <a:rPr lang="ru-RU" sz="1100" dirty="0" smtClean="0">
                          <a:effectLst/>
                        </a:rPr>
                        <a:t> «</a:t>
                      </a:r>
                      <a:r>
                        <a:rPr lang="en-US" sz="1100" dirty="0" err="1" smtClean="0">
                          <a:effectLst/>
                        </a:rPr>
                        <a:t>Khrebtoviy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212</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63</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34</a:t>
                      </a:r>
                      <a:endParaRPr lang="ru-RU" sz="110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4</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 reserve </a:t>
                      </a:r>
                      <a:r>
                        <a:rPr lang="ru-RU" sz="1100" dirty="0" smtClean="0">
                          <a:effectLst/>
                        </a:rPr>
                        <a:t> «</a:t>
                      </a:r>
                      <a:r>
                        <a:rPr lang="en-US" sz="1100" dirty="0" err="1" smtClean="0">
                          <a:effectLst/>
                        </a:rPr>
                        <a:t>Sedyuskiy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42</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23</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14</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5</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 reserve </a:t>
                      </a:r>
                      <a:r>
                        <a:rPr lang="ru-RU" sz="1100" dirty="0" smtClean="0">
                          <a:effectLst/>
                        </a:rPr>
                        <a:t> «</a:t>
                      </a:r>
                      <a:r>
                        <a:rPr lang="en-US" sz="1100" dirty="0" err="1" smtClean="0">
                          <a:effectLst/>
                        </a:rPr>
                        <a:t>Vegha</a:t>
                      </a:r>
                      <a:r>
                        <a:rPr lang="ru-RU" sz="1100" dirty="0" smtClean="0">
                          <a:effectLst/>
                        </a:rPr>
                        <a:t>-</a:t>
                      </a:r>
                      <a:r>
                        <a:rPr lang="en-US" sz="1100" dirty="0" err="1" smtClean="0">
                          <a:effectLst/>
                        </a:rPr>
                        <a:t>Voghskiy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97</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40</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21</a:t>
                      </a:r>
                      <a:endParaRPr lang="ru-RU" sz="1100" dirty="0">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6</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 reserve </a:t>
                      </a:r>
                      <a:r>
                        <a:rPr lang="ru-RU" sz="1100" dirty="0" smtClean="0">
                          <a:solidFill>
                            <a:srgbClr val="FF0000"/>
                          </a:solidFill>
                          <a:effectLst/>
                        </a:rPr>
                        <a:t> «</a:t>
                      </a:r>
                      <a:r>
                        <a:rPr lang="en-US" sz="1100" dirty="0" smtClean="0">
                          <a:solidFill>
                            <a:srgbClr val="FF0000"/>
                          </a:solidFill>
                          <a:effectLst/>
                        </a:rPr>
                        <a:t>Belaya </a:t>
                      </a:r>
                      <a:r>
                        <a:rPr lang="en-US" sz="1100" dirty="0" err="1" smtClean="0">
                          <a:solidFill>
                            <a:srgbClr val="FF0000"/>
                          </a:solidFill>
                          <a:effectLst/>
                        </a:rPr>
                        <a:t>Kedva</a:t>
                      </a:r>
                      <a:r>
                        <a:rPr lang="ru-RU" sz="1100" dirty="0" smtClean="0">
                          <a:solidFill>
                            <a:srgbClr val="FF0000"/>
                          </a:solidFill>
                          <a:effectLst/>
                        </a:rPr>
                        <a:t>»</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246</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74</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37</a:t>
                      </a:r>
                      <a:endParaRPr lang="ru-RU" sz="1100" dirty="0">
                        <a:solidFill>
                          <a:srgbClr val="FF0000"/>
                        </a:solidFill>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7</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 reserve </a:t>
                      </a:r>
                      <a:r>
                        <a:rPr lang="ru-RU" sz="1100" dirty="0" smtClean="0">
                          <a:effectLst/>
                        </a:rPr>
                        <a:t> «</a:t>
                      </a:r>
                      <a:r>
                        <a:rPr lang="en-US" sz="1100" dirty="0" err="1" smtClean="0">
                          <a:effectLst/>
                        </a:rPr>
                        <a:t>Udorskiy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170</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61</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34</a:t>
                      </a:r>
                      <a:endParaRPr lang="ru-RU" sz="110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8</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solidFill>
                            <a:srgbClr val="FF0000"/>
                          </a:solidFill>
                          <a:effectLst/>
                        </a:rPr>
                        <a:t>Floristic </a:t>
                      </a:r>
                      <a:r>
                        <a:rPr lang="en-US" sz="1100" baseline="0" dirty="0" smtClean="0">
                          <a:solidFill>
                            <a:srgbClr val="FF0000"/>
                          </a:solidFill>
                          <a:effectLst/>
                        </a:rPr>
                        <a:t>reserve </a:t>
                      </a:r>
                      <a:r>
                        <a:rPr lang="ru-RU" sz="1100" dirty="0" smtClean="0">
                          <a:solidFill>
                            <a:srgbClr val="FF0000"/>
                          </a:solidFill>
                          <a:effectLst/>
                        </a:rPr>
                        <a:t>«</a:t>
                      </a:r>
                      <a:r>
                        <a:rPr lang="en-US" sz="1100" dirty="0" err="1" smtClean="0">
                          <a:solidFill>
                            <a:srgbClr val="FF0000"/>
                          </a:solidFill>
                          <a:effectLst/>
                        </a:rPr>
                        <a:t>Soivinskiy</a:t>
                      </a:r>
                      <a:r>
                        <a:rPr lang="ru-RU" sz="1100" dirty="0" smtClean="0">
                          <a:solidFill>
                            <a:srgbClr val="FF0000"/>
                          </a:solidFill>
                          <a:effectLst/>
                        </a:rPr>
                        <a:t>»</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smtClean="0">
                          <a:solidFill>
                            <a:srgbClr val="FF0000"/>
                          </a:solidFill>
                          <a:effectLst/>
                        </a:rPr>
                        <a:t>169</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smtClean="0">
                          <a:solidFill>
                            <a:srgbClr val="FF0000"/>
                          </a:solidFill>
                          <a:effectLst/>
                          <a:latin typeface="+mn-lt"/>
                          <a:ea typeface="+mn-ea"/>
                          <a:cs typeface="+mn-cs"/>
                        </a:rPr>
                        <a:t>57</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smtClean="0">
                          <a:solidFill>
                            <a:srgbClr val="FF0000"/>
                          </a:solidFill>
                          <a:effectLst/>
                        </a:rPr>
                        <a:t>35</a:t>
                      </a:r>
                      <a:endParaRPr lang="ru-RU" sz="1100" dirty="0">
                        <a:solidFill>
                          <a:srgbClr val="FF0000"/>
                        </a:solidFill>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9</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Biological reserve</a:t>
                      </a:r>
                      <a:r>
                        <a:rPr lang="ru-RU" sz="1100" dirty="0" smtClean="0">
                          <a:effectLst/>
                        </a:rPr>
                        <a:t> «</a:t>
                      </a:r>
                      <a:r>
                        <a:rPr lang="en-US" sz="1100" dirty="0" err="1" smtClean="0">
                          <a:effectLst/>
                        </a:rPr>
                        <a:t>Synynskiy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205</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67</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36</a:t>
                      </a:r>
                      <a:endParaRPr lang="ru-RU" sz="110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dirty="0" smtClean="0">
                          <a:effectLst/>
                        </a:rPr>
                        <a:t>10</a:t>
                      </a:r>
                      <a:endParaRPr lang="ru-RU" sz="1100" dirty="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en-US" sz="1100" dirty="0" err="1" smtClean="0">
                          <a:effectLst/>
                        </a:rPr>
                        <a:t>Sebys</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215</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53</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34</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11</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en-US" sz="1100" dirty="0" err="1" smtClean="0">
                          <a:effectLst/>
                        </a:rPr>
                        <a:t>Beliy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139</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55</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26</a:t>
                      </a:r>
                      <a:endParaRPr lang="ru-RU" sz="110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12</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Mire</a:t>
                      </a:r>
                      <a:r>
                        <a:rPr lang="ru-RU" sz="1100" dirty="0" smtClean="0">
                          <a:effectLst/>
                        </a:rPr>
                        <a:t> </a:t>
                      </a:r>
                      <a:r>
                        <a:rPr lang="en-US" sz="1100" dirty="0" smtClean="0">
                          <a:effectLst/>
                        </a:rPr>
                        <a:t>reserve</a:t>
                      </a:r>
                      <a:r>
                        <a:rPr lang="ru-RU" sz="1100" dirty="0" smtClean="0">
                          <a:effectLst/>
                        </a:rPr>
                        <a:t> «</a:t>
                      </a:r>
                      <a:r>
                        <a:rPr lang="en-US" sz="1100" dirty="0" smtClean="0">
                          <a:effectLst/>
                        </a:rPr>
                        <a:t>Don</a:t>
                      </a:r>
                      <a:r>
                        <a:rPr lang="ru-RU" sz="1100" dirty="0" smtClean="0">
                          <a:effectLst/>
                        </a:rPr>
                        <a:t>-</a:t>
                      </a:r>
                      <a:r>
                        <a:rPr lang="en-US" sz="1100" dirty="0" err="1" smtClean="0">
                          <a:effectLst/>
                        </a:rPr>
                        <a:t>ty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95</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41</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25</a:t>
                      </a:r>
                      <a:endParaRPr lang="ru-RU" sz="110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13</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ru-RU" sz="1100" dirty="0" smtClean="0">
                          <a:solidFill>
                            <a:srgbClr val="FF0000"/>
                          </a:solidFill>
                          <a:effectLst/>
                        </a:rPr>
                        <a:t>«</a:t>
                      </a:r>
                      <a:r>
                        <a:rPr lang="en-US" sz="1100" dirty="0" err="1" smtClean="0">
                          <a:solidFill>
                            <a:srgbClr val="FF0000"/>
                          </a:solidFill>
                          <a:effectLst/>
                        </a:rPr>
                        <a:t>Unyinskiy</a:t>
                      </a:r>
                      <a:r>
                        <a:rPr lang="ru-RU" sz="1100" dirty="0" smtClean="0">
                          <a:solidFill>
                            <a:srgbClr val="FF0000"/>
                          </a:solidFill>
                          <a:effectLst/>
                        </a:rPr>
                        <a:t>»</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185</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70</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38</a:t>
                      </a:r>
                      <a:endParaRPr lang="ru-RU" sz="1100" dirty="0">
                        <a:solidFill>
                          <a:srgbClr val="FF0000"/>
                        </a:solidFill>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14</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ru-RU" sz="1100" dirty="0" smtClean="0">
                          <a:solidFill>
                            <a:srgbClr val="FF0000"/>
                          </a:solidFill>
                          <a:effectLst/>
                        </a:rPr>
                        <a:t>«</a:t>
                      </a:r>
                      <a:r>
                        <a:rPr lang="en-US" sz="1100" dirty="0" smtClean="0">
                          <a:solidFill>
                            <a:srgbClr val="FF0000"/>
                          </a:solidFill>
                          <a:effectLst/>
                        </a:rPr>
                        <a:t>Adak</a:t>
                      </a:r>
                      <a:r>
                        <a:rPr lang="ru-RU" sz="1100" dirty="0" smtClean="0">
                          <a:solidFill>
                            <a:srgbClr val="FF0000"/>
                          </a:solidFill>
                          <a:effectLst/>
                        </a:rPr>
                        <a:t>»</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smtClean="0">
                          <a:solidFill>
                            <a:srgbClr val="FF0000"/>
                          </a:solidFill>
                          <a:effectLst/>
                        </a:rPr>
                        <a:t>187</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smtClean="0">
                          <a:solidFill>
                            <a:srgbClr val="FF0000"/>
                          </a:solidFill>
                          <a:effectLst/>
                        </a:rPr>
                        <a:t>68</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smtClean="0">
                          <a:solidFill>
                            <a:srgbClr val="FF0000"/>
                          </a:solidFill>
                          <a:effectLst/>
                        </a:rPr>
                        <a:t>39</a:t>
                      </a:r>
                      <a:endParaRPr lang="ru-RU" sz="1100" dirty="0">
                        <a:solidFill>
                          <a:srgbClr val="FF0000"/>
                        </a:solidFill>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15</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Botanical nature monument</a:t>
                      </a:r>
                      <a:r>
                        <a:rPr lang="en-US" sz="1100" baseline="0" dirty="0" smtClean="0">
                          <a:effectLst/>
                        </a:rPr>
                        <a:t> </a:t>
                      </a:r>
                      <a:r>
                        <a:rPr lang="ru-RU" sz="1100" dirty="0" smtClean="0">
                          <a:effectLst/>
                        </a:rPr>
                        <a:t>«</a:t>
                      </a:r>
                      <a:r>
                        <a:rPr lang="en-US" sz="1100" dirty="0" err="1" smtClean="0">
                          <a:effectLst/>
                        </a:rPr>
                        <a:t>Listvennichnoe</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117</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44</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22</a:t>
                      </a:r>
                      <a:endParaRPr lang="ru-RU" sz="1100" dirty="0">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16</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Mire</a:t>
                      </a:r>
                      <a:r>
                        <a:rPr lang="ru-RU" sz="1100" dirty="0" smtClean="0">
                          <a:effectLst/>
                        </a:rPr>
                        <a:t> </a:t>
                      </a:r>
                      <a:r>
                        <a:rPr lang="en-US" sz="1100" dirty="0" smtClean="0">
                          <a:effectLst/>
                        </a:rPr>
                        <a:t>reserve</a:t>
                      </a:r>
                      <a:r>
                        <a:rPr lang="ru-RU" sz="1100" dirty="0" smtClean="0">
                          <a:effectLst/>
                        </a:rPr>
                        <a:t> «</a:t>
                      </a:r>
                      <a:r>
                        <a:rPr lang="en-US" sz="1100" dirty="0" smtClean="0">
                          <a:effectLst/>
                        </a:rPr>
                        <a:t>Ocean</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145</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58</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31</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17</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Botanical nature monument</a:t>
                      </a:r>
                      <a:r>
                        <a:rPr lang="en-US" sz="1100" baseline="0" dirty="0" smtClean="0">
                          <a:effectLst/>
                        </a:rPr>
                        <a:t> </a:t>
                      </a:r>
                      <a:r>
                        <a:rPr lang="ru-RU" sz="1100" dirty="0" smtClean="0">
                          <a:effectLst/>
                        </a:rPr>
                        <a:t>«</a:t>
                      </a:r>
                      <a:r>
                        <a:rPr lang="en-US" sz="1100" dirty="0" err="1" smtClean="0">
                          <a:effectLst/>
                        </a:rPr>
                        <a:t>Parnoka</a:t>
                      </a:r>
                      <a:r>
                        <a:rPr lang="ru-RU" sz="1100" dirty="0" smtClean="0">
                          <a:effectLst/>
                        </a:rPr>
                        <a:t>-</a:t>
                      </a:r>
                      <a:r>
                        <a:rPr lang="en-US" sz="1100" dirty="0" err="1" smtClean="0">
                          <a:effectLst/>
                        </a:rPr>
                        <a:t>yu</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74</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35</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20</a:t>
                      </a:r>
                      <a:endParaRPr lang="ru-RU" sz="1100">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18</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Botanical</a:t>
                      </a:r>
                      <a:r>
                        <a:rPr lang="ru-RU" sz="1100" dirty="0" smtClean="0">
                          <a:effectLst/>
                        </a:rPr>
                        <a:t> </a:t>
                      </a:r>
                      <a:r>
                        <a:rPr lang="en-US" sz="1100" dirty="0" smtClean="0">
                          <a:effectLst/>
                        </a:rPr>
                        <a:t>reserve</a:t>
                      </a:r>
                      <a:r>
                        <a:rPr lang="ru-RU" sz="1100" dirty="0" smtClean="0">
                          <a:effectLst/>
                        </a:rPr>
                        <a:t> «</a:t>
                      </a:r>
                      <a:r>
                        <a:rPr lang="en-US" sz="1100" dirty="0" err="1" smtClean="0">
                          <a:effectLst/>
                        </a:rPr>
                        <a:t>Syktyvkarskiy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133</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59</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34</a:t>
                      </a:r>
                      <a:endParaRPr lang="ru-RU" sz="1100" dirty="0">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19</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Forest reserve </a:t>
                      </a:r>
                      <a:r>
                        <a:rPr lang="ru-RU" sz="1100" dirty="0" smtClean="0">
                          <a:effectLst/>
                        </a:rPr>
                        <a:t>«</a:t>
                      </a:r>
                      <a:r>
                        <a:rPr lang="en-US" sz="1100" dirty="0" err="1" smtClean="0">
                          <a:effectLst/>
                        </a:rPr>
                        <a:t>Yuil</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128</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56</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31</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20</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solidFill>
                            <a:srgbClr val="FF0000"/>
                          </a:solidFill>
                          <a:effectLst/>
                        </a:rPr>
                        <a:t>Floristic </a:t>
                      </a:r>
                      <a:r>
                        <a:rPr lang="en-US" sz="1100" baseline="0" dirty="0" smtClean="0">
                          <a:solidFill>
                            <a:srgbClr val="FF0000"/>
                          </a:solidFill>
                          <a:effectLst/>
                        </a:rPr>
                        <a:t>reserve </a:t>
                      </a:r>
                      <a:r>
                        <a:rPr lang="ru-RU" sz="1100" dirty="0" smtClean="0">
                          <a:solidFill>
                            <a:srgbClr val="FF0000"/>
                          </a:solidFill>
                          <a:effectLst/>
                        </a:rPr>
                        <a:t>«</a:t>
                      </a:r>
                      <a:r>
                        <a:rPr lang="en-US" sz="1100" dirty="0" err="1" smtClean="0">
                          <a:solidFill>
                            <a:srgbClr val="FF0000"/>
                          </a:solidFill>
                          <a:effectLst/>
                        </a:rPr>
                        <a:t>Verkhnetsilemskiy</a:t>
                      </a:r>
                      <a:r>
                        <a:rPr lang="ru-RU" sz="1100" dirty="0" smtClean="0">
                          <a:solidFill>
                            <a:srgbClr val="FF0000"/>
                          </a:solidFill>
                          <a:effectLst/>
                        </a:rPr>
                        <a:t>»</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449</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147</a:t>
                      </a:r>
                      <a:endParaRPr lang="ru-RU" sz="1100" dirty="0">
                        <a:solidFill>
                          <a:srgbClr val="FF0000"/>
                        </a:solidFill>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solidFill>
                            <a:srgbClr val="FF0000"/>
                          </a:solidFill>
                          <a:effectLst/>
                        </a:rPr>
                        <a:t>65</a:t>
                      </a:r>
                      <a:endParaRPr lang="ru-RU" sz="1100" dirty="0">
                        <a:solidFill>
                          <a:srgbClr val="FF0000"/>
                        </a:solidFill>
                        <a:effectLst/>
                        <a:latin typeface="Calibri"/>
                        <a:ea typeface="Calibri"/>
                        <a:cs typeface="Times New Roman"/>
                      </a:endParaRPr>
                    </a:p>
                  </a:txBody>
                  <a:tcPr marL="26834" marR="26834" marT="0" marB="0"/>
                </a:tc>
              </a:tr>
              <a:tr h="234026">
                <a:tc>
                  <a:txBody>
                    <a:bodyPr/>
                    <a:lstStyle/>
                    <a:p>
                      <a:pPr>
                        <a:lnSpc>
                          <a:spcPct val="115000"/>
                        </a:lnSpc>
                        <a:spcAft>
                          <a:spcPts val="0"/>
                        </a:spcAft>
                      </a:pPr>
                      <a:r>
                        <a:rPr lang="ru-RU" sz="1100">
                          <a:effectLst/>
                        </a:rPr>
                        <a:t>21</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en-US" sz="1100" dirty="0" err="1" smtClean="0">
                          <a:effectLst/>
                        </a:rPr>
                        <a:t>Visherskiy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83</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31</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19</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22</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en-US" sz="1100" dirty="0" err="1" smtClean="0">
                          <a:effectLst/>
                        </a:rPr>
                        <a:t>Madzhskiy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64</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25</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15</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23</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en-US" sz="1100" dirty="0" err="1" smtClean="0">
                          <a:effectLst/>
                        </a:rPr>
                        <a:t>Ezhugskiy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59</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a:effectLst/>
                        </a:rPr>
                        <a:t>28</a:t>
                      </a:r>
                      <a:endParaRPr lang="ru-RU" sz="110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18</a:t>
                      </a:r>
                      <a:endParaRPr lang="ru-RU" sz="1100" dirty="0">
                        <a:effectLst/>
                        <a:latin typeface="Calibri"/>
                        <a:ea typeface="Calibri"/>
                        <a:cs typeface="Times New Roman"/>
                      </a:endParaRPr>
                    </a:p>
                  </a:txBody>
                  <a:tcPr marL="26834" marR="26834" marT="0" marB="0"/>
                </a:tc>
              </a:tr>
              <a:tr h="156017">
                <a:tc>
                  <a:txBody>
                    <a:bodyPr/>
                    <a:lstStyle/>
                    <a:p>
                      <a:pPr>
                        <a:lnSpc>
                          <a:spcPct val="115000"/>
                        </a:lnSpc>
                        <a:spcAft>
                          <a:spcPts val="0"/>
                        </a:spcAft>
                      </a:pPr>
                      <a:r>
                        <a:rPr lang="ru-RU" sz="1100">
                          <a:effectLst/>
                        </a:rPr>
                        <a:t>24</a:t>
                      </a:r>
                      <a:endParaRPr lang="ru-RU" sz="1100">
                        <a:effectLst/>
                        <a:latin typeface="Calibri"/>
                        <a:ea typeface="Calibri"/>
                        <a:cs typeface="Times New Roman"/>
                      </a:endParaRPr>
                    </a:p>
                  </a:txBody>
                  <a:tcPr marL="26834" marR="26834" marT="0" marB="0"/>
                </a:tc>
                <a:tc>
                  <a:txBody>
                    <a:bodyPr/>
                    <a:lstStyle/>
                    <a:p>
                      <a:pPr>
                        <a:lnSpc>
                          <a:spcPct val="115000"/>
                        </a:lnSpc>
                        <a:spcAft>
                          <a:spcPts val="0"/>
                        </a:spcAft>
                      </a:pPr>
                      <a:r>
                        <a:rPr lang="en-US" sz="1100" dirty="0" smtClean="0">
                          <a:effectLst/>
                        </a:rPr>
                        <a:t>Complex</a:t>
                      </a:r>
                      <a:r>
                        <a:rPr lang="ru-RU" sz="1100" dirty="0" smtClean="0">
                          <a:effectLst/>
                        </a:rPr>
                        <a:t> </a:t>
                      </a:r>
                      <a:r>
                        <a:rPr lang="en-US" sz="1100" dirty="0" smtClean="0">
                          <a:effectLst/>
                        </a:rPr>
                        <a:t>reserve</a:t>
                      </a:r>
                      <a:r>
                        <a:rPr lang="ru-RU" sz="1100" dirty="0" smtClean="0">
                          <a:effectLst/>
                        </a:rPr>
                        <a:t> «</a:t>
                      </a:r>
                      <a:r>
                        <a:rPr lang="en-US" sz="1100" dirty="0" err="1" smtClean="0">
                          <a:effectLst/>
                        </a:rPr>
                        <a:t>Sodzimskiy</a:t>
                      </a:r>
                      <a:r>
                        <a:rPr lang="ru-RU" sz="1100" dirty="0" smtClean="0">
                          <a:effectLst/>
                        </a:rPr>
                        <a:t>»</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71</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35</a:t>
                      </a:r>
                      <a:endParaRPr lang="ru-RU" sz="1100" dirty="0">
                        <a:effectLst/>
                        <a:latin typeface="Calibri"/>
                        <a:ea typeface="Calibri"/>
                        <a:cs typeface="Times New Roman"/>
                      </a:endParaRPr>
                    </a:p>
                  </a:txBody>
                  <a:tcPr marL="26834" marR="26834" marT="0" marB="0"/>
                </a:tc>
                <a:tc>
                  <a:txBody>
                    <a:bodyPr/>
                    <a:lstStyle/>
                    <a:p>
                      <a:pPr algn="ctr">
                        <a:lnSpc>
                          <a:spcPct val="115000"/>
                        </a:lnSpc>
                        <a:spcAft>
                          <a:spcPts val="0"/>
                        </a:spcAft>
                      </a:pPr>
                      <a:r>
                        <a:rPr lang="ru-RU" sz="1100" dirty="0">
                          <a:effectLst/>
                        </a:rPr>
                        <a:t>22</a:t>
                      </a:r>
                      <a:endParaRPr lang="ru-RU" sz="1100" dirty="0">
                        <a:effectLst/>
                        <a:latin typeface="Calibri"/>
                        <a:ea typeface="Calibri"/>
                        <a:cs typeface="Times New Roman"/>
                      </a:endParaRPr>
                    </a:p>
                  </a:txBody>
                  <a:tcPr marL="26834" marR="26834" marT="0" marB="0"/>
                </a:tc>
              </a:tr>
            </a:tbl>
          </a:graphicData>
        </a:graphic>
      </p:graphicFrame>
      <p:pic>
        <p:nvPicPr>
          <p:cNvPr id="20482" name="Picture 4"/>
          <p:cNvPicPr>
            <a:picLocks noChangeAspect="1" noChangeArrowheads="1"/>
          </p:cNvPicPr>
          <p:nvPr/>
        </p:nvPicPr>
        <p:blipFill>
          <a:blip r:embed="rId2" cstate="print"/>
          <a:srcRect/>
          <a:stretch>
            <a:fillRect/>
          </a:stretch>
        </p:blipFill>
        <p:spPr bwMode="auto">
          <a:xfrm>
            <a:off x="4860032" y="3789040"/>
            <a:ext cx="1925313" cy="2862818"/>
          </a:xfrm>
          <a:prstGeom prst="rect">
            <a:avLst/>
          </a:prstGeom>
          <a:noFill/>
          <a:ln w="9525">
            <a:noFill/>
            <a:round/>
            <a:headEnd/>
            <a:tailEnd/>
          </a:ln>
        </p:spPr>
      </p:pic>
      <p:pic>
        <p:nvPicPr>
          <p:cNvPr id="20483" name="Picture 9"/>
          <p:cNvPicPr>
            <a:picLocks noChangeAspect="1" noChangeArrowheads="1"/>
          </p:cNvPicPr>
          <p:nvPr/>
        </p:nvPicPr>
        <p:blipFill>
          <a:blip r:embed="rId3" cstate="print"/>
          <a:srcRect/>
          <a:stretch>
            <a:fillRect/>
          </a:stretch>
        </p:blipFill>
        <p:spPr bwMode="auto">
          <a:xfrm>
            <a:off x="6948264" y="3789040"/>
            <a:ext cx="1946578" cy="2880061"/>
          </a:xfrm>
          <a:prstGeom prst="rect">
            <a:avLst/>
          </a:prstGeom>
          <a:noFill/>
          <a:ln w="9525">
            <a:noFill/>
            <a:round/>
            <a:headEnd/>
            <a:tailEnd/>
          </a:ln>
        </p:spPr>
      </p:pic>
      <p:pic>
        <p:nvPicPr>
          <p:cNvPr id="5" name="Picture 1027" descr="C:\Мои документы\Презентация ООПТ\Ландшафты\Ponomarev16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8024" y="908720"/>
            <a:ext cx="4129776" cy="2735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683568" y="0"/>
            <a:ext cx="8306240" cy="461665"/>
          </a:xfrm>
          <a:prstGeom prst="rect">
            <a:avLst/>
          </a:prstGeom>
          <a:noFill/>
        </p:spPr>
        <p:txBody>
          <a:bodyPr wrap="square" rtlCol="0">
            <a:spAutoFit/>
          </a:bodyPr>
          <a:lstStyle/>
          <a:p>
            <a:pPr algn="ctr"/>
            <a:r>
              <a:rPr lang="en-US" sz="2400" b="1" dirty="0" smtClean="0">
                <a:latin typeface="+mn-lt"/>
                <a:cs typeface="+mn-cs"/>
              </a:rPr>
              <a:t>Researches</a:t>
            </a:r>
            <a:r>
              <a:rPr lang="ru-RU" sz="2400" b="1" dirty="0" smtClean="0">
                <a:latin typeface="+mn-lt"/>
                <a:cs typeface="+mn-cs"/>
              </a:rPr>
              <a:t> </a:t>
            </a:r>
            <a:r>
              <a:rPr lang="en-US" sz="2400" b="1" dirty="0" smtClean="0">
                <a:latin typeface="+mn-lt"/>
                <a:cs typeface="+mn-cs"/>
              </a:rPr>
              <a:t>of lichens at the regional protected areas</a:t>
            </a:r>
            <a:endParaRPr lang="ru-RU" sz="2400" b="1" dirty="0">
              <a:latin typeface="+mn-lt"/>
              <a:cs typeface="+mn-cs"/>
            </a:endParaRPr>
          </a:p>
        </p:txBody>
      </p:sp>
      <p:sp>
        <p:nvSpPr>
          <p:cNvPr id="3" name="TextBox 2"/>
          <p:cNvSpPr txBox="1"/>
          <p:nvPr/>
        </p:nvSpPr>
        <p:spPr>
          <a:xfrm>
            <a:off x="5220072" y="3196399"/>
            <a:ext cx="3168352" cy="307777"/>
          </a:xfrm>
          <a:prstGeom prst="rect">
            <a:avLst/>
          </a:prstGeom>
          <a:noFill/>
        </p:spPr>
        <p:txBody>
          <a:bodyPr wrap="square" rtlCol="0">
            <a:spAutoFit/>
          </a:bodyPr>
          <a:lstStyle/>
          <a:p>
            <a:r>
              <a:rPr lang="en-US" sz="1400" b="1" dirty="0" smtClean="0">
                <a:solidFill>
                  <a:schemeClr val="bg1"/>
                </a:solidFill>
                <a:latin typeface="+mn-lt"/>
                <a:cs typeface="+mn-cs"/>
              </a:rPr>
              <a:t>Limestones</a:t>
            </a:r>
            <a:r>
              <a:rPr lang="ru-RU" sz="1400" b="1" dirty="0" smtClean="0">
                <a:solidFill>
                  <a:schemeClr val="bg1"/>
                </a:solidFill>
                <a:latin typeface="+mn-lt"/>
                <a:cs typeface="+mn-cs"/>
              </a:rPr>
              <a:t>. </a:t>
            </a:r>
            <a:r>
              <a:rPr lang="en-US" sz="1400" b="1" dirty="0" smtClean="0">
                <a:solidFill>
                  <a:schemeClr val="bg1"/>
                </a:solidFill>
                <a:latin typeface="+mn-lt"/>
                <a:cs typeface="+mn-cs"/>
              </a:rPr>
              <a:t>Reserve</a:t>
            </a:r>
            <a:r>
              <a:rPr lang="ru-RU" sz="1400" b="1" dirty="0" smtClean="0">
                <a:solidFill>
                  <a:schemeClr val="bg1"/>
                </a:solidFill>
                <a:latin typeface="+mn-lt"/>
                <a:cs typeface="+mn-cs"/>
              </a:rPr>
              <a:t> «</a:t>
            </a:r>
            <a:r>
              <a:rPr lang="en-US" sz="1400" b="1" dirty="0" smtClean="0">
                <a:solidFill>
                  <a:schemeClr val="bg1"/>
                </a:solidFill>
                <a:latin typeface="+mn-lt"/>
                <a:cs typeface="+mn-cs"/>
              </a:rPr>
              <a:t>Belaya</a:t>
            </a:r>
            <a:r>
              <a:rPr lang="ru-RU" sz="1400" b="1" dirty="0" smtClean="0">
                <a:solidFill>
                  <a:schemeClr val="bg1"/>
                </a:solidFill>
                <a:latin typeface="+mn-lt"/>
                <a:cs typeface="+mn-cs"/>
              </a:rPr>
              <a:t> </a:t>
            </a:r>
            <a:r>
              <a:rPr lang="en-US" sz="1400" b="1" dirty="0" err="1" smtClean="0">
                <a:solidFill>
                  <a:schemeClr val="bg1"/>
                </a:solidFill>
                <a:latin typeface="+mn-lt"/>
                <a:cs typeface="+mn-cs"/>
              </a:rPr>
              <a:t>Kedva</a:t>
            </a:r>
            <a:r>
              <a:rPr lang="ru-RU" sz="1400" b="1" dirty="0" smtClean="0">
                <a:solidFill>
                  <a:schemeClr val="bg1"/>
                </a:solidFill>
                <a:latin typeface="+mn-lt"/>
                <a:cs typeface="+mn-cs"/>
              </a:rPr>
              <a:t>»</a:t>
            </a:r>
            <a:endParaRPr lang="ru-RU" sz="1400" b="1" dirty="0">
              <a:solidFill>
                <a:schemeClr val="bg1"/>
              </a:solidFill>
              <a:latin typeface="+mn-lt"/>
              <a:cs typeface="+mn-cs"/>
            </a:endParaRPr>
          </a:p>
        </p:txBody>
      </p:sp>
      <p:sp>
        <p:nvSpPr>
          <p:cNvPr id="8" name="TextBox 7"/>
          <p:cNvSpPr txBox="1"/>
          <p:nvPr/>
        </p:nvSpPr>
        <p:spPr>
          <a:xfrm>
            <a:off x="4679504" y="404664"/>
            <a:ext cx="4464496" cy="338554"/>
          </a:xfrm>
          <a:prstGeom prst="rect">
            <a:avLst/>
          </a:prstGeom>
          <a:noFill/>
        </p:spPr>
        <p:txBody>
          <a:bodyPr wrap="square" rtlCol="0">
            <a:spAutoFit/>
          </a:bodyPr>
          <a:lstStyle/>
          <a:p>
            <a:r>
              <a:rPr lang="ru-RU" sz="1600" dirty="0" smtClean="0"/>
              <a:t>31 </a:t>
            </a:r>
            <a:r>
              <a:rPr lang="en-US" sz="1600" dirty="0" smtClean="0"/>
              <a:t>PA</a:t>
            </a:r>
            <a:r>
              <a:rPr lang="ru-RU" sz="1600" dirty="0" smtClean="0"/>
              <a:t>, </a:t>
            </a:r>
            <a:r>
              <a:rPr lang="en-US" sz="1600" dirty="0" smtClean="0"/>
              <a:t>More than</a:t>
            </a:r>
            <a:r>
              <a:rPr lang="ru-RU" sz="1600" dirty="0" smtClean="0"/>
              <a:t> 470 </a:t>
            </a:r>
            <a:r>
              <a:rPr lang="en-US" sz="1600" dirty="0" smtClean="0"/>
              <a:t>species of lichens</a:t>
            </a:r>
            <a:endParaRPr lang="ru-RU" sz="1600" dirty="0"/>
          </a:p>
        </p:txBody>
      </p:sp>
    </p:spTree>
    <p:extLst>
      <p:ext uri="{BB962C8B-B14F-4D97-AF65-F5344CB8AC3E}">
        <p14:creationId xmlns="" xmlns:p14="http://schemas.microsoft.com/office/powerpoint/2010/main" val="1010281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кк3"/>
          <p:cNvPicPr>
            <a:picLocks noChangeAspect="1" noChangeArrowheads="1"/>
          </p:cNvPicPr>
          <p:nvPr/>
        </p:nvPicPr>
        <p:blipFill>
          <a:blip r:embed="rId2" cstate="print"/>
          <a:srcRect/>
          <a:stretch>
            <a:fillRect/>
          </a:stretch>
        </p:blipFill>
        <p:spPr bwMode="auto">
          <a:xfrm>
            <a:off x="323528" y="1412776"/>
            <a:ext cx="2632180" cy="3640612"/>
          </a:xfrm>
          <a:prstGeom prst="rect">
            <a:avLst/>
          </a:prstGeom>
          <a:noFill/>
          <a:ln w="3175">
            <a:solidFill>
              <a:schemeClr val="tx1"/>
            </a:solidFill>
            <a:miter lim="800000"/>
            <a:headEnd/>
            <a:tailEnd/>
          </a:ln>
        </p:spPr>
      </p:pic>
      <p:sp>
        <p:nvSpPr>
          <p:cNvPr id="21507" name="TextBox 4"/>
          <p:cNvSpPr txBox="1">
            <a:spLocks noChangeArrowheads="1"/>
          </p:cNvSpPr>
          <p:nvPr/>
        </p:nvSpPr>
        <p:spPr bwMode="auto">
          <a:xfrm>
            <a:off x="323528" y="285750"/>
            <a:ext cx="8136904" cy="461665"/>
          </a:xfrm>
          <a:prstGeom prst="rect">
            <a:avLst/>
          </a:prstGeom>
          <a:noFill/>
          <a:ln w="9525">
            <a:noFill/>
            <a:miter lim="800000"/>
            <a:headEnd/>
            <a:tailEnd/>
          </a:ln>
        </p:spPr>
        <p:txBody>
          <a:bodyPr wrap="square">
            <a:spAutoFit/>
          </a:bodyPr>
          <a:lstStyle/>
          <a:p>
            <a:pPr algn="ctr"/>
            <a:r>
              <a:rPr lang="en-US" sz="2400" b="1" dirty="0" smtClean="0">
                <a:latin typeface="+mn-lt"/>
                <a:cs typeface="+mn-cs"/>
              </a:rPr>
              <a:t>Red Book of the Komi Republic</a:t>
            </a:r>
            <a:endParaRPr lang="ru-RU" sz="2400" b="1" dirty="0">
              <a:latin typeface="+mn-lt"/>
              <a:cs typeface="+mn-cs"/>
            </a:endParaRPr>
          </a:p>
        </p:txBody>
      </p:sp>
      <p:pic>
        <p:nvPicPr>
          <p:cNvPr id="33794" name="Picture 2" descr="E:\67.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197" t="13541" r="6506"/>
          <a:stretch/>
        </p:blipFill>
        <p:spPr bwMode="auto">
          <a:xfrm>
            <a:off x="1403648" y="2688025"/>
            <a:ext cx="2808311" cy="396250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95536" y="764704"/>
            <a:ext cx="4104455" cy="584775"/>
          </a:xfrm>
          <a:prstGeom prst="rect">
            <a:avLst/>
          </a:prstGeom>
          <a:noFill/>
        </p:spPr>
        <p:txBody>
          <a:bodyPr wrap="square" rtlCol="0">
            <a:spAutoFit/>
          </a:bodyPr>
          <a:lstStyle/>
          <a:p>
            <a:r>
              <a:rPr lang="en-US" sz="1600" b="1" dirty="0" smtClean="0"/>
              <a:t>Red Book of the Komi Republic </a:t>
            </a:r>
            <a:r>
              <a:rPr lang="ru-RU" sz="1600" b="1" dirty="0" smtClean="0"/>
              <a:t>(1998)</a:t>
            </a:r>
          </a:p>
          <a:p>
            <a:pPr algn="ctr"/>
            <a:r>
              <a:rPr lang="ru-RU" sz="1600" dirty="0" smtClean="0"/>
              <a:t>78 </a:t>
            </a:r>
            <a:r>
              <a:rPr lang="en-US" sz="1600" dirty="0" smtClean="0"/>
              <a:t>species of lichens</a:t>
            </a:r>
            <a:endParaRPr lang="ru-RU" sz="1600" dirty="0"/>
          </a:p>
        </p:txBody>
      </p:sp>
      <p:sp>
        <p:nvSpPr>
          <p:cNvPr id="6" name="TextBox 7"/>
          <p:cNvSpPr txBox="1">
            <a:spLocks noChangeArrowheads="1"/>
          </p:cNvSpPr>
          <p:nvPr/>
        </p:nvSpPr>
        <p:spPr bwMode="auto">
          <a:xfrm>
            <a:off x="4644008" y="764704"/>
            <a:ext cx="4104456" cy="584775"/>
          </a:xfrm>
          <a:prstGeom prst="rect">
            <a:avLst/>
          </a:prstGeom>
          <a:noFill/>
          <a:ln w="9525">
            <a:noFill/>
            <a:miter lim="800000"/>
            <a:headEnd/>
            <a:tailEnd/>
          </a:ln>
        </p:spPr>
        <p:txBody>
          <a:bodyPr wrap="square">
            <a:spAutoFit/>
          </a:bodyPr>
          <a:lstStyle/>
          <a:p>
            <a:pPr algn="ctr"/>
            <a:r>
              <a:rPr lang="en-US" sz="1600" b="1" dirty="0" smtClean="0"/>
              <a:t>Red Book of the Komi Republic </a:t>
            </a:r>
            <a:r>
              <a:rPr lang="ru-RU" sz="1600" b="1" dirty="0" smtClean="0"/>
              <a:t>(2009) </a:t>
            </a:r>
            <a:r>
              <a:rPr lang="ru-RU" sz="1600" dirty="0" smtClean="0"/>
              <a:t>82 </a:t>
            </a:r>
            <a:r>
              <a:rPr lang="en-US" sz="1600" dirty="0" smtClean="0"/>
              <a:t>species of lichens</a:t>
            </a:r>
            <a:endParaRPr lang="ru-RU" sz="1600" b="1" dirty="0"/>
          </a:p>
        </p:txBody>
      </p:sp>
      <p:pic>
        <p:nvPicPr>
          <p:cNvPr id="8" name="Picture 2" descr="D:\11 обложка красная книга.JPG"/>
          <p:cNvPicPr>
            <a:picLocks noChangeAspect="1" noChangeArrowheads="1"/>
          </p:cNvPicPr>
          <p:nvPr/>
        </p:nvPicPr>
        <p:blipFill>
          <a:blip r:embed="rId4" cstate="print"/>
          <a:srcRect/>
          <a:stretch>
            <a:fillRect/>
          </a:stretch>
        </p:blipFill>
        <p:spPr bwMode="auto">
          <a:xfrm>
            <a:off x="4788024" y="1484784"/>
            <a:ext cx="2664296" cy="3550961"/>
          </a:xfrm>
          <a:prstGeom prst="rect">
            <a:avLst/>
          </a:prstGeom>
          <a:noFill/>
          <a:ln w="3175">
            <a:solidFill>
              <a:schemeClr val="tx1"/>
            </a:solidFill>
            <a:miter lim="800000"/>
            <a:headEnd/>
            <a:tailEnd/>
          </a:ln>
        </p:spPr>
      </p:pic>
      <p:pic>
        <p:nvPicPr>
          <p:cNvPr id="9" name="Picture 2" descr="C:\Users\Татьяна\Desktop\4.jpg"/>
          <p:cNvPicPr>
            <a:picLocks noChangeAspect="1" noChangeArrowheads="1"/>
          </p:cNvPicPr>
          <p:nvPr/>
        </p:nvPicPr>
        <p:blipFill>
          <a:blip r:embed="rId5" cstate="print"/>
          <a:srcRect/>
          <a:stretch>
            <a:fillRect/>
          </a:stretch>
        </p:blipFill>
        <p:spPr bwMode="auto">
          <a:xfrm>
            <a:off x="5724128" y="2708920"/>
            <a:ext cx="2940050" cy="392906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51520" y="980728"/>
            <a:ext cx="3384376" cy="830997"/>
          </a:xfrm>
          <a:prstGeom prst="rect">
            <a:avLst/>
          </a:prstGeom>
        </p:spPr>
        <p:txBody>
          <a:bodyPr wrap="square">
            <a:spAutoFit/>
          </a:bodyPr>
          <a:lstStyle/>
          <a:p>
            <a:pPr algn="ctr"/>
            <a:r>
              <a:rPr lang="en-US" sz="1600" dirty="0" smtClean="0"/>
              <a:t>3</a:t>
            </a:r>
            <a:r>
              <a:rPr lang="en-US" sz="1600" baseline="30000" dirty="0" smtClean="0"/>
              <a:t>rd</a:t>
            </a:r>
            <a:r>
              <a:rPr lang="en-US" sz="1600" dirty="0" smtClean="0"/>
              <a:t> edition of the Red Book of the Komi Republic will include </a:t>
            </a:r>
            <a:r>
              <a:rPr lang="ru-RU" sz="1600" dirty="0" smtClean="0"/>
              <a:t>85 </a:t>
            </a:r>
            <a:r>
              <a:rPr lang="en-US" sz="1600" dirty="0" smtClean="0"/>
              <a:t>species of lichens</a:t>
            </a:r>
            <a:r>
              <a:rPr lang="ru-RU" sz="1600" dirty="0" smtClean="0"/>
              <a:t> </a:t>
            </a:r>
            <a:endParaRPr lang="ru-RU" sz="1600" dirty="0"/>
          </a:p>
        </p:txBody>
      </p:sp>
      <p:pic>
        <p:nvPicPr>
          <p:cNvPr id="40961" name="Picture 1"/>
          <p:cNvPicPr>
            <a:picLocks noChangeAspect="1" noChangeArrowheads="1"/>
          </p:cNvPicPr>
          <p:nvPr/>
        </p:nvPicPr>
        <p:blipFill>
          <a:blip r:embed="rId2" cstate="print"/>
          <a:srcRect/>
          <a:stretch>
            <a:fillRect/>
          </a:stretch>
        </p:blipFill>
        <p:spPr bwMode="auto">
          <a:xfrm>
            <a:off x="3995936" y="908720"/>
            <a:ext cx="4560507" cy="2160240"/>
          </a:xfrm>
          <a:prstGeom prst="rect">
            <a:avLst/>
          </a:prstGeom>
          <a:noFill/>
          <a:ln w="3175">
            <a:solidFill>
              <a:schemeClr val="tx1"/>
            </a:solidFill>
            <a:miter lim="800000"/>
            <a:headEnd/>
            <a:tailEnd/>
          </a:ln>
        </p:spPr>
      </p:pic>
      <p:sp>
        <p:nvSpPr>
          <p:cNvPr id="8" name="TextBox 4"/>
          <p:cNvSpPr txBox="1">
            <a:spLocks noChangeArrowheads="1"/>
          </p:cNvSpPr>
          <p:nvPr/>
        </p:nvSpPr>
        <p:spPr bwMode="auto">
          <a:xfrm>
            <a:off x="323528" y="285750"/>
            <a:ext cx="8136904" cy="461665"/>
          </a:xfrm>
          <a:prstGeom prst="rect">
            <a:avLst/>
          </a:prstGeom>
          <a:noFill/>
          <a:ln w="9525">
            <a:noFill/>
            <a:miter lim="800000"/>
            <a:headEnd/>
            <a:tailEnd/>
          </a:ln>
        </p:spPr>
        <p:txBody>
          <a:bodyPr wrap="square">
            <a:spAutoFit/>
          </a:bodyPr>
          <a:lstStyle/>
          <a:p>
            <a:pPr algn="ctr"/>
            <a:r>
              <a:rPr lang="en-US" sz="2400" b="1" dirty="0" smtClean="0"/>
              <a:t>Red Book of the Komi Republic</a:t>
            </a:r>
            <a:endParaRPr lang="ru-RU" sz="2400" b="1" dirty="0">
              <a:latin typeface="+mn-lt"/>
              <a:cs typeface="+mn-cs"/>
            </a:endParaRPr>
          </a:p>
        </p:txBody>
      </p:sp>
      <p:graphicFrame>
        <p:nvGraphicFramePr>
          <p:cNvPr id="9" name="Таблица 8"/>
          <p:cNvGraphicFramePr>
            <a:graphicFrameLocks noGrp="1"/>
          </p:cNvGraphicFramePr>
          <p:nvPr/>
        </p:nvGraphicFramePr>
        <p:xfrm>
          <a:off x="3779912" y="3501008"/>
          <a:ext cx="5184578" cy="1402080"/>
        </p:xfrm>
        <a:graphic>
          <a:graphicData uri="http://schemas.openxmlformats.org/drawingml/2006/table">
            <a:tbl>
              <a:tblPr>
                <a:tableStyleId>{69C7853C-536D-4A76-A0AE-DD22124D55A5}</a:tableStyleId>
              </a:tblPr>
              <a:tblGrid>
                <a:gridCol w="864098"/>
                <a:gridCol w="468052"/>
                <a:gridCol w="468052"/>
                <a:gridCol w="468052"/>
                <a:gridCol w="468052"/>
                <a:gridCol w="468052"/>
                <a:gridCol w="468052"/>
                <a:gridCol w="648072"/>
                <a:gridCol w="864096"/>
              </a:tblGrid>
              <a:tr h="259270">
                <a:tc rowSpan="2">
                  <a:txBody>
                    <a:bodyPr/>
                    <a:lstStyle/>
                    <a:p>
                      <a:pPr algn="ctr">
                        <a:lnSpc>
                          <a:spcPct val="115000"/>
                        </a:lnSpc>
                        <a:spcAft>
                          <a:spcPts val="0"/>
                        </a:spcAft>
                      </a:pPr>
                      <a:r>
                        <a:rPr lang="en-US" sz="1600" dirty="0" smtClean="0"/>
                        <a:t>Year of edition</a:t>
                      </a:r>
                      <a:endParaRPr lang="ru-RU" sz="1600" dirty="0">
                        <a:latin typeface="Calibri"/>
                        <a:ea typeface="Calibri"/>
                        <a:cs typeface="Times New Roman"/>
                      </a:endParaRPr>
                    </a:p>
                  </a:txBody>
                  <a:tcPr marL="68580" marR="68580" marT="0" marB="0" anchor="b"/>
                </a:tc>
                <a:tc gridSpan="6">
                  <a:txBody>
                    <a:bodyPr/>
                    <a:lstStyle/>
                    <a:p>
                      <a:pPr algn="ctr">
                        <a:lnSpc>
                          <a:spcPct val="115000"/>
                        </a:lnSpc>
                        <a:spcAft>
                          <a:spcPts val="0"/>
                        </a:spcAft>
                      </a:pPr>
                      <a:r>
                        <a:rPr lang="en-US" sz="1600" dirty="0" smtClean="0"/>
                        <a:t>Protection category</a:t>
                      </a:r>
                      <a:endParaRPr lang="ru-RU" sz="1600" dirty="0">
                        <a:latin typeface="Calibri"/>
                        <a:ea typeface="Calibri"/>
                        <a:cs typeface="Times New Roman"/>
                      </a:endParaRPr>
                    </a:p>
                  </a:txBody>
                  <a:tcPr marL="68580" marR="68580" marT="0"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algn="ctr">
                        <a:lnSpc>
                          <a:spcPct val="115000"/>
                        </a:lnSpc>
                        <a:spcAft>
                          <a:spcPts val="0"/>
                        </a:spcAft>
                      </a:pPr>
                      <a:r>
                        <a:rPr lang="en-US" sz="1600" dirty="0" smtClean="0"/>
                        <a:t>Total</a:t>
                      </a:r>
                      <a:endParaRPr lang="ru-RU" sz="1600" dirty="0">
                        <a:latin typeface="Calibri"/>
                        <a:ea typeface="Calibri"/>
                        <a:cs typeface="Times New Roman"/>
                      </a:endParaRPr>
                    </a:p>
                  </a:txBody>
                  <a:tcPr marL="68580" marR="68580" marT="0" marB="0" anchor="ctr"/>
                </a:tc>
                <a:tc rowSpan="2">
                  <a:txBody>
                    <a:bodyPr/>
                    <a:lstStyle/>
                    <a:p>
                      <a:pPr algn="ctr">
                        <a:lnSpc>
                          <a:spcPct val="115000"/>
                        </a:lnSpc>
                        <a:spcAft>
                          <a:spcPts val="0"/>
                        </a:spcAft>
                      </a:pPr>
                      <a:r>
                        <a:rPr lang="en-US" sz="1600" dirty="0" err="1" smtClean="0"/>
                        <a:t>Monito</a:t>
                      </a:r>
                      <a:r>
                        <a:rPr lang="en-US" sz="1600" dirty="0" smtClean="0"/>
                        <a:t>-ring</a:t>
                      </a:r>
                      <a:endParaRPr lang="ru-RU" sz="1600" dirty="0">
                        <a:latin typeface="Calibri"/>
                        <a:ea typeface="Calibri"/>
                        <a:cs typeface="Times New Roman"/>
                      </a:endParaRPr>
                    </a:p>
                  </a:txBody>
                  <a:tcPr marL="68580" marR="68580" marT="0" marB="0" anchor="ctr"/>
                </a:tc>
              </a:tr>
              <a:tr h="244787">
                <a:tc vMerge="1">
                  <a:txBody>
                    <a:bodyPr/>
                    <a:lstStyle/>
                    <a:p>
                      <a:endParaRPr lang="ru-RU"/>
                    </a:p>
                  </a:txBody>
                  <a:tcPr/>
                </a:tc>
                <a:tc>
                  <a:txBody>
                    <a:bodyPr/>
                    <a:lstStyle/>
                    <a:p>
                      <a:pPr algn="ctr">
                        <a:lnSpc>
                          <a:spcPct val="115000"/>
                        </a:lnSpc>
                        <a:spcAft>
                          <a:spcPts val="0"/>
                        </a:spcAft>
                      </a:pPr>
                      <a:r>
                        <a:rPr lang="ru-RU" sz="1600" dirty="0"/>
                        <a:t>0</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2</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3</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4</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5</a:t>
                      </a:r>
                      <a:endParaRPr lang="ru-RU" sz="1600" dirty="0">
                        <a:latin typeface="Calibri"/>
                        <a:ea typeface="Calibri"/>
                        <a:cs typeface="Times New Roman"/>
                      </a:endParaRPr>
                    </a:p>
                  </a:txBody>
                  <a:tcPr marL="68580" marR="68580" marT="0" marB="0" anchor="b"/>
                </a:tc>
                <a:tc vMerge="1">
                  <a:txBody>
                    <a:bodyPr/>
                    <a:lstStyle/>
                    <a:p>
                      <a:endParaRPr lang="ru-RU"/>
                    </a:p>
                  </a:txBody>
                  <a:tcPr/>
                </a:tc>
                <a:tc vMerge="1">
                  <a:txBody>
                    <a:bodyPr/>
                    <a:lstStyle/>
                    <a:p>
                      <a:endParaRPr lang="ru-RU"/>
                    </a:p>
                  </a:txBody>
                  <a:tcPr/>
                </a:tc>
              </a:tr>
              <a:tr h="259270">
                <a:tc>
                  <a:txBody>
                    <a:bodyPr/>
                    <a:lstStyle/>
                    <a:p>
                      <a:pPr algn="ctr">
                        <a:lnSpc>
                          <a:spcPct val="115000"/>
                        </a:lnSpc>
                        <a:spcAft>
                          <a:spcPts val="0"/>
                        </a:spcAft>
                      </a:pPr>
                      <a:r>
                        <a:rPr lang="ru-RU" sz="1600"/>
                        <a:t>1998</a:t>
                      </a:r>
                      <a:endParaRPr lang="ru-RU" sz="160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0</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20</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11</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16</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20</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11</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a:t>78</a:t>
                      </a:r>
                      <a:endParaRPr lang="ru-RU" sz="160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0</a:t>
                      </a:r>
                      <a:endParaRPr lang="ru-RU" sz="1600" dirty="0">
                        <a:latin typeface="Calibri"/>
                        <a:ea typeface="Calibri"/>
                        <a:cs typeface="Times New Roman"/>
                      </a:endParaRPr>
                    </a:p>
                  </a:txBody>
                  <a:tcPr marL="68580" marR="68580" marT="0" marB="0" anchor="b"/>
                </a:tc>
              </a:tr>
              <a:tr h="259270">
                <a:tc>
                  <a:txBody>
                    <a:bodyPr/>
                    <a:lstStyle/>
                    <a:p>
                      <a:pPr algn="ctr">
                        <a:lnSpc>
                          <a:spcPct val="115000"/>
                        </a:lnSpc>
                        <a:spcAft>
                          <a:spcPts val="0"/>
                        </a:spcAft>
                      </a:pPr>
                      <a:r>
                        <a:rPr lang="ru-RU" sz="1600"/>
                        <a:t>2009</a:t>
                      </a:r>
                      <a:endParaRPr lang="ru-RU" sz="160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a:t>0</a:t>
                      </a:r>
                      <a:endParaRPr lang="ru-RU" sz="160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a:t>16</a:t>
                      </a:r>
                      <a:endParaRPr lang="ru-RU" sz="160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a:t>13</a:t>
                      </a:r>
                      <a:endParaRPr lang="ru-RU" sz="160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41</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12</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0</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82</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a:t>16</a:t>
                      </a:r>
                      <a:endParaRPr lang="ru-RU" sz="1600">
                        <a:latin typeface="Calibri"/>
                        <a:ea typeface="Calibri"/>
                        <a:cs typeface="Times New Roman"/>
                      </a:endParaRPr>
                    </a:p>
                  </a:txBody>
                  <a:tcPr marL="68580" marR="68580" marT="0" marB="0" anchor="b"/>
                </a:tc>
              </a:tr>
              <a:tr h="259270">
                <a:tc>
                  <a:txBody>
                    <a:bodyPr/>
                    <a:lstStyle/>
                    <a:p>
                      <a:pPr algn="ctr">
                        <a:lnSpc>
                          <a:spcPct val="115000"/>
                        </a:lnSpc>
                        <a:spcAft>
                          <a:spcPts val="0"/>
                        </a:spcAft>
                      </a:pPr>
                      <a:r>
                        <a:rPr lang="ru-RU" sz="1600" dirty="0"/>
                        <a:t>2019</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2</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17</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12</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48</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6</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0</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85</a:t>
                      </a:r>
                      <a:endParaRPr lang="ru-RU" sz="1600" dirty="0">
                        <a:latin typeface="Calibri"/>
                        <a:ea typeface="Calibri"/>
                        <a:cs typeface="Times New Roman"/>
                      </a:endParaRPr>
                    </a:p>
                  </a:txBody>
                  <a:tcPr marL="68580" marR="68580" marT="0" marB="0" anchor="b"/>
                </a:tc>
                <a:tc>
                  <a:txBody>
                    <a:bodyPr/>
                    <a:lstStyle/>
                    <a:p>
                      <a:pPr algn="ctr">
                        <a:lnSpc>
                          <a:spcPct val="115000"/>
                        </a:lnSpc>
                        <a:spcAft>
                          <a:spcPts val="0"/>
                        </a:spcAft>
                      </a:pPr>
                      <a:r>
                        <a:rPr lang="ru-RU" sz="1600" dirty="0"/>
                        <a:t>18</a:t>
                      </a:r>
                      <a:endParaRPr lang="ru-RU" sz="1600" dirty="0">
                        <a:latin typeface="Calibri"/>
                        <a:ea typeface="Calibri"/>
                        <a:cs typeface="Times New Roman"/>
                      </a:endParaRPr>
                    </a:p>
                  </a:txBody>
                  <a:tcPr marL="68580" marR="68580" marT="0" marB="0" anchor="b"/>
                </a:tc>
              </a:tr>
            </a:tbl>
          </a:graphicData>
        </a:graphic>
      </p:graphicFrame>
      <p:pic>
        <p:nvPicPr>
          <p:cNvPr id="40962" name="Picture 2"/>
          <p:cNvPicPr>
            <a:picLocks noChangeAspect="1" noChangeArrowheads="1"/>
          </p:cNvPicPr>
          <p:nvPr/>
        </p:nvPicPr>
        <p:blipFill>
          <a:blip r:embed="rId3" cstate="print"/>
          <a:srcRect/>
          <a:stretch>
            <a:fillRect/>
          </a:stretch>
        </p:blipFill>
        <p:spPr bwMode="auto">
          <a:xfrm>
            <a:off x="395536" y="1988840"/>
            <a:ext cx="3168352" cy="4258381"/>
          </a:xfrm>
          <a:prstGeom prst="rect">
            <a:avLst/>
          </a:prstGeom>
          <a:noFill/>
          <a:ln w="9525">
            <a:solidFill>
              <a:schemeClr val="tx1"/>
            </a:solidFill>
            <a:miter lim="800000"/>
            <a:headEnd/>
            <a:tailEnd/>
          </a:ln>
        </p:spPr>
      </p:pic>
      <p:sp>
        <p:nvSpPr>
          <p:cNvPr id="11" name="TextBox 10"/>
          <p:cNvSpPr txBox="1"/>
          <p:nvPr/>
        </p:nvSpPr>
        <p:spPr>
          <a:xfrm>
            <a:off x="3995936" y="5373216"/>
            <a:ext cx="4680520" cy="861774"/>
          </a:xfrm>
          <a:prstGeom prst="rect">
            <a:avLst/>
          </a:prstGeom>
          <a:noFill/>
        </p:spPr>
        <p:txBody>
          <a:bodyPr wrap="square" rtlCol="0">
            <a:spAutoFit/>
          </a:bodyPr>
          <a:lstStyle/>
          <a:p>
            <a:r>
              <a:rPr lang="en-US" sz="1600" dirty="0" smtClean="0"/>
              <a:t>Category</a:t>
            </a:r>
            <a:r>
              <a:rPr lang="ru-RU" sz="1600" dirty="0" smtClean="0"/>
              <a:t> 0 (</a:t>
            </a:r>
            <a:r>
              <a:rPr lang="en-US" sz="1600" dirty="0" smtClean="0"/>
              <a:t>probably disappeared species</a:t>
            </a:r>
            <a:r>
              <a:rPr lang="ru-RU" sz="1600" dirty="0" smtClean="0"/>
              <a:t>)</a:t>
            </a:r>
            <a:r>
              <a:rPr lang="en-US" sz="1600" dirty="0" smtClean="0"/>
              <a:t>:</a:t>
            </a:r>
            <a:r>
              <a:rPr lang="ru-RU" sz="1600" dirty="0" smtClean="0"/>
              <a:t> </a:t>
            </a:r>
            <a:r>
              <a:rPr lang="en-US" sz="1600" i="1" dirty="0" err="1" smtClean="0"/>
              <a:t>Sphinctrina</a:t>
            </a:r>
            <a:r>
              <a:rPr lang="en-US" sz="1600" i="1" dirty="0" smtClean="0"/>
              <a:t> </a:t>
            </a:r>
            <a:r>
              <a:rPr lang="en-US" sz="1600" i="1" dirty="0" err="1" smtClean="0"/>
              <a:t>anglica</a:t>
            </a:r>
            <a:r>
              <a:rPr lang="en-US" sz="1600" i="1" dirty="0" smtClean="0"/>
              <a:t> </a:t>
            </a:r>
            <a:r>
              <a:rPr lang="en-US" sz="1600" dirty="0" err="1" smtClean="0"/>
              <a:t>Nyl</a:t>
            </a:r>
            <a:r>
              <a:rPr lang="en-US" sz="1600" dirty="0" smtClean="0"/>
              <a:t>.</a:t>
            </a:r>
            <a:r>
              <a:rPr lang="ru-RU" sz="1600" dirty="0" smtClean="0"/>
              <a:t>, </a:t>
            </a:r>
            <a:r>
              <a:rPr lang="en-US" sz="1600" i="1" dirty="0" err="1" smtClean="0"/>
              <a:t>Menegazzia</a:t>
            </a:r>
            <a:r>
              <a:rPr lang="en-US" sz="1600" i="1" dirty="0" smtClean="0"/>
              <a:t> </a:t>
            </a:r>
            <a:r>
              <a:rPr lang="en-US" sz="1600" i="1" dirty="0" err="1" smtClean="0"/>
              <a:t>terebrata</a:t>
            </a:r>
            <a:r>
              <a:rPr lang="en-US" sz="1600" i="1" dirty="0" smtClean="0"/>
              <a:t> </a:t>
            </a:r>
            <a:r>
              <a:rPr lang="en-US" sz="1600" dirty="0" smtClean="0"/>
              <a:t>(</a:t>
            </a:r>
            <a:r>
              <a:rPr lang="en-US" sz="1600" dirty="0" err="1" smtClean="0"/>
              <a:t>Hoffm</a:t>
            </a:r>
            <a:r>
              <a:rPr lang="en-US" sz="1600" dirty="0" smtClean="0"/>
              <a:t>.) </a:t>
            </a:r>
            <a:r>
              <a:rPr lang="en-US" sz="1600" dirty="0" err="1" smtClean="0"/>
              <a:t>A.Massal</a:t>
            </a:r>
            <a:r>
              <a:rPr lang="en-US" sz="1600" dirty="0" smtClean="0"/>
              <a:t>.</a:t>
            </a:r>
            <a:endParaRPr lang="ru-RU"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Прямоугольник 4"/>
          <p:cNvSpPr>
            <a:spLocks noChangeArrowheads="1"/>
          </p:cNvSpPr>
          <p:nvPr/>
        </p:nvSpPr>
        <p:spPr bwMode="auto">
          <a:xfrm>
            <a:off x="571500" y="285750"/>
            <a:ext cx="8143875" cy="1200329"/>
          </a:xfrm>
          <a:prstGeom prst="rect">
            <a:avLst/>
          </a:prstGeom>
          <a:noFill/>
          <a:ln w="9525">
            <a:noFill/>
            <a:miter lim="800000"/>
            <a:headEnd/>
            <a:tailEnd/>
          </a:ln>
        </p:spPr>
        <p:txBody>
          <a:bodyPr>
            <a:spAutoFit/>
          </a:bodyPr>
          <a:lstStyle/>
          <a:p>
            <a:pPr algn="ctr"/>
            <a:r>
              <a:rPr lang="en-US" sz="2400" b="1" dirty="0" smtClean="0">
                <a:latin typeface="+mn-lt"/>
                <a:cs typeface="+mn-cs"/>
              </a:rPr>
              <a:t>Genetic diversity</a:t>
            </a:r>
            <a:r>
              <a:rPr lang="ru-RU" sz="2400" b="1" dirty="0" smtClean="0">
                <a:latin typeface="+mn-lt"/>
                <a:cs typeface="+mn-cs"/>
              </a:rPr>
              <a:t>, </a:t>
            </a:r>
            <a:r>
              <a:rPr lang="en-US" sz="2400" b="1" dirty="0" smtClean="0">
                <a:latin typeface="+mn-lt"/>
                <a:cs typeface="+mn-cs"/>
              </a:rPr>
              <a:t>population biology and</a:t>
            </a:r>
            <a:r>
              <a:rPr lang="ru-RU" sz="2400" b="1" dirty="0" smtClean="0">
                <a:latin typeface="+mn-lt"/>
                <a:cs typeface="+mn-cs"/>
              </a:rPr>
              <a:t> </a:t>
            </a:r>
            <a:r>
              <a:rPr lang="en-US" sz="2400" b="1" dirty="0" smtClean="0">
                <a:latin typeface="+mn-lt"/>
                <a:cs typeface="+mn-cs"/>
              </a:rPr>
              <a:t>protection status</a:t>
            </a:r>
            <a:r>
              <a:rPr lang="ru-RU" sz="2400" b="1" dirty="0" smtClean="0">
                <a:latin typeface="+mn-lt"/>
                <a:cs typeface="+mn-cs"/>
              </a:rPr>
              <a:t> </a:t>
            </a:r>
            <a:r>
              <a:rPr lang="en-US" sz="2400" b="1" dirty="0" smtClean="0">
                <a:latin typeface="+mn-lt"/>
                <a:cs typeface="+mn-cs"/>
              </a:rPr>
              <a:t>of lichen species </a:t>
            </a:r>
            <a:r>
              <a:rPr lang="ru-RU" sz="2400" b="1" i="1" dirty="0" err="1" smtClean="0">
                <a:latin typeface="+mn-lt"/>
                <a:cs typeface="+mn-cs"/>
              </a:rPr>
              <a:t>Lobaria</a:t>
            </a:r>
            <a:r>
              <a:rPr lang="ru-RU" sz="2400" b="1" i="1" dirty="0" smtClean="0">
                <a:latin typeface="+mn-lt"/>
                <a:cs typeface="+mn-cs"/>
              </a:rPr>
              <a:t> </a:t>
            </a:r>
            <a:r>
              <a:rPr lang="ru-RU" sz="2400" b="1" i="1" dirty="0" err="1">
                <a:latin typeface="+mn-lt"/>
                <a:cs typeface="+mn-cs"/>
              </a:rPr>
              <a:t>pulmonaria</a:t>
            </a:r>
            <a:r>
              <a:rPr lang="ru-RU" sz="2400" b="1" i="1" dirty="0">
                <a:latin typeface="+mn-lt"/>
                <a:cs typeface="+mn-cs"/>
              </a:rPr>
              <a:t> </a:t>
            </a:r>
            <a:r>
              <a:rPr lang="en-US" sz="2400" b="1" dirty="0" smtClean="0">
                <a:latin typeface="+mn-lt"/>
                <a:cs typeface="+mn-cs"/>
              </a:rPr>
              <a:t>along the transect</a:t>
            </a:r>
            <a:r>
              <a:rPr lang="ru-RU" sz="2400" b="1" dirty="0" smtClean="0">
                <a:latin typeface="+mn-lt"/>
                <a:cs typeface="+mn-cs"/>
              </a:rPr>
              <a:t> </a:t>
            </a:r>
            <a:r>
              <a:rPr lang="en-US" sz="2400" b="1" dirty="0" smtClean="0">
                <a:latin typeface="+mn-lt"/>
                <a:cs typeface="+mn-cs"/>
              </a:rPr>
              <a:t>from west to east</a:t>
            </a:r>
            <a:r>
              <a:rPr lang="ru-RU" sz="2400" b="1" dirty="0" smtClean="0">
                <a:latin typeface="+mn-lt"/>
                <a:cs typeface="+mn-cs"/>
              </a:rPr>
              <a:t> </a:t>
            </a:r>
            <a:r>
              <a:rPr lang="en-US" sz="2400" b="1" dirty="0" smtClean="0">
                <a:latin typeface="+mn-lt"/>
                <a:cs typeface="+mn-cs"/>
              </a:rPr>
              <a:t>through Eurasia</a:t>
            </a:r>
            <a:r>
              <a:rPr lang="ru-RU" sz="2400" b="1" dirty="0" smtClean="0">
                <a:latin typeface="+mn-lt"/>
                <a:cs typeface="+mn-cs"/>
              </a:rPr>
              <a:t> </a:t>
            </a:r>
            <a:r>
              <a:rPr lang="ru-RU" dirty="0" smtClean="0">
                <a:latin typeface="Calibri" pitchFamily="34" charset="0"/>
              </a:rPr>
              <a:t>(</a:t>
            </a:r>
            <a:r>
              <a:rPr lang="en-US" dirty="0">
                <a:latin typeface="Calibri" pitchFamily="34" charset="0"/>
              </a:rPr>
              <a:t>Scopes </a:t>
            </a:r>
            <a:r>
              <a:rPr lang="ru-RU" dirty="0">
                <a:latin typeface="Calibri" pitchFamily="34" charset="0"/>
              </a:rPr>
              <a:t>2000-2003) </a:t>
            </a:r>
            <a:endParaRPr lang="en-US" dirty="0">
              <a:latin typeface="Calibri" pitchFamily="34" charset="0"/>
            </a:endParaRPr>
          </a:p>
        </p:txBody>
      </p:sp>
      <p:sp>
        <p:nvSpPr>
          <p:cNvPr id="24580" name="Прямоугольник 5"/>
          <p:cNvSpPr>
            <a:spLocks noChangeArrowheads="1"/>
          </p:cNvSpPr>
          <p:nvPr/>
        </p:nvSpPr>
        <p:spPr bwMode="auto">
          <a:xfrm>
            <a:off x="214313" y="1556793"/>
            <a:ext cx="3361937" cy="2800767"/>
          </a:xfrm>
          <a:prstGeom prst="rect">
            <a:avLst/>
          </a:prstGeom>
          <a:noFill/>
          <a:ln w="9525">
            <a:noFill/>
            <a:miter lim="800000"/>
            <a:headEnd/>
            <a:tailEnd/>
          </a:ln>
        </p:spPr>
        <p:txBody>
          <a:bodyPr wrap="square">
            <a:spAutoFit/>
          </a:bodyPr>
          <a:lstStyle/>
          <a:p>
            <a:r>
              <a:rPr lang="en-US" sz="1600" dirty="0" smtClean="0">
                <a:latin typeface="Calibri" pitchFamily="34" charset="0"/>
              </a:rPr>
              <a:t>Participants</a:t>
            </a:r>
            <a:r>
              <a:rPr lang="ru-RU" sz="1600" dirty="0" smtClean="0">
                <a:latin typeface="Calibri" pitchFamily="34" charset="0"/>
              </a:rPr>
              <a:t>: </a:t>
            </a:r>
            <a:endParaRPr lang="ru-RU" sz="1600" dirty="0">
              <a:latin typeface="Calibri" pitchFamily="34" charset="0"/>
            </a:endParaRPr>
          </a:p>
          <a:p>
            <a:pPr>
              <a:buFontTx/>
              <a:buBlip>
                <a:blip r:embed="rId2"/>
              </a:buBlip>
            </a:pPr>
            <a:r>
              <a:rPr lang="en-US" sz="1600" dirty="0" smtClean="0"/>
              <a:t>Swiss Federal Institute for Forest and Snow Landscape Research, WSL</a:t>
            </a:r>
          </a:p>
          <a:p>
            <a:pPr>
              <a:buFontTx/>
              <a:buBlip>
                <a:blip r:embed="rId2"/>
              </a:buBlip>
            </a:pPr>
            <a:r>
              <a:rPr lang="en-US" sz="1600" dirty="0" smtClean="0"/>
              <a:t>Institute of Plant and Animal Ecology, Ural Branch of RAS</a:t>
            </a:r>
          </a:p>
          <a:p>
            <a:pPr>
              <a:buFontTx/>
              <a:buBlip>
                <a:blip r:embed="rId2"/>
              </a:buBlip>
            </a:pPr>
            <a:r>
              <a:rPr lang="en-US" sz="1600" dirty="0" smtClean="0"/>
              <a:t>Institute of Biology, Komi Scientific Center, Ural Branch of RAS</a:t>
            </a:r>
          </a:p>
          <a:p>
            <a:pPr>
              <a:buFontTx/>
              <a:buBlip>
                <a:blip r:embed="rId2"/>
              </a:buBlip>
            </a:pPr>
            <a:r>
              <a:rPr lang="en-US" sz="1600" dirty="0" smtClean="0"/>
              <a:t>Sakhalin Botanical Garden</a:t>
            </a:r>
          </a:p>
          <a:p>
            <a:pPr>
              <a:buFontTx/>
              <a:buBlip>
                <a:blip r:embed="rId2"/>
              </a:buBlip>
            </a:pPr>
            <a:r>
              <a:rPr lang="en-US" sz="1600" dirty="0" err="1" smtClean="0"/>
              <a:t>Kholodniy</a:t>
            </a:r>
            <a:r>
              <a:rPr lang="en-US" sz="1600" dirty="0" smtClean="0"/>
              <a:t> Botanical Institute</a:t>
            </a:r>
            <a:r>
              <a:rPr lang="ru-RU" sz="1600" dirty="0" smtClean="0">
                <a:latin typeface="Calibri" pitchFamily="34" charset="0"/>
              </a:rPr>
              <a:t> </a:t>
            </a:r>
            <a:endParaRPr lang="en-US" sz="1600" dirty="0">
              <a:latin typeface="Calibri" pitchFamily="34" charset="0"/>
            </a:endParaRPr>
          </a:p>
        </p:txBody>
      </p:sp>
      <p:sp>
        <p:nvSpPr>
          <p:cNvPr id="24581" name="Rectangle 3"/>
          <p:cNvSpPr>
            <a:spLocks noChangeArrowheads="1"/>
          </p:cNvSpPr>
          <p:nvPr/>
        </p:nvSpPr>
        <p:spPr bwMode="auto">
          <a:xfrm>
            <a:off x="3779911" y="2247250"/>
            <a:ext cx="5221213" cy="4031873"/>
          </a:xfrm>
          <a:prstGeom prst="rect">
            <a:avLst/>
          </a:prstGeom>
          <a:noFill/>
          <a:ln w="9525">
            <a:noFill/>
            <a:miter lim="800000"/>
            <a:headEnd/>
            <a:tailEnd/>
          </a:ln>
        </p:spPr>
        <p:txBody>
          <a:bodyPr wrap="square" anchor="ctr">
            <a:spAutoFit/>
          </a:bodyPr>
          <a:lstStyle/>
          <a:p>
            <a:pPr algn="ctr"/>
            <a:r>
              <a:rPr lang="en-US" sz="1600" b="1" dirty="0" smtClean="0">
                <a:latin typeface="Calibri" pitchFamily="34" charset="0"/>
              </a:rPr>
              <a:t>Aim</a:t>
            </a:r>
            <a:r>
              <a:rPr lang="ru-RU" sz="1600" b="1" dirty="0" smtClean="0">
                <a:latin typeface="Calibri" pitchFamily="34" charset="0"/>
              </a:rPr>
              <a:t> </a:t>
            </a:r>
            <a:r>
              <a:rPr lang="ru-RU" sz="1600" b="1" dirty="0">
                <a:latin typeface="Calibri" pitchFamily="34" charset="0"/>
              </a:rPr>
              <a:t>‑ </a:t>
            </a:r>
            <a:r>
              <a:rPr lang="en-US" sz="1600" b="1" dirty="0" smtClean="0">
                <a:latin typeface="Calibri" pitchFamily="34" charset="0"/>
              </a:rPr>
              <a:t>development of new strategies of lichens protection and assessment of the key priorities for the conservation of populations of </a:t>
            </a:r>
            <a:r>
              <a:rPr lang="en-US" sz="1600" b="1" dirty="0" err="1" smtClean="0">
                <a:latin typeface="Calibri" pitchFamily="34" charset="0"/>
              </a:rPr>
              <a:t>Lobaria</a:t>
            </a:r>
            <a:r>
              <a:rPr lang="en-US" sz="1600" b="1" dirty="0" smtClean="0">
                <a:latin typeface="Calibri" pitchFamily="34" charset="0"/>
              </a:rPr>
              <a:t> </a:t>
            </a:r>
            <a:r>
              <a:rPr lang="en-US" sz="1600" b="1" dirty="0" err="1" smtClean="0">
                <a:latin typeface="Calibri" pitchFamily="34" charset="0"/>
              </a:rPr>
              <a:t>pulmonaria</a:t>
            </a:r>
            <a:r>
              <a:rPr lang="en-US" sz="1600" b="1" dirty="0" smtClean="0">
                <a:latin typeface="Calibri" pitchFamily="34" charset="0"/>
              </a:rPr>
              <a:t> in Eurasia</a:t>
            </a:r>
            <a:endParaRPr lang="ru-RU" sz="1600" b="1" dirty="0">
              <a:latin typeface="Calibri" pitchFamily="34" charset="0"/>
            </a:endParaRPr>
          </a:p>
          <a:p>
            <a:pPr algn="ctr"/>
            <a:endParaRPr lang="ru-RU" sz="1600" dirty="0">
              <a:latin typeface="Calibri" pitchFamily="34" charset="0"/>
            </a:endParaRPr>
          </a:p>
          <a:p>
            <a:pPr algn="ctr"/>
            <a:r>
              <a:rPr lang="en-US" sz="1600" dirty="0" smtClean="0">
                <a:latin typeface="Calibri" pitchFamily="34" charset="0"/>
              </a:rPr>
              <a:t>Objectives</a:t>
            </a:r>
            <a:r>
              <a:rPr lang="ru-RU" sz="1600" b="1" dirty="0" smtClean="0">
                <a:latin typeface="Calibri" pitchFamily="34" charset="0"/>
              </a:rPr>
              <a:t>:</a:t>
            </a:r>
            <a:endParaRPr lang="ru-RU" sz="1600" dirty="0">
              <a:latin typeface="Calibri" pitchFamily="34" charset="0"/>
            </a:endParaRPr>
          </a:p>
          <a:p>
            <a:pPr>
              <a:buFontTx/>
              <a:buBlip>
                <a:blip r:embed="rId2"/>
              </a:buBlip>
            </a:pPr>
            <a:r>
              <a:rPr lang="en-US" sz="1600" dirty="0" smtClean="0">
                <a:latin typeface="Calibri" pitchFamily="34" charset="0"/>
              </a:rPr>
              <a:t>To determine genetic diversity and specificity within the populations and territories</a:t>
            </a:r>
            <a:r>
              <a:rPr lang="ru-RU" sz="1600" dirty="0" smtClean="0">
                <a:latin typeface="Calibri" pitchFamily="34" charset="0"/>
              </a:rPr>
              <a:t>. </a:t>
            </a:r>
            <a:endParaRPr lang="ru-RU" sz="1600" dirty="0">
              <a:latin typeface="Calibri" pitchFamily="34" charset="0"/>
            </a:endParaRPr>
          </a:p>
          <a:p>
            <a:pPr>
              <a:buFontTx/>
              <a:buBlip>
                <a:blip r:embed="rId2"/>
              </a:buBlip>
            </a:pPr>
            <a:r>
              <a:rPr lang="en-US" sz="1600" dirty="0" smtClean="0">
                <a:latin typeface="Calibri" pitchFamily="34" charset="0"/>
              </a:rPr>
              <a:t>To determine </a:t>
            </a:r>
            <a:r>
              <a:rPr lang="en-US" sz="1600" dirty="0" err="1" smtClean="0">
                <a:latin typeface="Calibri" pitchFamily="34" charset="0"/>
              </a:rPr>
              <a:t>ecotypical</a:t>
            </a:r>
            <a:r>
              <a:rPr lang="en-US" sz="1600" dirty="0" smtClean="0">
                <a:latin typeface="Calibri" pitchFamily="34" charset="0"/>
              </a:rPr>
              <a:t> </a:t>
            </a:r>
            <a:r>
              <a:rPr lang="en-US" sz="1600" dirty="0" err="1" smtClean="0">
                <a:latin typeface="Calibri" pitchFamily="34" charset="0"/>
              </a:rPr>
              <a:t>differrenciation</a:t>
            </a:r>
            <a:r>
              <a:rPr lang="en-US" sz="1600" dirty="0" smtClean="0">
                <a:latin typeface="Calibri" pitchFamily="34" charset="0"/>
              </a:rPr>
              <a:t> and adaptation of the lichen to different climatic zones</a:t>
            </a:r>
            <a:r>
              <a:rPr lang="ru-RU" sz="1600" dirty="0" smtClean="0">
                <a:latin typeface="Calibri" pitchFamily="34" charset="0"/>
              </a:rPr>
              <a:t>.</a:t>
            </a:r>
            <a:endParaRPr lang="ru-RU" sz="1600" dirty="0">
              <a:latin typeface="Calibri" pitchFamily="34" charset="0"/>
            </a:endParaRPr>
          </a:p>
          <a:p>
            <a:pPr>
              <a:buFontTx/>
              <a:buBlip>
                <a:blip r:embed="rId2"/>
              </a:buBlip>
            </a:pPr>
            <a:r>
              <a:rPr lang="en-US" sz="1600" dirty="0" smtClean="0">
                <a:latin typeface="Calibri" pitchFamily="34" charset="0"/>
              </a:rPr>
              <a:t>To develop and verify model for life cycle of </a:t>
            </a:r>
            <a:r>
              <a:rPr lang="en-US" sz="1600" dirty="0" err="1" smtClean="0">
                <a:latin typeface="Calibri" pitchFamily="34" charset="0"/>
              </a:rPr>
              <a:t>epiphitic</a:t>
            </a:r>
            <a:r>
              <a:rPr lang="en-US" sz="1600" dirty="0" smtClean="0">
                <a:latin typeface="Calibri" pitchFamily="34" charset="0"/>
              </a:rPr>
              <a:t> lichens</a:t>
            </a:r>
            <a:r>
              <a:rPr lang="ru-RU" sz="1600" dirty="0" smtClean="0">
                <a:latin typeface="Calibri" pitchFamily="34" charset="0"/>
              </a:rPr>
              <a:t>.</a:t>
            </a:r>
            <a:endParaRPr lang="ru-RU" sz="1600" dirty="0">
              <a:latin typeface="Calibri" pitchFamily="34" charset="0"/>
            </a:endParaRPr>
          </a:p>
          <a:p>
            <a:pPr>
              <a:buFontTx/>
              <a:buBlip>
                <a:blip r:embed="rId2"/>
              </a:buBlip>
            </a:pPr>
            <a:r>
              <a:rPr lang="en-US" sz="1600" dirty="0" smtClean="0">
                <a:latin typeface="Calibri" pitchFamily="34" charset="0"/>
              </a:rPr>
              <a:t>To develop and test the strategies for conservation at the species and environmental levels to make regional conservation more efficient</a:t>
            </a:r>
            <a:r>
              <a:rPr lang="ru-RU" sz="1600" dirty="0" smtClean="0">
                <a:latin typeface="Calibri" pitchFamily="34" charset="0"/>
              </a:rPr>
              <a:t>.</a:t>
            </a:r>
            <a:endParaRPr lang="ru-RU" sz="1600" dirty="0">
              <a:latin typeface="Calibri" pitchFamily="34" charset="0"/>
            </a:endParaRPr>
          </a:p>
          <a:p>
            <a:pPr>
              <a:buFontTx/>
              <a:buBlip>
                <a:blip r:embed="rId2"/>
              </a:buBlip>
            </a:pPr>
            <a:r>
              <a:rPr lang="en-US" sz="1600" dirty="0" smtClean="0">
                <a:latin typeface="Calibri" pitchFamily="34" charset="0"/>
              </a:rPr>
              <a:t>To assess the status of </a:t>
            </a:r>
            <a:r>
              <a:rPr lang="en-US" sz="1600" b="1" dirty="0" err="1" smtClean="0">
                <a:latin typeface="Calibri" pitchFamily="34" charset="0"/>
              </a:rPr>
              <a:t>Lobaria</a:t>
            </a:r>
            <a:r>
              <a:rPr lang="en-US" sz="1600" b="1" dirty="0" smtClean="0">
                <a:latin typeface="Calibri" pitchFamily="34" charset="0"/>
              </a:rPr>
              <a:t> </a:t>
            </a:r>
            <a:r>
              <a:rPr lang="en-US" sz="1600" b="1" dirty="0" err="1" smtClean="0">
                <a:latin typeface="Calibri" pitchFamily="34" charset="0"/>
              </a:rPr>
              <a:t>pulmonaria</a:t>
            </a:r>
            <a:r>
              <a:rPr lang="en-US" sz="1600" b="1" dirty="0" smtClean="0">
                <a:latin typeface="Calibri" pitchFamily="34" charset="0"/>
              </a:rPr>
              <a:t> </a:t>
            </a:r>
            <a:r>
              <a:rPr lang="en-US" sz="1600" dirty="0" smtClean="0">
                <a:latin typeface="Calibri" pitchFamily="34" charset="0"/>
              </a:rPr>
              <a:t>in the regions in view of different ways of future forestry development</a:t>
            </a:r>
            <a:r>
              <a:rPr lang="ru-RU" sz="1600" dirty="0" smtClean="0">
                <a:latin typeface="Calibri" pitchFamily="34" charset="0"/>
              </a:rPr>
              <a:t>.</a:t>
            </a:r>
            <a:endParaRPr lang="ru-RU" sz="1600" dirty="0">
              <a:latin typeface="Calibri" pitchFamily="34" charset="0"/>
            </a:endParaRPr>
          </a:p>
        </p:txBody>
      </p:sp>
      <p:pic>
        <p:nvPicPr>
          <p:cNvPr id="24582" name="Picture 5" descr="C:\Users\Татьяна\Documents\Проекты\SCOPES\Brochure\group.jpg"/>
          <p:cNvPicPr>
            <a:picLocks noChangeAspect="1" noChangeArrowheads="1"/>
          </p:cNvPicPr>
          <p:nvPr/>
        </p:nvPicPr>
        <p:blipFill>
          <a:blip r:embed="rId3" cstate="print"/>
          <a:srcRect/>
          <a:stretch>
            <a:fillRect/>
          </a:stretch>
        </p:blipFill>
        <p:spPr bwMode="auto">
          <a:xfrm>
            <a:off x="214313" y="4478872"/>
            <a:ext cx="3361938" cy="2046471"/>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КАРТА КОМИ географическая.GIF"/>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6165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Овал 5"/>
          <p:cNvSpPr/>
          <p:nvPr/>
        </p:nvSpPr>
        <p:spPr>
          <a:xfrm>
            <a:off x="5500688" y="714375"/>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Овал 6"/>
          <p:cNvSpPr/>
          <p:nvPr/>
        </p:nvSpPr>
        <p:spPr>
          <a:xfrm>
            <a:off x="5143500" y="1428750"/>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Овал 7"/>
          <p:cNvSpPr/>
          <p:nvPr/>
        </p:nvSpPr>
        <p:spPr>
          <a:xfrm>
            <a:off x="2143125" y="2428875"/>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Овал 8"/>
          <p:cNvSpPr/>
          <p:nvPr/>
        </p:nvSpPr>
        <p:spPr>
          <a:xfrm>
            <a:off x="4143375" y="3786188"/>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Овал 9"/>
          <p:cNvSpPr/>
          <p:nvPr/>
        </p:nvSpPr>
        <p:spPr>
          <a:xfrm>
            <a:off x="4214813" y="4143375"/>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3643313" y="5000625"/>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1857375" y="4929188"/>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2500313" y="5072063"/>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Овал 14"/>
          <p:cNvSpPr/>
          <p:nvPr/>
        </p:nvSpPr>
        <p:spPr>
          <a:xfrm>
            <a:off x="2643188" y="4786313"/>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Равнобедренный треугольник 17"/>
          <p:cNvSpPr/>
          <p:nvPr/>
        </p:nvSpPr>
        <p:spPr>
          <a:xfrm>
            <a:off x="5857875" y="7858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Равнобедренный треугольник 18"/>
          <p:cNvSpPr/>
          <p:nvPr/>
        </p:nvSpPr>
        <p:spPr>
          <a:xfrm>
            <a:off x="5500687" y="1143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Равнобедренный треугольник 19"/>
          <p:cNvSpPr/>
          <p:nvPr/>
        </p:nvSpPr>
        <p:spPr>
          <a:xfrm>
            <a:off x="5429250" y="13573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1" name="Равнобедренный треугольник 20"/>
          <p:cNvSpPr/>
          <p:nvPr/>
        </p:nvSpPr>
        <p:spPr>
          <a:xfrm>
            <a:off x="5072063" y="178593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 name="Равнобедренный треугольник 21"/>
          <p:cNvSpPr/>
          <p:nvPr/>
        </p:nvSpPr>
        <p:spPr>
          <a:xfrm>
            <a:off x="4572000" y="20002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 name="Равнобедренный треугольник 22"/>
          <p:cNvSpPr/>
          <p:nvPr/>
        </p:nvSpPr>
        <p:spPr>
          <a:xfrm>
            <a:off x="4714875" y="21431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4" name="Равнобедренный треугольник 23"/>
          <p:cNvSpPr/>
          <p:nvPr/>
        </p:nvSpPr>
        <p:spPr>
          <a:xfrm>
            <a:off x="4857750" y="207168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5" name="Равнобедренный треугольник 24"/>
          <p:cNvSpPr/>
          <p:nvPr/>
        </p:nvSpPr>
        <p:spPr>
          <a:xfrm>
            <a:off x="4572000" y="221456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6" name="Равнобедренный треугольник 25"/>
          <p:cNvSpPr/>
          <p:nvPr/>
        </p:nvSpPr>
        <p:spPr>
          <a:xfrm>
            <a:off x="5000625" y="207168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7" name="Равнобедренный треугольник 26"/>
          <p:cNvSpPr/>
          <p:nvPr/>
        </p:nvSpPr>
        <p:spPr>
          <a:xfrm>
            <a:off x="4857750" y="221456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8" name="Равнобедренный треугольник 27"/>
          <p:cNvSpPr/>
          <p:nvPr/>
        </p:nvSpPr>
        <p:spPr>
          <a:xfrm>
            <a:off x="4786313" y="235743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9" name="Равнобедренный треугольник 28"/>
          <p:cNvSpPr/>
          <p:nvPr/>
        </p:nvSpPr>
        <p:spPr>
          <a:xfrm>
            <a:off x="4714875" y="25003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0" name="Равнобедренный треугольник 29"/>
          <p:cNvSpPr/>
          <p:nvPr/>
        </p:nvSpPr>
        <p:spPr>
          <a:xfrm>
            <a:off x="4572000" y="25717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1" name="Равнобедренный треугольник 30"/>
          <p:cNvSpPr/>
          <p:nvPr/>
        </p:nvSpPr>
        <p:spPr>
          <a:xfrm>
            <a:off x="4286250" y="278606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2" name="Равнобедренный треугольник 31"/>
          <p:cNvSpPr/>
          <p:nvPr/>
        </p:nvSpPr>
        <p:spPr>
          <a:xfrm>
            <a:off x="4429125" y="28575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3" name="Равнобедренный треугольник 32"/>
          <p:cNvSpPr/>
          <p:nvPr/>
        </p:nvSpPr>
        <p:spPr>
          <a:xfrm>
            <a:off x="4357688" y="300037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4" name="Равнобедренный треугольник 33"/>
          <p:cNvSpPr/>
          <p:nvPr/>
        </p:nvSpPr>
        <p:spPr>
          <a:xfrm>
            <a:off x="4214813" y="300037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5" name="Равнобедренный треугольник 34"/>
          <p:cNvSpPr/>
          <p:nvPr/>
        </p:nvSpPr>
        <p:spPr>
          <a:xfrm>
            <a:off x="4143375" y="292893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6" name="Равнобедренный треугольник 35"/>
          <p:cNvSpPr/>
          <p:nvPr/>
        </p:nvSpPr>
        <p:spPr>
          <a:xfrm>
            <a:off x="4357688" y="3429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7" name="Равнобедренный треугольник 36"/>
          <p:cNvSpPr/>
          <p:nvPr/>
        </p:nvSpPr>
        <p:spPr>
          <a:xfrm>
            <a:off x="4214813" y="3429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8" name="Равнобедренный треугольник 37"/>
          <p:cNvSpPr/>
          <p:nvPr/>
        </p:nvSpPr>
        <p:spPr>
          <a:xfrm>
            <a:off x="4064706" y="36433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9" name="Равнобедренный треугольник 38"/>
          <p:cNvSpPr/>
          <p:nvPr/>
        </p:nvSpPr>
        <p:spPr>
          <a:xfrm>
            <a:off x="4357688" y="357187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0" name="Равнобедренный треугольник 39"/>
          <p:cNvSpPr/>
          <p:nvPr/>
        </p:nvSpPr>
        <p:spPr>
          <a:xfrm>
            <a:off x="4357688" y="42148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1" name="Равнобедренный треугольник 40"/>
          <p:cNvSpPr/>
          <p:nvPr/>
        </p:nvSpPr>
        <p:spPr>
          <a:xfrm>
            <a:off x="4286250" y="42862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2" name="Равнобедренный треугольник 41"/>
          <p:cNvSpPr/>
          <p:nvPr/>
        </p:nvSpPr>
        <p:spPr>
          <a:xfrm>
            <a:off x="4429125" y="44291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3" name="Равнобедренный треугольник 42"/>
          <p:cNvSpPr/>
          <p:nvPr/>
        </p:nvSpPr>
        <p:spPr>
          <a:xfrm>
            <a:off x="4214813" y="450056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4" name="Равнобедренный треугольник 43"/>
          <p:cNvSpPr/>
          <p:nvPr/>
        </p:nvSpPr>
        <p:spPr>
          <a:xfrm>
            <a:off x="4143375" y="464343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5" name="Равнобедренный треугольник 44"/>
          <p:cNvSpPr/>
          <p:nvPr/>
        </p:nvSpPr>
        <p:spPr>
          <a:xfrm>
            <a:off x="4207581" y="492002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6" name="Равнобедренный треугольник 45"/>
          <p:cNvSpPr/>
          <p:nvPr/>
        </p:nvSpPr>
        <p:spPr>
          <a:xfrm>
            <a:off x="3714750" y="48577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7" name="Равнобедренный треугольник 46"/>
          <p:cNvSpPr/>
          <p:nvPr/>
        </p:nvSpPr>
        <p:spPr>
          <a:xfrm>
            <a:off x="3143250" y="42148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8" name="Равнобедренный треугольник 47"/>
          <p:cNvSpPr/>
          <p:nvPr/>
        </p:nvSpPr>
        <p:spPr>
          <a:xfrm>
            <a:off x="2714625" y="464343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49" name="Равнобедренный треугольник 48"/>
          <p:cNvSpPr/>
          <p:nvPr/>
        </p:nvSpPr>
        <p:spPr>
          <a:xfrm>
            <a:off x="2857500" y="48577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0" name="Равнобедренный треугольник 49"/>
          <p:cNvSpPr/>
          <p:nvPr/>
        </p:nvSpPr>
        <p:spPr>
          <a:xfrm>
            <a:off x="2857500" y="50006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1" name="Равнобедренный треугольник 50"/>
          <p:cNvSpPr/>
          <p:nvPr/>
        </p:nvSpPr>
        <p:spPr>
          <a:xfrm>
            <a:off x="2500313" y="48577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2" name="Равнобедренный треугольник 51"/>
          <p:cNvSpPr/>
          <p:nvPr/>
        </p:nvSpPr>
        <p:spPr>
          <a:xfrm>
            <a:off x="2214563" y="48577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3" name="Равнобедренный треугольник 52"/>
          <p:cNvSpPr/>
          <p:nvPr/>
        </p:nvSpPr>
        <p:spPr>
          <a:xfrm>
            <a:off x="2143125" y="521493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4" name="Равнобедренный треугольник 53"/>
          <p:cNvSpPr/>
          <p:nvPr/>
        </p:nvSpPr>
        <p:spPr>
          <a:xfrm>
            <a:off x="1714500" y="492918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5" name="Равнобедренный треугольник 54"/>
          <p:cNvSpPr/>
          <p:nvPr/>
        </p:nvSpPr>
        <p:spPr>
          <a:xfrm>
            <a:off x="1500188" y="492918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6" name="Равнобедренный треугольник 55"/>
          <p:cNvSpPr/>
          <p:nvPr/>
        </p:nvSpPr>
        <p:spPr>
          <a:xfrm>
            <a:off x="1643063" y="51435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7" name="Равнобедренный треугольник 56"/>
          <p:cNvSpPr/>
          <p:nvPr/>
        </p:nvSpPr>
        <p:spPr>
          <a:xfrm>
            <a:off x="1285875" y="550068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8" name="Равнобедренный треугольник 57"/>
          <p:cNvSpPr/>
          <p:nvPr/>
        </p:nvSpPr>
        <p:spPr>
          <a:xfrm>
            <a:off x="928688" y="550068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9" name="Равнобедренный треугольник 58"/>
          <p:cNvSpPr/>
          <p:nvPr/>
        </p:nvSpPr>
        <p:spPr>
          <a:xfrm>
            <a:off x="785813" y="5715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0" name="Равнобедренный треугольник 59"/>
          <p:cNvSpPr/>
          <p:nvPr/>
        </p:nvSpPr>
        <p:spPr>
          <a:xfrm>
            <a:off x="1071563" y="59293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1" name="Равнобедренный треугольник 60"/>
          <p:cNvSpPr/>
          <p:nvPr/>
        </p:nvSpPr>
        <p:spPr>
          <a:xfrm>
            <a:off x="1000125" y="61436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2" name="Равнобедренный треугольник 61"/>
          <p:cNvSpPr/>
          <p:nvPr/>
        </p:nvSpPr>
        <p:spPr>
          <a:xfrm>
            <a:off x="714375" y="621506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3" name="Равнобедренный треугольник 62"/>
          <p:cNvSpPr/>
          <p:nvPr/>
        </p:nvSpPr>
        <p:spPr>
          <a:xfrm>
            <a:off x="1571625" y="59293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4" name="Равнобедренный треугольник 63"/>
          <p:cNvSpPr/>
          <p:nvPr/>
        </p:nvSpPr>
        <p:spPr>
          <a:xfrm>
            <a:off x="1428750" y="61436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5" name="Равнобедренный треугольник 64"/>
          <p:cNvSpPr/>
          <p:nvPr/>
        </p:nvSpPr>
        <p:spPr>
          <a:xfrm>
            <a:off x="1000125" y="65008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6" name="Равнобедренный треугольник 65"/>
          <p:cNvSpPr/>
          <p:nvPr/>
        </p:nvSpPr>
        <p:spPr>
          <a:xfrm>
            <a:off x="1071563" y="67151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7" name="Равнобедренный треугольник 66"/>
          <p:cNvSpPr/>
          <p:nvPr/>
        </p:nvSpPr>
        <p:spPr>
          <a:xfrm>
            <a:off x="1428750" y="471487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8" name="Равнобедренный треугольник 67"/>
          <p:cNvSpPr/>
          <p:nvPr/>
        </p:nvSpPr>
        <p:spPr>
          <a:xfrm>
            <a:off x="1357313" y="4572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9" name="Равнобедренный треугольник 68"/>
          <p:cNvSpPr/>
          <p:nvPr/>
        </p:nvSpPr>
        <p:spPr>
          <a:xfrm>
            <a:off x="1643063" y="4572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0" name="Равнобедренный треугольник 69"/>
          <p:cNvSpPr/>
          <p:nvPr/>
        </p:nvSpPr>
        <p:spPr>
          <a:xfrm>
            <a:off x="1143000" y="464343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1" name="Равнобедренный треугольник 70"/>
          <p:cNvSpPr/>
          <p:nvPr/>
        </p:nvSpPr>
        <p:spPr>
          <a:xfrm>
            <a:off x="1143000" y="414337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2" name="Равнобедренный треугольник 71"/>
          <p:cNvSpPr/>
          <p:nvPr/>
        </p:nvSpPr>
        <p:spPr>
          <a:xfrm>
            <a:off x="500063" y="44291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3" name="Равнобедренный треугольник 72"/>
          <p:cNvSpPr/>
          <p:nvPr/>
        </p:nvSpPr>
        <p:spPr>
          <a:xfrm>
            <a:off x="1000125" y="37147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4" name="Равнобедренный треугольник 73"/>
          <p:cNvSpPr/>
          <p:nvPr/>
        </p:nvSpPr>
        <p:spPr>
          <a:xfrm>
            <a:off x="785813" y="36433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5" name="Равнобедренный треугольник 74"/>
          <p:cNvSpPr/>
          <p:nvPr/>
        </p:nvSpPr>
        <p:spPr>
          <a:xfrm>
            <a:off x="571500" y="321468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6" name="Равнобедренный треугольник 75"/>
          <p:cNvSpPr/>
          <p:nvPr/>
        </p:nvSpPr>
        <p:spPr>
          <a:xfrm>
            <a:off x="357188" y="31432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7" name="Равнобедренный треугольник 76"/>
          <p:cNvSpPr/>
          <p:nvPr/>
        </p:nvSpPr>
        <p:spPr>
          <a:xfrm>
            <a:off x="857250" y="32861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8" name="Равнобедренный треугольник 77"/>
          <p:cNvSpPr/>
          <p:nvPr/>
        </p:nvSpPr>
        <p:spPr>
          <a:xfrm>
            <a:off x="1000125" y="31432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9" name="Равнобедренный треугольник 78"/>
          <p:cNvSpPr/>
          <p:nvPr/>
        </p:nvSpPr>
        <p:spPr>
          <a:xfrm>
            <a:off x="2428875" y="32861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0" name="Равнобедренный треугольник 79"/>
          <p:cNvSpPr/>
          <p:nvPr/>
        </p:nvSpPr>
        <p:spPr>
          <a:xfrm>
            <a:off x="2143125" y="314325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1" name="Равнобедренный треугольник 80"/>
          <p:cNvSpPr/>
          <p:nvPr/>
        </p:nvSpPr>
        <p:spPr>
          <a:xfrm>
            <a:off x="2714625" y="27146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2" name="Равнобедренный треугольник 81"/>
          <p:cNvSpPr/>
          <p:nvPr/>
        </p:nvSpPr>
        <p:spPr>
          <a:xfrm>
            <a:off x="2428875" y="164306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3" name="Равнобедренный треугольник 82"/>
          <p:cNvSpPr/>
          <p:nvPr/>
        </p:nvSpPr>
        <p:spPr>
          <a:xfrm>
            <a:off x="1357313" y="2286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4" name="Равнобедренный треугольник 83"/>
          <p:cNvSpPr/>
          <p:nvPr/>
        </p:nvSpPr>
        <p:spPr>
          <a:xfrm>
            <a:off x="1571625" y="214312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5" name="Равнобедренный треугольник 84"/>
          <p:cNvSpPr/>
          <p:nvPr/>
        </p:nvSpPr>
        <p:spPr>
          <a:xfrm>
            <a:off x="4357688" y="164306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9" name="TextBox 88"/>
          <p:cNvSpPr txBox="1"/>
          <p:nvPr/>
        </p:nvSpPr>
        <p:spPr>
          <a:xfrm>
            <a:off x="6650950" y="6150648"/>
            <a:ext cx="2207071" cy="338554"/>
          </a:xfrm>
          <a:prstGeom prst="rect">
            <a:avLst/>
          </a:prstGeom>
          <a:noFill/>
        </p:spPr>
        <p:txBody>
          <a:bodyPr wrap="square" rtlCol="0">
            <a:spAutoFit/>
          </a:bodyPr>
          <a:lstStyle/>
          <a:p>
            <a:r>
              <a:rPr lang="ru-RU" sz="1600" dirty="0" smtClean="0">
                <a:latin typeface="+mn-lt"/>
              </a:rPr>
              <a:t>-</a:t>
            </a:r>
            <a:endParaRPr lang="ru-RU" sz="1600" dirty="0">
              <a:latin typeface="+mn-lt"/>
            </a:endParaRPr>
          </a:p>
        </p:txBody>
      </p:sp>
      <p:sp>
        <p:nvSpPr>
          <p:cNvPr id="94" name="Равнобедренный треугольник 93"/>
          <p:cNvSpPr/>
          <p:nvPr/>
        </p:nvSpPr>
        <p:spPr>
          <a:xfrm>
            <a:off x="4929187" y="114300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useBgFill="1">
        <p:nvSpPr>
          <p:cNvPr id="3" name="TextBox 2"/>
          <p:cNvSpPr txBox="1"/>
          <p:nvPr/>
        </p:nvSpPr>
        <p:spPr>
          <a:xfrm>
            <a:off x="251521" y="260649"/>
            <a:ext cx="4752527" cy="830997"/>
          </a:xfrm>
          <a:prstGeom prst="rect">
            <a:avLst/>
          </a:prstGeom>
        </p:spPr>
        <p:txBody>
          <a:bodyPr wrap="square" rtlCol="0">
            <a:spAutoFit/>
          </a:bodyPr>
          <a:lstStyle/>
          <a:p>
            <a:pPr algn="ctr" fontAlgn="auto">
              <a:spcBef>
                <a:spcPts val="0"/>
              </a:spcBef>
              <a:spcAft>
                <a:spcPts val="0"/>
              </a:spcAft>
              <a:defRPr/>
            </a:pPr>
            <a:r>
              <a:rPr lang="en-US" sz="2400" b="1" dirty="0" smtClean="0">
                <a:latin typeface="+mn-lt"/>
                <a:cs typeface="+mn-cs"/>
              </a:rPr>
              <a:t>Researches of lichen biota in the Komi Republic</a:t>
            </a:r>
            <a:endParaRPr lang="ru-RU" sz="2400" b="1" dirty="0">
              <a:latin typeface="+mn-lt"/>
              <a:cs typeface="+mn-cs"/>
            </a:endParaRPr>
          </a:p>
        </p:txBody>
      </p:sp>
      <p:sp>
        <p:nvSpPr>
          <p:cNvPr id="4" name="Прямоугольник 3"/>
          <p:cNvSpPr/>
          <p:nvPr/>
        </p:nvSpPr>
        <p:spPr>
          <a:xfrm>
            <a:off x="6165850" y="188640"/>
            <a:ext cx="2978150" cy="584775"/>
          </a:xfrm>
          <a:prstGeom prst="rect">
            <a:avLst/>
          </a:prstGeom>
        </p:spPr>
        <p:txBody>
          <a:bodyPr wrap="square">
            <a:spAutoFit/>
          </a:bodyPr>
          <a:lstStyle/>
          <a:p>
            <a:r>
              <a:rPr lang="en-US" sz="1600" dirty="0" smtClean="0">
                <a:latin typeface="+mn-lt"/>
                <a:cs typeface="+mn-cs"/>
              </a:rPr>
              <a:t>Area of the Komi Republic</a:t>
            </a:r>
            <a:r>
              <a:rPr lang="ru-RU" sz="1600" dirty="0" smtClean="0">
                <a:latin typeface="+mn-lt"/>
                <a:cs typeface="+mn-cs"/>
              </a:rPr>
              <a:t> - </a:t>
            </a:r>
            <a:r>
              <a:rPr lang="ru-RU" sz="1600" dirty="0">
                <a:latin typeface="+mn-lt"/>
                <a:cs typeface="+mn-cs"/>
              </a:rPr>
              <a:t>416.8 </a:t>
            </a:r>
            <a:r>
              <a:rPr lang="ru-RU" sz="1600" dirty="0" smtClean="0">
                <a:latin typeface="+mn-lt"/>
                <a:cs typeface="+mn-cs"/>
              </a:rPr>
              <a:t> </a:t>
            </a:r>
            <a:r>
              <a:rPr lang="en-US" sz="1600" dirty="0" smtClean="0">
                <a:latin typeface="+mn-lt"/>
                <a:cs typeface="+mn-cs"/>
              </a:rPr>
              <a:t>thousand ha</a:t>
            </a:r>
            <a:r>
              <a:rPr lang="ru-RU" sz="1600" dirty="0" smtClean="0">
                <a:latin typeface="+mn-lt"/>
                <a:cs typeface="+mn-cs"/>
              </a:rPr>
              <a:t> </a:t>
            </a:r>
            <a:endParaRPr lang="ru-RU" sz="1600" dirty="0">
              <a:latin typeface="+mn-lt"/>
              <a:cs typeface="+mn-cs"/>
            </a:endParaRPr>
          </a:p>
        </p:txBody>
      </p:sp>
      <p:sp>
        <p:nvSpPr>
          <p:cNvPr id="92" name="Равнобедренный треугольник 91"/>
          <p:cNvSpPr/>
          <p:nvPr/>
        </p:nvSpPr>
        <p:spPr>
          <a:xfrm>
            <a:off x="2224087" y="50868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3" name="Равнобедренный треугольник 92"/>
          <p:cNvSpPr/>
          <p:nvPr/>
        </p:nvSpPr>
        <p:spPr>
          <a:xfrm>
            <a:off x="5898268" y="656385"/>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6" name="Равнобедренный треугольник 95"/>
          <p:cNvSpPr/>
          <p:nvPr/>
        </p:nvSpPr>
        <p:spPr>
          <a:xfrm>
            <a:off x="3635896" y="270892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7" name="Равнобедренный треугольник 96"/>
          <p:cNvSpPr/>
          <p:nvPr/>
        </p:nvSpPr>
        <p:spPr>
          <a:xfrm>
            <a:off x="3635896" y="134076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8" name="Равнобедренный треугольник 97"/>
          <p:cNvSpPr/>
          <p:nvPr/>
        </p:nvSpPr>
        <p:spPr>
          <a:xfrm>
            <a:off x="4355976" y="4653136"/>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9" name="Равнобедренный треугольник 98"/>
          <p:cNvSpPr/>
          <p:nvPr/>
        </p:nvSpPr>
        <p:spPr>
          <a:xfrm>
            <a:off x="1691680" y="3140968"/>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0" name="Равнобедренный треугольник 99"/>
          <p:cNvSpPr/>
          <p:nvPr/>
        </p:nvSpPr>
        <p:spPr>
          <a:xfrm>
            <a:off x="3295650" y="4367213"/>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1" name="Равнобедренный треугольник 100"/>
          <p:cNvSpPr/>
          <p:nvPr/>
        </p:nvSpPr>
        <p:spPr>
          <a:xfrm>
            <a:off x="5436096" y="836712"/>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 name="Равнобедренный треугольник 101"/>
          <p:cNvSpPr/>
          <p:nvPr/>
        </p:nvSpPr>
        <p:spPr>
          <a:xfrm>
            <a:off x="4283968" y="3933056"/>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3" name="Равнобедренный треугольник 102"/>
          <p:cNvSpPr/>
          <p:nvPr/>
        </p:nvSpPr>
        <p:spPr>
          <a:xfrm>
            <a:off x="4067944" y="4437112"/>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4" name="Равнобедренный треугольник 103"/>
          <p:cNvSpPr/>
          <p:nvPr/>
        </p:nvSpPr>
        <p:spPr>
          <a:xfrm>
            <a:off x="3851920" y="5013176"/>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5" name="Равнобедренный треугольник 104"/>
          <p:cNvSpPr/>
          <p:nvPr/>
        </p:nvSpPr>
        <p:spPr>
          <a:xfrm>
            <a:off x="3923928" y="2492896"/>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6" name="Равнобедренный треугольник 105"/>
          <p:cNvSpPr/>
          <p:nvPr/>
        </p:nvSpPr>
        <p:spPr>
          <a:xfrm>
            <a:off x="3779912" y="2132856"/>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7" name="Равнобедренный треугольник 106"/>
          <p:cNvSpPr/>
          <p:nvPr/>
        </p:nvSpPr>
        <p:spPr>
          <a:xfrm>
            <a:off x="3275856" y="3356992"/>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8" name="Равнобедренный треугольник 107"/>
          <p:cNvSpPr/>
          <p:nvPr/>
        </p:nvSpPr>
        <p:spPr>
          <a:xfrm>
            <a:off x="2411760" y="3717032"/>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9" name="TextBox 108"/>
          <p:cNvSpPr txBox="1"/>
          <p:nvPr/>
        </p:nvSpPr>
        <p:spPr>
          <a:xfrm>
            <a:off x="6012160" y="1700808"/>
            <a:ext cx="3131840" cy="1446550"/>
          </a:xfrm>
          <a:prstGeom prst="rect">
            <a:avLst/>
          </a:prstGeom>
          <a:noFill/>
        </p:spPr>
        <p:txBody>
          <a:bodyPr wrap="square" rtlCol="0">
            <a:spAutoFit/>
          </a:bodyPr>
          <a:lstStyle/>
          <a:p>
            <a:r>
              <a:rPr lang="ru-RU" sz="1600" dirty="0" smtClean="0">
                <a:latin typeface="+mn-lt"/>
                <a:cs typeface="+mn-cs"/>
              </a:rPr>
              <a:t>1998 – </a:t>
            </a:r>
            <a:r>
              <a:rPr lang="en-US" sz="1600" dirty="0" smtClean="0">
                <a:latin typeface="+mn-lt"/>
                <a:cs typeface="+mn-cs"/>
              </a:rPr>
              <a:t>first species list of lichens of the Komi Republic</a:t>
            </a:r>
            <a:r>
              <a:rPr lang="ru-RU" sz="1600" dirty="0" smtClean="0">
                <a:latin typeface="+mn-lt"/>
                <a:cs typeface="+mn-cs"/>
              </a:rPr>
              <a:t> (</a:t>
            </a:r>
            <a:r>
              <a:rPr lang="en-US" sz="1400" i="1" dirty="0" smtClean="0">
                <a:latin typeface="+mn-lt"/>
                <a:cs typeface="+mn-cs"/>
              </a:rPr>
              <a:t>Hermansson J</a:t>
            </a:r>
            <a:r>
              <a:rPr lang="ru-RU" sz="1400" i="1" dirty="0" smtClean="0">
                <a:latin typeface="+mn-lt"/>
                <a:cs typeface="+mn-cs"/>
              </a:rPr>
              <a:t>., </a:t>
            </a:r>
            <a:r>
              <a:rPr lang="en-US" sz="1400" i="1" dirty="0" smtClean="0">
                <a:latin typeface="+mn-lt"/>
                <a:cs typeface="+mn-cs"/>
              </a:rPr>
              <a:t>Pystina</a:t>
            </a:r>
            <a:r>
              <a:rPr lang="ru-RU" sz="1400" i="1" dirty="0" smtClean="0">
                <a:latin typeface="+mn-lt"/>
                <a:cs typeface="+mn-cs"/>
              </a:rPr>
              <a:t> </a:t>
            </a:r>
            <a:r>
              <a:rPr lang="en-US" sz="1400" i="1" dirty="0" smtClean="0">
                <a:latin typeface="+mn-lt"/>
                <a:cs typeface="+mn-cs"/>
              </a:rPr>
              <a:t>T</a:t>
            </a:r>
            <a:r>
              <a:rPr lang="ru-RU" sz="1400" i="1" dirty="0" smtClean="0">
                <a:latin typeface="+mn-lt"/>
                <a:cs typeface="+mn-cs"/>
              </a:rPr>
              <a:t>.</a:t>
            </a:r>
            <a:r>
              <a:rPr lang="en-US" sz="1400" i="1" dirty="0" smtClean="0">
                <a:latin typeface="+mn-lt"/>
                <a:cs typeface="+mn-cs"/>
              </a:rPr>
              <a:t>N</a:t>
            </a:r>
            <a:r>
              <a:rPr lang="ru-RU" sz="1400" i="1" dirty="0" smtClean="0">
                <a:latin typeface="+mn-lt"/>
                <a:cs typeface="+mn-cs"/>
              </a:rPr>
              <a:t>., </a:t>
            </a:r>
            <a:r>
              <a:rPr lang="en-US" sz="1400" i="1" dirty="0" err="1" smtClean="0">
                <a:latin typeface="+mn-lt"/>
                <a:cs typeface="+mn-cs"/>
              </a:rPr>
              <a:t>Kudryavtseva</a:t>
            </a:r>
            <a:r>
              <a:rPr lang="ru-RU" sz="1400" i="1" dirty="0" smtClean="0">
                <a:latin typeface="+mn-lt"/>
                <a:cs typeface="+mn-cs"/>
              </a:rPr>
              <a:t> </a:t>
            </a:r>
            <a:r>
              <a:rPr lang="en-US" sz="1400" i="1" dirty="0" smtClean="0">
                <a:latin typeface="+mn-lt"/>
                <a:cs typeface="+mn-cs"/>
              </a:rPr>
              <a:t>D</a:t>
            </a:r>
            <a:r>
              <a:rPr lang="ru-RU" sz="1400" i="1" dirty="0" smtClean="0">
                <a:latin typeface="+mn-lt"/>
                <a:cs typeface="+mn-cs"/>
              </a:rPr>
              <a:t>.</a:t>
            </a:r>
            <a:r>
              <a:rPr lang="en-US" sz="1400" i="1" dirty="0" smtClean="0">
                <a:latin typeface="+mn-lt"/>
                <a:cs typeface="+mn-cs"/>
              </a:rPr>
              <a:t>I</a:t>
            </a:r>
            <a:r>
              <a:rPr lang="ru-RU" sz="1400" i="1" dirty="0" smtClean="0">
                <a:latin typeface="+mn-lt"/>
                <a:cs typeface="+mn-cs"/>
              </a:rPr>
              <a:t>. </a:t>
            </a:r>
            <a:r>
              <a:rPr lang="en-US" sz="1400" i="1" dirty="0" smtClean="0">
                <a:latin typeface="+mn-lt"/>
                <a:cs typeface="+mn-cs"/>
              </a:rPr>
              <a:t>Preliminary list</a:t>
            </a:r>
            <a:r>
              <a:rPr lang="ru-RU" sz="1400" i="1" dirty="0" smtClean="0">
                <a:latin typeface="+mn-lt"/>
                <a:cs typeface="+mn-cs"/>
              </a:rPr>
              <a:t> </a:t>
            </a:r>
            <a:r>
              <a:rPr lang="en-US" sz="1400" i="1" dirty="0" smtClean="0">
                <a:latin typeface="+mn-lt"/>
                <a:cs typeface="+mn-cs"/>
              </a:rPr>
              <a:t>of lichens</a:t>
            </a:r>
            <a:r>
              <a:rPr lang="ru-RU" sz="1400" i="1" dirty="0" smtClean="0">
                <a:latin typeface="+mn-lt"/>
                <a:cs typeface="+mn-cs"/>
              </a:rPr>
              <a:t> </a:t>
            </a:r>
            <a:r>
              <a:rPr lang="en-US" sz="1400" i="1" dirty="0" smtClean="0">
                <a:latin typeface="+mn-lt"/>
                <a:cs typeface="+mn-cs"/>
              </a:rPr>
              <a:t>of the Komi Republic</a:t>
            </a:r>
            <a:r>
              <a:rPr lang="ru-RU" sz="1400" i="1" dirty="0" smtClean="0">
                <a:latin typeface="+mn-lt"/>
                <a:cs typeface="+mn-cs"/>
              </a:rPr>
              <a:t>. </a:t>
            </a:r>
            <a:r>
              <a:rPr lang="en-US" sz="1400" i="1" dirty="0" smtClean="0">
                <a:latin typeface="+mn-lt"/>
                <a:cs typeface="+mn-cs"/>
              </a:rPr>
              <a:t>Syktyvkar</a:t>
            </a:r>
            <a:r>
              <a:rPr lang="ru-RU" sz="1400" i="1" dirty="0" smtClean="0">
                <a:latin typeface="+mn-lt"/>
                <a:cs typeface="+mn-cs"/>
              </a:rPr>
              <a:t>, 1998. 136</a:t>
            </a:r>
            <a:r>
              <a:rPr lang="en-US" sz="1400" i="1" dirty="0" smtClean="0">
                <a:latin typeface="+mn-lt"/>
                <a:cs typeface="+mn-cs"/>
              </a:rPr>
              <a:t>p</a:t>
            </a:r>
            <a:r>
              <a:rPr lang="ru-RU" sz="1400" i="1" dirty="0" smtClean="0">
                <a:latin typeface="+mn-lt"/>
                <a:cs typeface="+mn-cs"/>
              </a:rPr>
              <a:t>.)</a:t>
            </a:r>
          </a:p>
          <a:p>
            <a:r>
              <a:rPr lang="ru-RU" sz="1400" dirty="0" smtClean="0">
                <a:solidFill>
                  <a:schemeClr val="accent1">
                    <a:lumMod val="75000"/>
                  </a:schemeClr>
                </a:solidFill>
                <a:latin typeface="+mn-lt"/>
                <a:cs typeface="+mn-cs"/>
              </a:rPr>
              <a:t>564 </a:t>
            </a:r>
            <a:r>
              <a:rPr lang="en-US" sz="1400" dirty="0" smtClean="0">
                <a:solidFill>
                  <a:schemeClr val="accent1">
                    <a:lumMod val="75000"/>
                  </a:schemeClr>
                </a:solidFill>
                <a:latin typeface="+mn-lt"/>
                <a:cs typeface="+mn-cs"/>
              </a:rPr>
              <a:t>species</a:t>
            </a:r>
            <a:r>
              <a:rPr lang="ru-RU" sz="1400" dirty="0" smtClean="0">
                <a:solidFill>
                  <a:schemeClr val="accent1">
                    <a:lumMod val="75000"/>
                  </a:schemeClr>
                </a:solidFill>
                <a:latin typeface="+mn-lt"/>
                <a:cs typeface="+mn-cs"/>
              </a:rPr>
              <a:t>, 60 </a:t>
            </a:r>
            <a:r>
              <a:rPr lang="en-US" sz="1400" dirty="0" smtClean="0">
                <a:solidFill>
                  <a:schemeClr val="accent1">
                    <a:lumMod val="75000"/>
                  </a:schemeClr>
                </a:solidFill>
                <a:latin typeface="+mn-lt"/>
                <a:cs typeface="+mn-cs"/>
              </a:rPr>
              <a:t>families</a:t>
            </a:r>
            <a:r>
              <a:rPr lang="ru-RU" sz="1400" dirty="0" smtClean="0">
                <a:solidFill>
                  <a:schemeClr val="accent1">
                    <a:lumMod val="75000"/>
                  </a:schemeClr>
                </a:solidFill>
                <a:latin typeface="+mn-lt"/>
                <a:cs typeface="+mn-cs"/>
              </a:rPr>
              <a:t>, 149 </a:t>
            </a:r>
            <a:r>
              <a:rPr lang="en-US" sz="1400" dirty="0" smtClean="0">
                <a:solidFill>
                  <a:schemeClr val="accent1">
                    <a:lumMod val="75000"/>
                  </a:schemeClr>
                </a:solidFill>
                <a:latin typeface="+mn-lt"/>
                <a:cs typeface="+mn-cs"/>
              </a:rPr>
              <a:t>genera</a:t>
            </a:r>
            <a:endParaRPr lang="ru-RU" sz="1600" dirty="0">
              <a:latin typeface="+mn-lt"/>
              <a:cs typeface="+mn-cs"/>
            </a:endParaRPr>
          </a:p>
        </p:txBody>
      </p:sp>
      <p:sp>
        <p:nvSpPr>
          <p:cNvPr id="111" name="TextBox 110"/>
          <p:cNvSpPr txBox="1"/>
          <p:nvPr/>
        </p:nvSpPr>
        <p:spPr>
          <a:xfrm>
            <a:off x="6012159" y="980728"/>
            <a:ext cx="3131841" cy="584775"/>
          </a:xfrm>
          <a:prstGeom prst="rect">
            <a:avLst/>
          </a:prstGeom>
          <a:noFill/>
        </p:spPr>
        <p:txBody>
          <a:bodyPr wrap="square" rtlCol="0">
            <a:spAutoFit/>
          </a:bodyPr>
          <a:lstStyle/>
          <a:p>
            <a:r>
              <a:rPr lang="ru-RU" sz="1600" dirty="0" smtClean="0">
                <a:latin typeface="+mn-lt"/>
                <a:cs typeface="+mn-cs"/>
              </a:rPr>
              <a:t>1994 – </a:t>
            </a:r>
            <a:r>
              <a:rPr lang="en-US" sz="1600" dirty="0" smtClean="0">
                <a:latin typeface="+mn-lt"/>
                <a:cs typeface="+mn-cs"/>
              </a:rPr>
              <a:t>the beginning of lichen biota studies</a:t>
            </a:r>
            <a:endParaRPr lang="ru-RU" dirty="0"/>
          </a:p>
        </p:txBody>
      </p:sp>
      <p:sp>
        <p:nvSpPr>
          <p:cNvPr id="112" name="TextBox 111"/>
          <p:cNvSpPr txBox="1"/>
          <p:nvPr/>
        </p:nvSpPr>
        <p:spPr>
          <a:xfrm>
            <a:off x="6012160" y="3645024"/>
            <a:ext cx="2952328" cy="830997"/>
          </a:xfrm>
          <a:prstGeom prst="rect">
            <a:avLst/>
          </a:prstGeom>
          <a:noFill/>
        </p:spPr>
        <p:txBody>
          <a:bodyPr wrap="square" rtlCol="0">
            <a:spAutoFit/>
          </a:bodyPr>
          <a:lstStyle/>
          <a:p>
            <a:r>
              <a:rPr lang="ru-RU" sz="1600" dirty="0" smtClean="0">
                <a:latin typeface="+mn-lt"/>
                <a:cs typeface="+mn-cs"/>
              </a:rPr>
              <a:t>2000-2010 – </a:t>
            </a:r>
            <a:r>
              <a:rPr lang="en-US" sz="1600" dirty="0" smtClean="0">
                <a:latin typeface="+mn-lt"/>
                <a:cs typeface="+mn-cs"/>
              </a:rPr>
              <a:t>researches at the protected areas</a:t>
            </a:r>
            <a:r>
              <a:rPr lang="ru-RU" sz="1600" dirty="0" smtClean="0">
                <a:latin typeface="+mn-lt"/>
                <a:cs typeface="+mn-cs"/>
              </a:rPr>
              <a:t> (</a:t>
            </a:r>
            <a:r>
              <a:rPr lang="en-US" sz="1600" dirty="0" smtClean="0">
                <a:latin typeface="+mn-lt"/>
                <a:cs typeface="+mn-cs"/>
              </a:rPr>
              <a:t>including the Pechoro-Ilychsky Reserve</a:t>
            </a:r>
            <a:r>
              <a:rPr lang="ru-RU" sz="1600" dirty="0" smtClean="0">
                <a:latin typeface="+mn-lt"/>
                <a:cs typeface="+mn-cs"/>
              </a:rPr>
              <a:t>) </a:t>
            </a:r>
          </a:p>
        </p:txBody>
      </p:sp>
      <p:sp>
        <p:nvSpPr>
          <p:cNvPr id="113" name="TextBox 112"/>
          <p:cNvSpPr txBox="1"/>
          <p:nvPr/>
        </p:nvSpPr>
        <p:spPr>
          <a:xfrm>
            <a:off x="6012160" y="4725144"/>
            <a:ext cx="2952328" cy="584775"/>
          </a:xfrm>
          <a:prstGeom prst="rect">
            <a:avLst/>
          </a:prstGeom>
          <a:noFill/>
        </p:spPr>
        <p:txBody>
          <a:bodyPr wrap="square" rtlCol="0">
            <a:spAutoFit/>
          </a:bodyPr>
          <a:lstStyle/>
          <a:p>
            <a:r>
              <a:rPr lang="ru-RU" sz="1600" dirty="0" smtClean="0">
                <a:latin typeface="+mn-lt"/>
                <a:cs typeface="+mn-cs"/>
              </a:rPr>
              <a:t>2011-2012 гг. –  </a:t>
            </a:r>
            <a:r>
              <a:rPr lang="en-US" sz="1600" dirty="0" smtClean="0">
                <a:latin typeface="+mn-lt"/>
                <a:cs typeface="+mn-cs"/>
              </a:rPr>
              <a:t>researches at the areas proposed to protect</a:t>
            </a:r>
            <a:endParaRPr lang="ru-RU" sz="1600" dirty="0" smtClean="0">
              <a:latin typeface="+mn-lt"/>
              <a:cs typeface="+mn-cs"/>
            </a:endParaRPr>
          </a:p>
        </p:txBody>
      </p:sp>
      <p:sp>
        <p:nvSpPr>
          <p:cNvPr id="114" name="TextBox 113"/>
          <p:cNvSpPr txBox="1"/>
          <p:nvPr/>
        </p:nvSpPr>
        <p:spPr>
          <a:xfrm>
            <a:off x="6012160" y="5877272"/>
            <a:ext cx="2987824" cy="584775"/>
          </a:xfrm>
          <a:prstGeom prst="rect">
            <a:avLst/>
          </a:prstGeom>
          <a:noFill/>
        </p:spPr>
        <p:txBody>
          <a:bodyPr wrap="square" rtlCol="0">
            <a:spAutoFit/>
          </a:bodyPr>
          <a:lstStyle/>
          <a:p>
            <a:r>
              <a:rPr lang="ru-RU" sz="1600" dirty="0" smtClean="0">
                <a:latin typeface="+mn-lt"/>
                <a:cs typeface="+mn-cs"/>
              </a:rPr>
              <a:t>2010-2019 гг. –</a:t>
            </a:r>
            <a:r>
              <a:rPr lang="en-US" sz="1600" dirty="0" smtClean="0">
                <a:latin typeface="+mn-lt"/>
                <a:cs typeface="+mn-cs"/>
              </a:rPr>
              <a:t> researches in the national park Yugyd va</a:t>
            </a:r>
            <a:endParaRPr lang="ru-RU" sz="1600" dirty="0" smtClean="0">
              <a:latin typeface="+mn-lt"/>
              <a:cs typeface="+mn-cs"/>
            </a:endParaRPr>
          </a:p>
        </p:txBody>
      </p:sp>
      <p:graphicFrame>
        <p:nvGraphicFramePr>
          <p:cNvPr id="115" name="Таблица 114"/>
          <p:cNvGraphicFramePr>
            <a:graphicFrameLocks noGrp="1"/>
          </p:cNvGraphicFramePr>
          <p:nvPr/>
        </p:nvGraphicFramePr>
        <p:xfrm>
          <a:off x="3779912" y="5445225"/>
          <a:ext cx="2160240" cy="1296144"/>
        </p:xfrm>
        <a:graphic>
          <a:graphicData uri="http://schemas.openxmlformats.org/drawingml/2006/table">
            <a:tbl>
              <a:tblPr/>
              <a:tblGrid>
                <a:gridCol w="2160240"/>
              </a:tblGrid>
              <a:tr h="129614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latin typeface="Times New Roman"/>
                          <a:ea typeface="Calibri"/>
                          <a:cs typeface="Times New Roman"/>
                        </a:rPr>
                        <a:t>Legend</a:t>
                      </a:r>
                      <a:r>
                        <a:rPr lang="ru-RU" sz="1200" dirty="0" smtClean="0">
                          <a:latin typeface="+mn-lt"/>
                        </a:rPr>
                        <a:t>:</a:t>
                      </a:r>
                    </a:p>
                    <a:p>
                      <a:pPr>
                        <a:lnSpc>
                          <a:spcPct val="115000"/>
                        </a:lnSpc>
                        <a:spcAft>
                          <a:spcPts val="0"/>
                        </a:spcAft>
                      </a:pPr>
                      <a:endParaRPr lang="en-US" sz="1200" dirty="0" smtClean="0">
                        <a:latin typeface="Times New Roman"/>
                        <a:ea typeface="Calibri"/>
                        <a:cs typeface="Times New Roman"/>
                      </a:endParaRPr>
                    </a:p>
                    <a:p>
                      <a:pPr>
                        <a:lnSpc>
                          <a:spcPct val="115000"/>
                        </a:lnSpc>
                        <a:spcAft>
                          <a:spcPts val="0"/>
                        </a:spcAft>
                      </a:pPr>
                      <a:r>
                        <a:rPr lang="en-US" sz="1200" dirty="0" smtClean="0">
                          <a:latin typeface="Times New Roman"/>
                          <a:cs typeface="Times New Roman"/>
                        </a:rPr>
                        <a:t>    </a:t>
                      </a:r>
                      <a:r>
                        <a:rPr lang="ru-RU" sz="1200" dirty="0" smtClean="0">
                          <a:latin typeface="Times New Roman"/>
                          <a:cs typeface="Times New Roman"/>
                        </a:rPr>
                        <a:t>  </a:t>
                      </a:r>
                      <a:r>
                        <a:rPr lang="ru-RU" sz="1200" dirty="0" smtClean="0"/>
                        <a:t>- </a:t>
                      </a:r>
                      <a:r>
                        <a:rPr lang="en-US" sz="1200" dirty="0" smtClean="0">
                          <a:latin typeface="+mn-lt"/>
                        </a:rPr>
                        <a:t>literature</a:t>
                      </a:r>
                      <a:r>
                        <a:rPr lang="ru-RU" sz="1200" dirty="0" smtClean="0">
                          <a:latin typeface="+mn-lt"/>
                        </a:rPr>
                        <a:t> </a:t>
                      </a:r>
                      <a:r>
                        <a:rPr lang="en-US" sz="1200" dirty="0" smtClean="0">
                          <a:latin typeface="+mn-lt"/>
                        </a:rPr>
                        <a:t>data</a:t>
                      </a:r>
                      <a:r>
                        <a:rPr lang="ru-RU" sz="1200" dirty="0" smtClean="0">
                          <a:latin typeface="+mn-lt"/>
                        </a:rPr>
                        <a:t> (1920-е -  80-е)</a:t>
                      </a:r>
                      <a:endParaRPr lang="en-US" sz="1200" dirty="0" smtClean="0">
                        <a:latin typeface="Times New Roman"/>
                        <a:ea typeface="Calibri"/>
                        <a:cs typeface="Times New Roman"/>
                      </a:endParaRPr>
                    </a:p>
                    <a:p>
                      <a:pPr>
                        <a:lnSpc>
                          <a:spcPct val="115000"/>
                        </a:lnSpc>
                        <a:spcAft>
                          <a:spcPts val="0"/>
                        </a:spcAft>
                      </a:pPr>
                      <a:r>
                        <a:rPr lang="en-US" sz="1200" dirty="0" smtClean="0">
                          <a:latin typeface="+mn-lt"/>
                        </a:rPr>
                        <a:t>       -</a:t>
                      </a:r>
                      <a:r>
                        <a:rPr lang="ru-RU" sz="1200" dirty="0" smtClean="0">
                          <a:latin typeface="+mn-lt"/>
                        </a:rPr>
                        <a:t> </a:t>
                      </a:r>
                      <a:r>
                        <a:rPr lang="en-US" sz="1200" dirty="0" smtClean="0">
                          <a:latin typeface="+mn-lt"/>
                        </a:rPr>
                        <a:t>authors data</a:t>
                      </a:r>
                      <a:r>
                        <a:rPr lang="ru-RU" sz="1200" dirty="0" smtClean="0">
                          <a:latin typeface="+mn-lt"/>
                        </a:rPr>
                        <a:t>  (1992-2018) </a:t>
                      </a:r>
                      <a:endParaRPr lang="ru-RU" sz="12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16" name="Овал 115"/>
          <p:cNvSpPr/>
          <p:nvPr/>
        </p:nvSpPr>
        <p:spPr>
          <a:xfrm>
            <a:off x="3851920" y="5877272"/>
            <a:ext cx="142875" cy="1428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7" name="Равнобедренный треугольник 116"/>
          <p:cNvSpPr/>
          <p:nvPr/>
        </p:nvSpPr>
        <p:spPr>
          <a:xfrm>
            <a:off x="3851920" y="6309320"/>
            <a:ext cx="142875" cy="142875"/>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 xmlns:p14="http://schemas.microsoft.com/office/powerpoint/2010/main" val="1664193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rightnessContrast bright="5000" contrast="5000"/>
                    </a14:imgEffect>
                  </a14:imgLayer>
                </a14:imgProps>
              </a:ext>
            </a:extLst>
          </a:blip>
          <a:srcRect/>
          <a:stretch>
            <a:fillRect/>
          </a:stretch>
        </p:blipFill>
        <p:spPr bwMode="auto">
          <a:xfrm>
            <a:off x="6948279" y="3514056"/>
            <a:ext cx="2251075" cy="3357563"/>
          </a:xfrm>
          <a:prstGeom prst="rect">
            <a:avLst/>
          </a:prstGeom>
          <a:solidFill>
            <a:schemeClr val="tx1"/>
          </a:solidFill>
          <a:ln w="9525">
            <a:noFill/>
            <a:miter lim="800000"/>
            <a:headEnd/>
            <a:tailEnd/>
          </a:ln>
        </p:spPr>
      </p:pic>
      <p:pic>
        <p:nvPicPr>
          <p:cNvPr id="25603" name="Picture 12"/>
          <p:cNvPicPr>
            <a:picLocks noChangeAspect="1" noChangeArrowheads="1"/>
          </p:cNvPicPr>
          <p:nvPr/>
        </p:nvPicPr>
        <p:blipFill>
          <a:blip r:embed="rId5" cstate="print"/>
          <a:srcRect/>
          <a:stretch>
            <a:fillRect/>
          </a:stretch>
        </p:blipFill>
        <p:spPr bwMode="auto">
          <a:xfrm>
            <a:off x="4714875" y="142875"/>
            <a:ext cx="3429000" cy="2714625"/>
          </a:xfrm>
          <a:prstGeom prst="rect">
            <a:avLst/>
          </a:prstGeom>
          <a:solidFill>
            <a:srgbClr val="A6DCA2"/>
          </a:solidFill>
          <a:ln w="9525">
            <a:solidFill>
              <a:schemeClr val="tx1"/>
            </a:solidFill>
            <a:miter lim="800000"/>
            <a:headEnd/>
            <a:tailEnd/>
          </a:ln>
        </p:spPr>
      </p:pic>
      <p:pic>
        <p:nvPicPr>
          <p:cNvPr id="25604" name="Picture 13" descr="U:\img001.jpg"/>
          <p:cNvPicPr>
            <a:picLocks noChangeAspect="1" noChangeArrowheads="1"/>
          </p:cNvPicPr>
          <p:nvPr/>
        </p:nvPicPr>
        <p:blipFill>
          <a:blip r:embed="rId6" cstate="print"/>
          <a:srcRect/>
          <a:stretch>
            <a:fillRect/>
          </a:stretch>
        </p:blipFill>
        <p:spPr bwMode="auto">
          <a:xfrm>
            <a:off x="142875" y="142875"/>
            <a:ext cx="4429125" cy="2428875"/>
          </a:xfrm>
          <a:prstGeom prst="rect">
            <a:avLst/>
          </a:prstGeom>
          <a:noFill/>
          <a:ln w="9525">
            <a:noFill/>
            <a:miter lim="800000"/>
            <a:headEnd/>
            <a:tailEnd/>
          </a:ln>
        </p:spPr>
      </p:pic>
      <p:pic>
        <p:nvPicPr>
          <p:cNvPr id="25605" name="Picture 15" descr="C:\Users\Татьяна\Desktop\123.jpg"/>
          <p:cNvPicPr>
            <a:picLocks noChangeAspect="1" noChangeArrowheads="1"/>
          </p:cNvPicPr>
          <p:nvPr/>
        </p:nvPicPr>
        <p:blipFill>
          <a:blip r:embed="rId7" cstate="print"/>
          <a:srcRect/>
          <a:stretch>
            <a:fillRect/>
          </a:stretch>
        </p:blipFill>
        <p:spPr bwMode="auto">
          <a:xfrm>
            <a:off x="8215313" y="1285875"/>
            <a:ext cx="811212" cy="700088"/>
          </a:xfrm>
          <a:prstGeom prst="rect">
            <a:avLst/>
          </a:prstGeom>
          <a:noFill/>
          <a:ln w="9525">
            <a:noFill/>
            <a:miter lim="800000"/>
            <a:headEnd/>
            <a:tailEnd/>
          </a:ln>
        </p:spPr>
      </p:pic>
      <p:sp>
        <p:nvSpPr>
          <p:cNvPr id="25606" name="Прямоугольник 29"/>
          <p:cNvSpPr>
            <a:spLocks noChangeArrowheads="1"/>
          </p:cNvSpPr>
          <p:nvPr/>
        </p:nvSpPr>
        <p:spPr bwMode="auto">
          <a:xfrm>
            <a:off x="142875" y="2643188"/>
            <a:ext cx="4429125" cy="954107"/>
          </a:xfrm>
          <a:prstGeom prst="rect">
            <a:avLst/>
          </a:prstGeom>
          <a:noFill/>
          <a:ln w="9525">
            <a:noFill/>
            <a:miter lim="800000"/>
            <a:headEnd/>
            <a:tailEnd/>
          </a:ln>
        </p:spPr>
        <p:txBody>
          <a:bodyPr>
            <a:spAutoFit/>
          </a:bodyPr>
          <a:lstStyle/>
          <a:p>
            <a:r>
              <a:rPr lang="en-US" sz="1400" dirty="0" smtClean="0"/>
              <a:t>Alleles richness in locus in the studied populations</a:t>
            </a:r>
            <a:r>
              <a:rPr lang="ru-RU" sz="1400" dirty="0" smtClean="0">
                <a:latin typeface="Calibri" pitchFamily="34" charset="0"/>
              </a:rPr>
              <a:t>:  </a:t>
            </a:r>
            <a:r>
              <a:rPr lang="ru-RU" sz="1400" dirty="0" err="1">
                <a:latin typeface="Calibri" pitchFamily="34" charset="0"/>
              </a:rPr>
              <a:t>Bu</a:t>
            </a:r>
            <a:r>
              <a:rPr lang="ru-RU" sz="1400" dirty="0">
                <a:latin typeface="Calibri" pitchFamily="34" charset="0"/>
              </a:rPr>
              <a:t> – </a:t>
            </a:r>
            <a:r>
              <a:rPr lang="en-US" sz="1400" dirty="0" smtClean="0">
                <a:latin typeface="Calibri" pitchFamily="34" charset="0"/>
              </a:rPr>
              <a:t>Bulgaria</a:t>
            </a:r>
            <a:r>
              <a:rPr lang="ru-RU" sz="1400" dirty="0" smtClean="0">
                <a:latin typeface="Calibri" pitchFamily="34" charset="0"/>
              </a:rPr>
              <a:t>, </a:t>
            </a:r>
            <a:r>
              <a:rPr lang="ru-RU" sz="1400" dirty="0" err="1">
                <a:latin typeface="Calibri" pitchFamily="34" charset="0"/>
              </a:rPr>
              <a:t>Ca</a:t>
            </a:r>
            <a:r>
              <a:rPr lang="ru-RU" sz="1400" dirty="0">
                <a:latin typeface="Calibri" pitchFamily="34" charset="0"/>
              </a:rPr>
              <a:t> – </a:t>
            </a:r>
            <a:r>
              <a:rPr lang="en-US" sz="1400" dirty="0" smtClean="0"/>
              <a:t>Carpathians</a:t>
            </a:r>
            <a:r>
              <a:rPr lang="ru-RU" sz="1400" dirty="0" smtClean="0">
                <a:latin typeface="Calibri" pitchFamily="34" charset="0"/>
              </a:rPr>
              <a:t>, </a:t>
            </a:r>
            <a:r>
              <a:rPr lang="en-US" sz="1400" dirty="0">
                <a:latin typeface="Calibri" pitchFamily="34" charset="0"/>
              </a:rPr>
              <a:t>RK </a:t>
            </a:r>
            <a:r>
              <a:rPr lang="ru-RU" sz="1400" dirty="0">
                <a:latin typeface="Calibri" pitchFamily="34" charset="0"/>
              </a:rPr>
              <a:t>– </a:t>
            </a:r>
            <a:r>
              <a:rPr lang="en-US" sz="1400" dirty="0" smtClean="0">
                <a:latin typeface="Calibri" pitchFamily="34" charset="0"/>
              </a:rPr>
              <a:t>Komi Republic</a:t>
            </a:r>
            <a:r>
              <a:rPr lang="ru-RU" sz="1400" dirty="0" smtClean="0">
                <a:latin typeface="Calibri" pitchFamily="34" charset="0"/>
              </a:rPr>
              <a:t>, </a:t>
            </a:r>
            <a:r>
              <a:rPr lang="en-US" sz="1400" dirty="0" smtClean="0">
                <a:latin typeface="Calibri" pitchFamily="34" charset="0"/>
              </a:rPr>
              <a:t>RU </a:t>
            </a:r>
            <a:r>
              <a:rPr lang="ru-RU" sz="1400" dirty="0" smtClean="0">
                <a:latin typeface="Calibri" pitchFamily="34" charset="0"/>
              </a:rPr>
              <a:t>– </a:t>
            </a:r>
            <a:r>
              <a:rPr lang="en-US" sz="1400" dirty="0" smtClean="0">
                <a:latin typeface="Calibri" pitchFamily="34" charset="0"/>
              </a:rPr>
              <a:t>Northern Urals</a:t>
            </a:r>
            <a:r>
              <a:rPr lang="ru-RU" sz="1400" dirty="0" smtClean="0">
                <a:latin typeface="Calibri" pitchFamily="34" charset="0"/>
              </a:rPr>
              <a:t>, </a:t>
            </a:r>
            <a:r>
              <a:rPr lang="ru-RU" sz="1400" dirty="0">
                <a:latin typeface="Calibri" pitchFamily="34" charset="0"/>
              </a:rPr>
              <a:t>S</a:t>
            </a:r>
            <a:r>
              <a:rPr lang="en-US" sz="1400" dirty="0">
                <a:latin typeface="Calibri" pitchFamily="34" charset="0"/>
              </a:rPr>
              <a:t>N </a:t>
            </a:r>
            <a:r>
              <a:rPr lang="ru-RU" sz="1400" dirty="0">
                <a:latin typeface="Calibri" pitchFamily="34" charset="0"/>
              </a:rPr>
              <a:t>– </a:t>
            </a:r>
            <a:r>
              <a:rPr lang="en-US" sz="1400" dirty="0" smtClean="0">
                <a:latin typeface="Calibri" pitchFamily="34" charset="0"/>
              </a:rPr>
              <a:t>Northern Sakhalin</a:t>
            </a:r>
            <a:r>
              <a:rPr lang="ru-RU" sz="1400" dirty="0" smtClean="0">
                <a:latin typeface="Calibri" pitchFamily="34" charset="0"/>
              </a:rPr>
              <a:t>, </a:t>
            </a:r>
            <a:r>
              <a:rPr lang="ru-RU" sz="1400" dirty="0">
                <a:latin typeface="Calibri" pitchFamily="34" charset="0"/>
              </a:rPr>
              <a:t>S</a:t>
            </a:r>
            <a:r>
              <a:rPr lang="en-US" sz="1400" dirty="0">
                <a:latin typeface="Calibri" pitchFamily="34" charset="0"/>
              </a:rPr>
              <a:t>S </a:t>
            </a:r>
            <a:r>
              <a:rPr lang="ru-RU" sz="1400" dirty="0">
                <a:latin typeface="Calibri" pitchFamily="34" charset="0"/>
              </a:rPr>
              <a:t>– </a:t>
            </a:r>
            <a:r>
              <a:rPr lang="en-US" sz="1400" dirty="0" smtClean="0">
                <a:latin typeface="Calibri" pitchFamily="34" charset="0"/>
              </a:rPr>
              <a:t>Southern Sakhalin</a:t>
            </a:r>
            <a:endParaRPr lang="ru-RU" sz="1400" dirty="0">
              <a:latin typeface="Calibri" pitchFamily="34" charset="0"/>
            </a:endParaRPr>
          </a:p>
        </p:txBody>
      </p:sp>
      <p:sp>
        <p:nvSpPr>
          <p:cNvPr id="25607" name="Прямоугольник 30"/>
          <p:cNvSpPr>
            <a:spLocks noChangeArrowheads="1"/>
          </p:cNvSpPr>
          <p:nvPr/>
        </p:nvSpPr>
        <p:spPr bwMode="auto">
          <a:xfrm>
            <a:off x="285750" y="6000750"/>
            <a:ext cx="6143625" cy="523220"/>
          </a:xfrm>
          <a:prstGeom prst="rect">
            <a:avLst/>
          </a:prstGeom>
          <a:noFill/>
          <a:ln w="9525">
            <a:noFill/>
            <a:miter lim="800000"/>
            <a:headEnd/>
            <a:tailEnd/>
          </a:ln>
        </p:spPr>
        <p:txBody>
          <a:bodyPr>
            <a:spAutoFit/>
          </a:bodyPr>
          <a:lstStyle/>
          <a:p>
            <a:r>
              <a:rPr lang="en-US" sz="1400" dirty="0" smtClean="0">
                <a:latin typeface="Calibri" pitchFamily="34" charset="0"/>
              </a:rPr>
              <a:t>Vitality of </a:t>
            </a:r>
            <a:r>
              <a:rPr lang="en-US" sz="1400" dirty="0" err="1" smtClean="0">
                <a:latin typeface="Calibri" pitchFamily="34" charset="0"/>
              </a:rPr>
              <a:t>thalli</a:t>
            </a:r>
            <a:r>
              <a:rPr lang="en-US" sz="1400" dirty="0" smtClean="0">
                <a:latin typeface="Calibri" pitchFamily="34" charset="0"/>
              </a:rPr>
              <a:t> of </a:t>
            </a:r>
            <a:r>
              <a:rPr lang="ru-RU" sz="1400" dirty="0" smtClean="0">
                <a:latin typeface="Calibri" pitchFamily="34" charset="0"/>
              </a:rPr>
              <a:t> </a:t>
            </a:r>
            <a:r>
              <a:rPr lang="ru-RU" sz="1400" i="1" dirty="0" err="1">
                <a:latin typeface="Calibri" pitchFamily="34" charset="0"/>
              </a:rPr>
              <a:t>Lobaria</a:t>
            </a:r>
            <a:r>
              <a:rPr lang="ru-RU" sz="1400" i="1" dirty="0">
                <a:latin typeface="Calibri" pitchFamily="34" charset="0"/>
              </a:rPr>
              <a:t> </a:t>
            </a:r>
            <a:r>
              <a:rPr lang="ru-RU" sz="1400" i="1" dirty="0" err="1">
                <a:latin typeface="Calibri" pitchFamily="34" charset="0"/>
              </a:rPr>
              <a:t>pulmonaria</a:t>
            </a:r>
            <a:r>
              <a:rPr lang="ru-RU" sz="1400" i="1" dirty="0">
                <a:latin typeface="Calibri" pitchFamily="34" charset="0"/>
              </a:rPr>
              <a:t> </a:t>
            </a:r>
            <a:r>
              <a:rPr lang="en-US" sz="1400" i="1" dirty="0" smtClean="0">
                <a:latin typeface="Calibri" pitchFamily="34" charset="0"/>
              </a:rPr>
              <a:t> </a:t>
            </a:r>
            <a:r>
              <a:rPr lang="en-US" sz="1400" dirty="0" smtClean="0">
                <a:latin typeface="Calibri" pitchFamily="34" charset="0"/>
              </a:rPr>
              <a:t>in different </a:t>
            </a:r>
            <a:r>
              <a:rPr lang="en-US" sz="1400" dirty="0" err="1" smtClean="0">
                <a:latin typeface="Calibri" pitchFamily="34" charset="0"/>
              </a:rPr>
              <a:t>regionsduring</a:t>
            </a:r>
            <a:r>
              <a:rPr lang="en-US" sz="1400" dirty="0" smtClean="0">
                <a:latin typeface="Calibri" pitchFamily="34" charset="0"/>
              </a:rPr>
              <a:t> 2</a:t>
            </a:r>
            <a:r>
              <a:rPr lang="en-US" sz="1400" baseline="30000" dirty="0" smtClean="0">
                <a:latin typeface="Calibri" pitchFamily="34" charset="0"/>
              </a:rPr>
              <a:t>nd</a:t>
            </a:r>
            <a:r>
              <a:rPr lang="en-US" sz="1400" dirty="0" smtClean="0">
                <a:latin typeface="Calibri" pitchFamily="34" charset="0"/>
              </a:rPr>
              <a:t> </a:t>
            </a:r>
            <a:r>
              <a:rPr lang="ru-RU" sz="1400" dirty="0" smtClean="0">
                <a:latin typeface="Calibri" pitchFamily="34" charset="0"/>
              </a:rPr>
              <a:t> </a:t>
            </a:r>
            <a:r>
              <a:rPr lang="ru-RU" sz="1400" dirty="0">
                <a:latin typeface="Calibri" pitchFamily="34" charset="0"/>
              </a:rPr>
              <a:t>(2002) </a:t>
            </a:r>
            <a:r>
              <a:rPr lang="en-US" sz="1400" dirty="0" smtClean="0">
                <a:latin typeface="Calibri" pitchFamily="34" charset="0"/>
              </a:rPr>
              <a:t>6</a:t>
            </a:r>
            <a:r>
              <a:rPr lang="en-US" sz="1400" baseline="30000" dirty="0" smtClean="0">
                <a:latin typeface="Calibri" pitchFamily="34" charset="0"/>
              </a:rPr>
              <a:t>th</a:t>
            </a:r>
            <a:r>
              <a:rPr lang="en-US" sz="1400" dirty="0" smtClean="0">
                <a:latin typeface="Calibri" pitchFamily="34" charset="0"/>
              </a:rPr>
              <a:t> (</a:t>
            </a:r>
            <a:r>
              <a:rPr lang="ru-RU" sz="1400" dirty="0" smtClean="0">
                <a:latin typeface="Calibri" pitchFamily="34" charset="0"/>
              </a:rPr>
              <a:t>2007</a:t>
            </a:r>
            <a:r>
              <a:rPr lang="ru-RU" sz="1400" dirty="0">
                <a:latin typeface="Calibri" pitchFamily="34" charset="0"/>
              </a:rPr>
              <a:t>) </a:t>
            </a:r>
            <a:r>
              <a:rPr lang="en-US" sz="1400" dirty="0" smtClean="0">
                <a:latin typeface="Calibri" pitchFamily="34" charset="0"/>
              </a:rPr>
              <a:t>year after the transplantation</a:t>
            </a:r>
            <a:r>
              <a:rPr lang="ru-RU" sz="1400" dirty="0" smtClean="0">
                <a:latin typeface="Calibri" pitchFamily="34" charset="0"/>
              </a:rPr>
              <a:t> (</a:t>
            </a:r>
            <a:r>
              <a:rPr lang="en-US" sz="1400" dirty="0" smtClean="0">
                <a:latin typeface="Calibri" pitchFamily="34" charset="0"/>
              </a:rPr>
              <a:t>Komi Republic</a:t>
            </a:r>
            <a:r>
              <a:rPr lang="ru-RU" sz="1400" dirty="0" smtClean="0">
                <a:latin typeface="Calibri" pitchFamily="34" charset="0"/>
              </a:rPr>
              <a:t>)</a:t>
            </a:r>
            <a:r>
              <a:rPr lang="ru-RU" sz="1400" i="1" dirty="0" smtClean="0">
                <a:latin typeface="Calibri" pitchFamily="34" charset="0"/>
              </a:rPr>
              <a:t> </a:t>
            </a:r>
            <a:endParaRPr lang="ru-RU" sz="1400" dirty="0">
              <a:latin typeface="Calibri" pitchFamily="34" charset="0"/>
            </a:endParaRPr>
          </a:p>
        </p:txBody>
      </p:sp>
      <p:sp>
        <p:nvSpPr>
          <p:cNvPr id="25608" name="TextBox 31"/>
          <p:cNvSpPr txBox="1">
            <a:spLocks noChangeArrowheads="1"/>
          </p:cNvSpPr>
          <p:nvPr/>
        </p:nvSpPr>
        <p:spPr bwMode="auto">
          <a:xfrm flipH="1">
            <a:off x="9144000" y="714375"/>
            <a:ext cx="46038" cy="369888"/>
          </a:xfrm>
          <a:prstGeom prst="rect">
            <a:avLst/>
          </a:prstGeom>
          <a:noFill/>
          <a:ln w="9525">
            <a:noFill/>
            <a:miter lim="800000"/>
            <a:headEnd/>
            <a:tailEnd/>
          </a:ln>
        </p:spPr>
        <p:txBody>
          <a:bodyPr>
            <a:spAutoFit/>
          </a:bodyPr>
          <a:lstStyle/>
          <a:p>
            <a:endParaRPr lang="ru-RU">
              <a:latin typeface="Calibri" pitchFamily="34" charset="0"/>
            </a:endParaRPr>
          </a:p>
        </p:txBody>
      </p:sp>
      <p:sp>
        <p:nvSpPr>
          <p:cNvPr id="34" name="Стрелка углом 33"/>
          <p:cNvSpPr/>
          <p:nvPr/>
        </p:nvSpPr>
        <p:spPr>
          <a:xfrm rot="5400000">
            <a:off x="8143875" y="714375"/>
            <a:ext cx="642938" cy="357188"/>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chemeClr val="tx1"/>
              </a:solidFill>
            </a:endParaRPr>
          </a:p>
        </p:txBody>
      </p:sp>
      <p:sp>
        <p:nvSpPr>
          <p:cNvPr id="25610" name="TextBox 34"/>
          <p:cNvSpPr txBox="1">
            <a:spLocks noChangeArrowheads="1"/>
          </p:cNvSpPr>
          <p:nvPr/>
        </p:nvSpPr>
        <p:spPr bwMode="auto">
          <a:xfrm>
            <a:off x="8215313" y="285750"/>
            <a:ext cx="714375" cy="307975"/>
          </a:xfrm>
          <a:prstGeom prst="rect">
            <a:avLst/>
          </a:prstGeom>
          <a:noFill/>
          <a:ln w="9525">
            <a:noFill/>
            <a:miter lim="800000"/>
            <a:headEnd/>
            <a:tailEnd/>
          </a:ln>
        </p:spPr>
        <p:txBody>
          <a:bodyPr>
            <a:spAutoFit/>
          </a:bodyPr>
          <a:lstStyle/>
          <a:p>
            <a:r>
              <a:rPr lang="ru-RU" sz="1400" b="1" dirty="0" smtClean="0">
                <a:latin typeface="Calibri" pitchFamily="34" charset="0"/>
              </a:rPr>
              <a:t>2001</a:t>
            </a:r>
            <a:endParaRPr lang="ru-RU" sz="1400" b="1" dirty="0">
              <a:latin typeface="Calibri" pitchFamily="34" charset="0"/>
            </a:endParaRPr>
          </a:p>
        </p:txBody>
      </p:sp>
      <p:sp>
        <p:nvSpPr>
          <p:cNvPr id="25611" name="TextBox 35"/>
          <p:cNvSpPr txBox="1">
            <a:spLocks noChangeArrowheads="1"/>
          </p:cNvSpPr>
          <p:nvPr/>
        </p:nvSpPr>
        <p:spPr bwMode="auto">
          <a:xfrm>
            <a:off x="8215313" y="2071688"/>
            <a:ext cx="714375" cy="307975"/>
          </a:xfrm>
          <a:prstGeom prst="rect">
            <a:avLst/>
          </a:prstGeom>
          <a:noFill/>
          <a:ln w="9525">
            <a:noFill/>
            <a:miter lim="800000"/>
            <a:headEnd/>
            <a:tailEnd/>
          </a:ln>
        </p:spPr>
        <p:txBody>
          <a:bodyPr>
            <a:spAutoFit/>
          </a:bodyPr>
          <a:lstStyle/>
          <a:p>
            <a:r>
              <a:rPr lang="ru-RU" sz="1400" b="1" dirty="0" smtClean="0">
                <a:latin typeface="Calibri" pitchFamily="34" charset="0"/>
              </a:rPr>
              <a:t>2007</a:t>
            </a:r>
            <a:endParaRPr lang="ru-RU" sz="1400" b="1" dirty="0">
              <a:latin typeface="Calibri" pitchFamily="34" charset="0"/>
            </a:endParaRPr>
          </a:p>
        </p:txBody>
      </p:sp>
      <p:graphicFrame>
        <p:nvGraphicFramePr>
          <p:cNvPr id="37" name="Диаграмма 36"/>
          <p:cNvGraphicFramePr/>
          <p:nvPr/>
        </p:nvGraphicFramePr>
        <p:xfrm>
          <a:off x="142844" y="3571876"/>
          <a:ext cx="2928958" cy="221457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8" name="Диаграмма 37"/>
          <p:cNvGraphicFramePr/>
          <p:nvPr/>
        </p:nvGraphicFramePr>
        <p:xfrm>
          <a:off x="3214678" y="3500438"/>
          <a:ext cx="3714776" cy="2357454"/>
        </p:xfrm>
        <a:graphic>
          <a:graphicData uri="http://schemas.openxmlformats.org/drawingml/2006/chart">
            <c:chart xmlns:c="http://schemas.openxmlformats.org/drawingml/2006/chart" xmlns:r="http://schemas.openxmlformats.org/officeDocument/2006/relationships" r:id="rId9"/>
          </a:graphicData>
        </a:graphic>
      </p:graphicFrame>
      <p:sp>
        <p:nvSpPr>
          <p:cNvPr id="25614" name="TextBox 39"/>
          <p:cNvSpPr txBox="1">
            <a:spLocks noChangeArrowheads="1"/>
          </p:cNvSpPr>
          <p:nvPr/>
        </p:nvSpPr>
        <p:spPr bwMode="auto">
          <a:xfrm>
            <a:off x="1357313" y="5715000"/>
            <a:ext cx="857250" cy="307975"/>
          </a:xfrm>
          <a:prstGeom prst="rect">
            <a:avLst/>
          </a:prstGeom>
          <a:noFill/>
          <a:ln w="9525">
            <a:noFill/>
            <a:miter lim="800000"/>
            <a:headEnd/>
            <a:tailEnd/>
          </a:ln>
        </p:spPr>
        <p:txBody>
          <a:bodyPr>
            <a:spAutoFit/>
          </a:bodyPr>
          <a:lstStyle/>
          <a:p>
            <a:r>
              <a:rPr lang="ru-RU" sz="1400" dirty="0" smtClean="0">
                <a:latin typeface="Calibri" pitchFamily="34" charset="0"/>
              </a:rPr>
              <a:t>2002</a:t>
            </a:r>
            <a:endParaRPr lang="ru-RU" sz="1400" dirty="0">
              <a:latin typeface="Calibri" pitchFamily="34" charset="0"/>
            </a:endParaRPr>
          </a:p>
        </p:txBody>
      </p:sp>
      <p:sp>
        <p:nvSpPr>
          <p:cNvPr id="25615" name="Прямоугольник 41"/>
          <p:cNvSpPr>
            <a:spLocks noChangeArrowheads="1"/>
          </p:cNvSpPr>
          <p:nvPr/>
        </p:nvSpPr>
        <p:spPr bwMode="auto">
          <a:xfrm>
            <a:off x="4714875" y="2928938"/>
            <a:ext cx="3857625" cy="523220"/>
          </a:xfrm>
          <a:prstGeom prst="rect">
            <a:avLst/>
          </a:prstGeom>
          <a:noFill/>
          <a:ln w="9525">
            <a:noFill/>
            <a:miter lim="800000"/>
            <a:headEnd/>
            <a:tailEnd/>
          </a:ln>
        </p:spPr>
        <p:txBody>
          <a:bodyPr wrap="square">
            <a:spAutoFit/>
          </a:bodyPr>
          <a:lstStyle/>
          <a:p>
            <a:r>
              <a:rPr lang="en-US" sz="1400" dirty="0" err="1" smtClean="0">
                <a:latin typeface="Calibri" pitchFamily="34" charset="0"/>
              </a:rPr>
              <a:t>Thalli</a:t>
            </a:r>
            <a:r>
              <a:rPr lang="en-US" sz="1400" dirty="0" smtClean="0">
                <a:latin typeface="Calibri" pitchFamily="34" charset="0"/>
              </a:rPr>
              <a:t> transplantation was made by original approach</a:t>
            </a:r>
            <a:r>
              <a:rPr lang="ru-RU" sz="1400" dirty="0" smtClean="0">
                <a:latin typeface="Calibri" pitchFamily="34" charset="0"/>
              </a:rPr>
              <a:t> </a:t>
            </a:r>
            <a:r>
              <a:rPr lang="ru-RU" sz="1400" dirty="0">
                <a:latin typeface="Calibri" pitchFamily="34" charset="0"/>
              </a:rPr>
              <a:t>(</a:t>
            </a:r>
            <a:r>
              <a:rPr lang="de-DE" sz="1400" dirty="0">
                <a:latin typeface="Calibri" pitchFamily="34" charset="0"/>
              </a:rPr>
              <a:t>Walser </a:t>
            </a:r>
            <a:r>
              <a:rPr lang="en-US" sz="1400" dirty="0">
                <a:latin typeface="Calibri" pitchFamily="34" charset="0"/>
              </a:rPr>
              <a:t>&amp; </a:t>
            </a:r>
            <a:r>
              <a:rPr lang="en-US" sz="1400" dirty="0" err="1">
                <a:latin typeface="Calibri" pitchFamily="34" charset="0"/>
              </a:rPr>
              <a:t>Scheidegger</a:t>
            </a:r>
            <a:r>
              <a:rPr lang="en-US" sz="1400" dirty="0">
                <a:latin typeface="Calibri" pitchFamily="34" charset="0"/>
              </a:rPr>
              <a:t>, 2002</a:t>
            </a:r>
            <a:r>
              <a:rPr lang="ru-RU" sz="1400" dirty="0">
                <a:latin typeface="Calibri" pitchFamily="34" charset="0"/>
              </a:rPr>
              <a:t>)</a:t>
            </a:r>
            <a:r>
              <a:rPr lang="en-US" sz="1400" dirty="0">
                <a:latin typeface="Calibri" pitchFamily="34" charset="0"/>
              </a:rPr>
              <a:t> </a:t>
            </a:r>
            <a:r>
              <a:rPr lang="ru-RU" sz="1400" dirty="0">
                <a:latin typeface="Calibri" pitchFamily="34" charset="0"/>
              </a:rPr>
              <a:t> </a:t>
            </a:r>
          </a:p>
        </p:txBody>
      </p:sp>
      <p:sp>
        <p:nvSpPr>
          <p:cNvPr id="25616" name="TextBox 42"/>
          <p:cNvSpPr txBox="1">
            <a:spLocks noChangeArrowheads="1"/>
          </p:cNvSpPr>
          <p:nvPr/>
        </p:nvSpPr>
        <p:spPr bwMode="auto">
          <a:xfrm>
            <a:off x="4214813" y="5786438"/>
            <a:ext cx="789235" cy="307777"/>
          </a:xfrm>
          <a:prstGeom prst="rect">
            <a:avLst/>
          </a:prstGeom>
          <a:noFill/>
          <a:ln w="9525">
            <a:noFill/>
            <a:miter lim="800000"/>
            <a:headEnd/>
            <a:tailEnd/>
          </a:ln>
        </p:spPr>
        <p:txBody>
          <a:bodyPr wrap="square">
            <a:spAutoFit/>
          </a:bodyPr>
          <a:lstStyle/>
          <a:p>
            <a:r>
              <a:rPr lang="ru-RU" sz="1400" dirty="0" smtClean="0">
                <a:latin typeface="Calibri" pitchFamily="34" charset="0"/>
              </a:rPr>
              <a:t>2007</a:t>
            </a:r>
            <a:endParaRPr lang="ru-RU" sz="1400" dirty="0">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p:cNvSpPr>
            <a:spLocks noGrp="1"/>
          </p:cNvSpPr>
          <p:nvPr>
            <p:ph type="title"/>
          </p:nvPr>
        </p:nvSpPr>
        <p:spPr>
          <a:xfrm>
            <a:off x="428625" y="285750"/>
            <a:ext cx="8229600" cy="1143000"/>
          </a:xfrm>
        </p:spPr>
        <p:txBody>
          <a:bodyPr/>
          <a:lstStyle/>
          <a:p>
            <a:pPr eaLnBrk="1" hangingPunct="1"/>
            <a:r>
              <a:rPr lang="en-US" sz="2400" b="1" dirty="0" smtClean="0">
                <a:latin typeface="+mn-lt"/>
                <a:ea typeface="+mn-ea"/>
                <a:cs typeface="+mn-cs"/>
              </a:rPr>
              <a:t>Studies of habitats with rare lichen species </a:t>
            </a:r>
            <a:r>
              <a:rPr lang="en-US" sz="2400" b="1" i="1" dirty="0" err="1" smtClean="0">
                <a:latin typeface="+mn-lt"/>
                <a:ea typeface="+mn-ea"/>
                <a:cs typeface="+mn-cs"/>
              </a:rPr>
              <a:t>Leptogium</a:t>
            </a:r>
            <a:r>
              <a:rPr lang="en-US" sz="2400" b="1" i="1" dirty="0" smtClean="0">
                <a:latin typeface="+mn-lt"/>
                <a:ea typeface="+mn-ea"/>
                <a:cs typeface="+mn-cs"/>
              </a:rPr>
              <a:t> </a:t>
            </a:r>
            <a:r>
              <a:rPr lang="en-US" sz="2400" b="1" i="1" dirty="0" err="1">
                <a:latin typeface="+mn-lt"/>
                <a:ea typeface="+mn-ea"/>
                <a:cs typeface="+mn-cs"/>
              </a:rPr>
              <a:t>rivulare</a:t>
            </a:r>
            <a:r>
              <a:rPr lang="en-US" sz="2400" b="1" i="1" dirty="0">
                <a:latin typeface="+mn-lt"/>
                <a:ea typeface="+mn-ea"/>
                <a:cs typeface="+mn-cs"/>
              </a:rPr>
              <a:t> </a:t>
            </a:r>
            <a:r>
              <a:rPr lang="en-US" sz="2400" b="1" dirty="0" smtClean="0">
                <a:latin typeface="+mn-lt"/>
                <a:ea typeface="+mn-ea"/>
                <a:cs typeface="+mn-cs"/>
              </a:rPr>
              <a:t>in the southern areas of the Komi Republic,</a:t>
            </a:r>
            <a:r>
              <a:rPr lang="ru-RU" sz="2400" b="1" dirty="0" smtClean="0">
                <a:latin typeface="+mn-lt"/>
                <a:ea typeface="+mn-ea"/>
                <a:cs typeface="+mn-cs"/>
              </a:rPr>
              <a:t> </a:t>
            </a:r>
            <a:r>
              <a:rPr lang="en-US" sz="2400" b="1" dirty="0" smtClean="0">
                <a:latin typeface="+mn-lt"/>
                <a:ea typeface="+mn-ea"/>
                <a:cs typeface="+mn-cs"/>
              </a:rPr>
              <a:t>promising for the creation of botanical protected area</a:t>
            </a:r>
            <a:endParaRPr lang="ru-RU" sz="2800" dirty="0" smtClean="0"/>
          </a:p>
        </p:txBody>
      </p:sp>
      <p:pic>
        <p:nvPicPr>
          <p:cNvPr id="27651" name="Рисунок 2" descr="C:\Users\Татьяна\Pictures\31.07.2008\DSC01410.JPG"/>
          <p:cNvPicPr>
            <a:picLocks noChangeAspect="1" noChangeArrowheads="1"/>
          </p:cNvPicPr>
          <p:nvPr/>
        </p:nvPicPr>
        <p:blipFill>
          <a:blip r:embed="rId2" cstate="print"/>
          <a:srcRect/>
          <a:stretch>
            <a:fillRect/>
          </a:stretch>
        </p:blipFill>
        <p:spPr bwMode="auto">
          <a:xfrm>
            <a:off x="318690" y="1988840"/>
            <a:ext cx="4574282" cy="2976802"/>
          </a:xfrm>
          <a:prstGeom prst="rect">
            <a:avLst/>
          </a:prstGeom>
          <a:noFill/>
          <a:ln w="9525">
            <a:noFill/>
            <a:miter lim="800000"/>
            <a:headEnd/>
            <a:tailEnd/>
          </a:ln>
        </p:spPr>
      </p:pic>
      <p:pic>
        <p:nvPicPr>
          <p:cNvPr id="27653" name="Picture 1"/>
          <p:cNvPicPr>
            <a:picLocks noChangeAspect="1" noChangeArrowheads="1"/>
          </p:cNvPicPr>
          <p:nvPr/>
        </p:nvPicPr>
        <p:blipFill>
          <a:blip r:embed="rId3" cstate="print"/>
          <a:srcRect/>
          <a:stretch>
            <a:fillRect/>
          </a:stretch>
        </p:blipFill>
        <p:spPr bwMode="auto">
          <a:xfrm>
            <a:off x="5214938" y="4028407"/>
            <a:ext cx="3608388" cy="2428875"/>
          </a:xfrm>
          <a:prstGeom prst="rect">
            <a:avLst/>
          </a:prstGeom>
          <a:noFill/>
          <a:ln w="9525">
            <a:solidFill>
              <a:schemeClr val="tx1"/>
            </a:solidFill>
            <a:miter lim="800000"/>
            <a:headEnd/>
            <a:tailEnd/>
          </a:ln>
        </p:spPr>
      </p:pic>
      <p:pic>
        <p:nvPicPr>
          <p:cNvPr id="27654" name="Рисунок 8"/>
          <p:cNvPicPr>
            <a:picLocks noChangeAspect="1" noChangeArrowheads="1"/>
          </p:cNvPicPr>
          <p:nvPr/>
        </p:nvPicPr>
        <p:blipFill>
          <a:blip r:embed="rId4" cstate="print">
            <a:lum bright="-6000" contrast="4000"/>
          </a:blip>
          <a:srcRect/>
          <a:stretch>
            <a:fillRect/>
          </a:stretch>
        </p:blipFill>
        <p:spPr bwMode="auto">
          <a:xfrm>
            <a:off x="5214938" y="1428750"/>
            <a:ext cx="3608388" cy="2462526"/>
          </a:xfrm>
          <a:prstGeom prst="rect">
            <a:avLst/>
          </a:prstGeom>
          <a:noFill/>
          <a:ln w="9525">
            <a:solidFill>
              <a:schemeClr val="tx1"/>
            </a:solidFill>
            <a:miter lim="800000"/>
            <a:headEnd/>
            <a:tailEnd/>
          </a:ln>
        </p:spPr>
      </p:pic>
      <p:sp>
        <p:nvSpPr>
          <p:cNvPr id="2" name="Прямоугольник 1"/>
          <p:cNvSpPr/>
          <p:nvPr/>
        </p:nvSpPr>
        <p:spPr>
          <a:xfrm>
            <a:off x="318690" y="5167416"/>
            <a:ext cx="4574282" cy="830997"/>
          </a:xfrm>
          <a:prstGeom prst="rect">
            <a:avLst/>
          </a:prstGeom>
        </p:spPr>
        <p:txBody>
          <a:bodyPr wrap="square">
            <a:spAutoFit/>
          </a:bodyPr>
          <a:lstStyle/>
          <a:p>
            <a:r>
              <a:rPr lang="en-US" sz="1600" b="1" i="1" dirty="0" err="1">
                <a:latin typeface="+mn-lt"/>
              </a:rPr>
              <a:t>Leptogium</a:t>
            </a:r>
            <a:r>
              <a:rPr lang="en-US" sz="1600" b="1" i="1" dirty="0">
                <a:latin typeface="+mn-lt"/>
              </a:rPr>
              <a:t> </a:t>
            </a:r>
            <a:r>
              <a:rPr lang="en-US" sz="1600" b="1" i="1" dirty="0" err="1">
                <a:latin typeface="+mn-lt"/>
              </a:rPr>
              <a:t>rivulare</a:t>
            </a:r>
            <a:r>
              <a:rPr lang="ru-RU" sz="1600" b="1" i="1" dirty="0">
                <a:latin typeface="+mn-lt"/>
              </a:rPr>
              <a:t> </a:t>
            </a:r>
            <a:r>
              <a:rPr lang="ru-RU" sz="1600" b="1" dirty="0">
                <a:latin typeface="+mn-lt"/>
              </a:rPr>
              <a:t>–</a:t>
            </a:r>
            <a:r>
              <a:rPr lang="en-US" sz="1600" b="1" i="1" dirty="0">
                <a:latin typeface="+mn-lt"/>
              </a:rPr>
              <a:t> </a:t>
            </a:r>
            <a:r>
              <a:rPr lang="en-US" sz="1600" b="1" dirty="0" smtClean="0">
                <a:latin typeface="+mn-lt"/>
              </a:rPr>
              <a:t>fine-leafed lichen</a:t>
            </a:r>
            <a:r>
              <a:rPr lang="ru-RU" sz="1600" b="1" dirty="0" smtClean="0">
                <a:latin typeface="+mn-lt"/>
              </a:rPr>
              <a:t>, </a:t>
            </a:r>
            <a:r>
              <a:rPr lang="ru-RU" sz="1600" b="1" dirty="0">
                <a:latin typeface="+mn-lt"/>
              </a:rPr>
              <a:t>1-1.5 (2) </a:t>
            </a:r>
            <a:r>
              <a:rPr lang="en-US" sz="1600" b="1" dirty="0" smtClean="0">
                <a:latin typeface="+mn-lt"/>
              </a:rPr>
              <a:t>cm</a:t>
            </a:r>
            <a:r>
              <a:rPr lang="ru-RU" sz="1600" b="1" dirty="0" smtClean="0">
                <a:latin typeface="+mn-lt"/>
              </a:rPr>
              <a:t> </a:t>
            </a:r>
            <a:r>
              <a:rPr lang="en-US" sz="1600" b="1" dirty="0" smtClean="0">
                <a:latin typeface="+mn-lt"/>
              </a:rPr>
              <a:t>in diameter</a:t>
            </a:r>
            <a:r>
              <a:rPr lang="ru-RU" sz="1600" b="1" dirty="0" smtClean="0">
                <a:latin typeface="+mn-lt"/>
              </a:rPr>
              <a:t>, </a:t>
            </a:r>
            <a:r>
              <a:rPr lang="en-US" sz="1600" b="1" dirty="0" smtClean="0">
                <a:latin typeface="+mn-lt"/>
              </a:rPr>
              <a:t>dark</a:t>
            </a:r>
            <a:r>
              <a:rPr lang="ru-RU" sz="1600" b="1" dirty="0" smtClean="0">
                <a:latin typeface="+mn-lt"/>
              </a:rPr>
              <a:t>-</a:t>
            </a:r>
            <a:r>
              <a:rPr lang="en-US" sz="1600" b="1" dirty="0" smtClean="0">
                <a:latin typeface="+mn-lt"/>
              </a:rPr>
              <a:t>ash-grey color.</a:t>
            </a:r>
            <a:r>
              <a:rPr lang="ru-RU" sz="1600" b="1" dirty="0" smtClean="0">
                <a:latin typeface="+mn-lt"/>
              </a:rPr>
              <a:t> </a:t>
            </a:r>
          </a:p>
          <a:p>
            <a:r>
              <a:rPr lang="en-US" sz="1600" b="1" dirty="0" smtClean="0">
                <a:latin typeface="+mn-lt"/>
              </a:rPr>
              <a:t>Common habitats</a:t>
            </a:r>
            <a:r>
              <a:rPr lang="ru-RU" sz="1600" b="1" dirty="0" smtClean="0">
                <a:latin typeface="+mn-lt"/>
              </a:rPr>
              <a:t> – </a:t>
            </a:r>
            <a:r>
              <a:rPr lang="en-US" sz="1600" b="1" dirty="0" smtClean="0">
                <a:latin typeface="+mn-lt"/>
              </a:rPr>
              <a:t>floodplain stands</a:t>
            </a:r>
            <a:r>
              <a:rPr lang="ru-RU" sz="1600" b="1" dirty="0" smtClean="0">
                <a:latin typeface="+mn-lt"/>
              </a:rPr>
              <a:t>.</a:t>
            </a:r>
            <a:endParaRPr lang="ru-RU" sz="1600" b="1" dirty="0">
              <a:latin typeface="+mn-lt"/>
            </a:endParaRPr>
          </a:p>
        </p:txBody>
      </p:sp>
      <p:sp>
        <p:nvSpPr>
          <p:cNvPr id="3" name="TextBox 2"/>
          <p:cNvSpPr txBox="1"/>
          <p:nvPr/>
        </p:nvSpPr>
        <p:spPr>
          <a:xfrm>
            <a:off x="5436096" y="3631130"/>
            <a:ext cx="3168352" cy="307777"/>
          </a:xfrm>
          <a:prstGeom prst="rect">
            <a:avLst/>
          </a:prstGeom>
          <a:noFill/>
        </p:spPr>
        <p:txBody>
          <a:bodyPr wrap="square" rtlCol="0">
            <a:spAutoFit/>
          </a:bodyPr>
          <a:lstStyle/>
          <a:p>
            <a:r>
              <a:rPr lang="en-US" sz="1400" b="1" dirty="0" err="1" smtClean="0">
                <a:solidFill>
                  <a:schemeClr val="bg1"/>
                </a:solidFill>
                <a:latin typeface="+mn-lt"/>
                <a:cs typeface="+mn-cs"/>
              </a:rPr>
              <a:t>Martity</a:t>
            </a:r>
            <a:r>
              <a:rPr lang="en-US" sz="1400" b="1" dirty="0" smtClean="0">
                <a:solidFill>
                  <a:schemeClr val="bg1"/>
                </a:solidFill>
                <a:latin typeface="+mn-lt"/>
                <a:cs typeface="+mn-cs"/>
              </a:rPr>
              <a:t> Lake</a:t>
            </a:r>
            <a:r>
              <a:rPr lang="ru-RU" sz="1400" b="1" dirty="0" smtClean="0">
                <a:solidFill>
                  <a:schemeClr val="bg1"/>
                </a:solidFill>
                <a:latin typeface="+mn-lt"/>
                <a:cs typeface="+mn-cs"/>
              </a:rPr>
              <a:t>. </a:t>
            </a:r>
            <a:r>
              <a:rPr lang="en-US" sz="1400" b="1" dirty="0" smtClean="0">
                <a:solidFill>
                  <a:schemeClr val="bg1"/>
                </a:solidFill>
                <a:latin typeface="+mn-lt"/>
                <a:cs typeface="+mn-cs"/>
              </a:rPr>
              <a:t>Floodplain willow stand</a:t>
            </a:r>
            <a:endParaRPr lang="ru-RU" sz="1400" b="1" dirty="0">
              <a:solidFill>
                <a:schemeClr val="bg1"/>
              </a:solidFill>
              <a:latin typeface="+mn-lt"/>
              <a:cs typeface="+mn-cs"/>
            </a:endParaRPr>
          </a:p>
        </p:txBody>
      </p:sp>
      <p:sp>
        <p:nvSpPr>
          <p:cNvPr id="4" name="TextBox 3"/>
          <p:cNvSpPr txBox="1"/>
          <p:nvPr/>
        </p:nvSpPr>
        <p:spPr>
          <a:xfrm>
            <a:off x="5796136" y="6093296"/>
            <a:ext cx="3027190" cy="307777"/>
          </a:xfrm>
          <a:prstGeom prst="rect">
            <a:avLst/>
          </a:prstGeom>
          <a:noFill/>
        </p:spPr>
        <p:txBody>
          <a:bodyPr wrap="square" rtlCol="0">
            <a:spAutoFit/>
          </a:bodyPr>
          <a:lstStyle/>
          <a:p>
            <a:r>
              <a:rPr lang="en-US" sz="1400" b="1" dirty="0" err="1" smtClean="0">
                <a:solidFill>
                  <a:schemeClr val="bg1"/>
                </a:solidFill>
                <a:latin typeface="+mn-lt"/>
                <a:cs typeface="+mn-cs"/>
              </a:rPr>
              <a:t>Evty</a:t>
            </a:r>
            <a:r>
              <a:rPr lang="en-US" sz="1400" b="1" dirty="0" smtClean="0">
                <a:solidFill>
                  <a:schemeClr val="bg1"/>
                </a:solidFill>
                <a:latin typeface="+mn-lt"/>
                <a:cs typeface="+mn-cs"/>
              </a:rPr>
              <a:t> Lake</a:t>
            </a:r>
            <a:r>
              <a:rPr lang="ru-RU" sz="1400" b="1" dirty="0" smtClean="0">
                <a:solidFill>
                  <a:schemeClr val="bg1"/>
                </a:solidFill>
                <a:latin typeface="+mn-lt"/>
                <a:cs typeface="+mn-cs"/>
              </a:rPr>
              <a:t>. </a:t>
            </a:r>
            <a:r>
              <a:rPr lang="en-US" sz="1400" b="1" dirty="0" smtClean="0">
                <a:solidFill>
                  <a:schemeClr val="bg1"/>
                </a:solidFill>
              </a:rPr>
              <a:t>Floodplain</a:t>
            </a:r>
            <a:r>
              <a:rPr lang="ru-RU" sz="1400" b="1" dirty="0" smtClean="0">
                <a:solidFill>
                  <a:schemeClr val="bg1"/>
                </a:solidFill>
                <a:latin typeface="+mn-lt"/>
                <a:cs typeface="+mn-cs"/>
              </a:rPr>
              <a:t> </a:t>
            </a:r>
            <a:r>
              <a:rPr lang="en-US" sz="1400" b="1" dirty="0" smtClean="0">
                <a:solidFill>
                  <a:schemeClr val="bg1"/>
                </a:solidFill>
                <a:latin typeface="+mn-lt"/>
                <a:cs typeface="+mn-cs"/>
              </a:rPr>
              <a:t>aspen stand</a:t>
            </a:r>
            <a:endParaRPr lang="ru-RU" sz="1400" b="1" dirty="0">
              <a:solidFill>
                <a:schemeClr val="bg1"/>
              </a:solidFill>
              <a:latin typeface="+mn-lt"/>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Заголовок 1"/>
          <p:cNvSpPr>
            <a:spLocks noGrp="1"/>
          </p:cNvSpPr>
          <p:nvPr>
            <p:ph type="title"/>
          </p:nvPr>
        </p:nvSpPr>
        <p:spPr>
          <a:xfrm>
            <a:off x="1475657" y="274638"/>
            <a:ext cx="6552727" cy="418058"/>
          </a:xfrm>
        </p:spPr>
        <p:txBody>
          <a:bodyPr/>
          <a:lstStyle/>
          <a:p>
            <a:pPr eaLnBrk="1" hangingPunct="1"/>
            <a:r>
              <a:rPr lang="en-US" sz="2400" b="1" dirty="0" smtClean="0">
                <a:latin typeface="+mn-lt"/>
                <a:ea typeface="+mn-ea"/>
                <a:cs typeface="+mn-cs"/>
              </a:rPr>
              <a:t>Distribution of</a:t>
            </a:r>
            <a:r>
              <a:rPr lang="ru-RU" sz="2400" b="1" dirty="0" smtClean="0">
                <a:latin typeface="+mn-lt"/>
              </a:rPr>
              <a:t> </a:t>
            </a:r>
            <a:r>
              <a:rPr lang="ru-RU" sz="2400" b="1" i="1" dirty="0" err="1" smtClean="0">
                <a:latin typeface="+mn-lt"/>
              </a:rPr>
              <a:t>Leptogium</a:t>
            </a:r>
            <a:r>
              <a:rPr lang="ru-RU" sz="2400" b="1" i="1" dirty="0" smtClean="0">
                <a:latin typeface="+mn-lt"/>
              </a:rPr>
              <a:t> </a:t>
            </a:r>
            <a:r>
              <a:rPr lang="ru-RU" sz="2400" b="1" i="1" dirty="0" err="1" smtClean="0">
                <a:latin typeface="+mn-lt"/>
              </a:rPr>
              <a:t>rivulare</a:t>
            </a:r>
            <a:r>
              <a:rPr lang="ru-RU" sz="2400" b="1" i="1" dirty="0" smtClean="0">
                <a:latin typeface="+mn-lt"/>
              </a:rPr>
              <a:t> </a:t>
            </a:r>
            <a:r>
              <a:rPr lang="en-US" sz="2400" b="1" dirty="0" smtClean="0">
                <a:latin typeface="+mn-lt"/>
              </a:rPr>
              <a:t>in the world</a:t>
            </a:r>
            <a:r>
              <a:rPr lang="ru-RU" sz="2400" b="1" dirty="0" smtClean="0">
                <a:latin typeface="+mn-lt"/>
              </a:rPr>
              <a:t> </a:t>
            </a:r>
            <a:r>
              <a:rPr lang="en-US" sz="2400" b="1" dirty="0" smtClean="0">
                <a:latin typeface="+mn-lt"/>
              </a:rPr>
              <a:t>and Komi Republic</a:t>
            </a:r>
            <a:endParaRPr lang="ru-RU" sz="2400" b="1" dirty="0" smtClean="0">
              <a:latin typeface="+mn-lt"/>
            </a:endParaRPr>
          </a:p>
        </p:txBody>
      </p:sp>
      <p:pic>
        <p:nvPicPr>
          <p:cNvPr id="28675" name="Picture 2" descr="коми_с_точками_встреч_лишайника_в5"/>
          <p:cNvPicPr>
            <a:picLocks noChangeAspect="1" noChangeArrowheads="1"/>
          </p:cNvPicPr>
          <p:nvPr/>
        </p:nvPicPr>
        <p:blipFill>
          <a:blip r:embed="rId2" cstate="print"/>
          <a:srcRect t="-272"/>
          <a:stretch>
            <a:fillRect/>
          </a:stretch>
        </p:blipFill>
        <p:spPr bwMode="auto">
          <a:xfrm>
            <a:off x="4715793" y="972623"/>
            <a:ext cx="4411654" cy="4869159"/>
          </a:xfrm>
          <a:prstGeom prst="rect">
            <a:avLst/>
          </a:prstGeom>
          <a:noFill/>
          <a:ln w="9525">
            <a:noFill/>
            <a:miter lim="800000"/>
            <a:headEnd/>
            <a:tailEnd/>
          </a:ln>
        </p:spPr>
      </p:pic>
      <p:pic>
        <p:nvPicPr>
          <p:cNvPr id="6" name="Picture 2" descr="Распространение лептогиума в мире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1124" y="972624"/>
            <a:ext cx="4204185" cy="3967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4712115" y="5895855"/>
            <a:ext cx="4152945" cy="338554"/>
          </a:xfrm>
          <a:prstGeom prst="rect">
            <a:avLst/>
          </a:prstGeom>
        </p:spPr>
        <p:txBody>
          <a:bodyPr wrap="square">
            <a:spAutoFit/>
          </a:bodyPr>
          <a:lstStyle/>
          <a:p>
            <a:pPr lvl="1" algn="just"/>
            <a:r>
              <a:rPr lang="en-US" sz="1600" dirty="0" smtClean="0">
                <a:latin typeface="Calibri" pitchFamily="34" charset="0"/>
              </a:rPr>
              <a:t>42 findings in the Komi Republic</a:t>
            </a:r>
            <a:endParaRPr lang="ru-RU" sz="1600" dirty="0">
              <a:latin typeface="Calibri" pitchFamily="34" charset="0"/>
            </a:endParaRPr>
          </a:p>
        </p:txBody>
      </p:sp>
      <p:sp>
        <p:nvSpPr>
          <p:cNvPr id="3" name="Прямоугольник 2"/>
          <p:cNvSpPr/>
          <p:nvPr/>
        </p:nvSpPr>
        <p:spPr>
          <a:xfrm>
            <a:off x="323528" y="5042118"/>
            <a:ext cx="4383194" cy="1077218"/>
          </a:xfrm>
          <a:prstGeom prst="rect">
            <a:avLst/>
          </a:prstGeom>
        </p:spPr>
        <p:txBody>
          <a:bodyPr wrap="square">
            <a:spAutoFit/>
          </a:bodyPr>
          <a:lstStyle/>
          <a:p>
            <a:pPr algn="just"/>
            <a:r>
              <a:rPr lang="en-US" sz="1600" dirty="0" smtClean="0">
                <a:latin typeface="Calibri" pitchFamily="34" charset="0"/>
              </a:rPr>
              <a:t>Findings</a:t>
            </a:r>
            <a:r>
              <a:rPr lang="ru-RU" sz="1600" dirty="0" smtClean="0">
                <a:latin typeface="Calibri" pitchFamily="34" charset="0"/>
              </a:rPr>
              <a:t>: </a:t>
            </a:r>
            <a:r>
              <a:rPr lang="en-US" sz="1600" dirty="0" smtClean="0">
                <a:latin typeface="Calibri" pitchFamily="34" charset="0"/>
              </a:rPr>
              <a:t>five</a:t>
            </a:r>
            <a:r>
              <a:rPr lang="ru-RU" sz="1600" dirty="0" smtClean="0">
                <a:latin typeface="Calibri" pitchFamily="34" charset="0"/>
              </a:rPr>
              <a:t> </a:t>
            </a:r>
            <a:r>
              <a:rPr lang="en-US" sz="1600" dirty="0" smtClean="0">
                <a:latin typeface="Calibri" pitchFamily="34" charset="0"/>
              </a:rPr>
              <a:t>in Sweden</a:t>
            </a:r>
            <a:r>
              <a:rPr lang="ru-RU" sz="1600" dirty="0" smtClean="0">
                <a:latin typeface="Calibri" pitchFamily="34" charset="0"/>
              </a:rPr>
              <a:t>, </a:t>
            </a:r>
            <a:r>
              <a:rPr lang="en-US" sz="1600" dirty="0" smtClean="0">
                <a:latin typeface="Calibri" pitchFamily="34" charset="0"/>
              </a:rPr>
              <a:t>four in Canada</a:t>
            </a:r>
            <a:r>
              <a:rPr lang="ru-RU" sz="1600" dirty="0" smtClean="0">
                <a:latin typeface="Calibri" pitchFamily="34" charset="0"/>
              </a:rPr>
              <a:t>, </a:t>
            </a:r>
            <a:r>
              <a:rPr lang="en-US" sz="1600" dirty="0" smtClean="0">
                <a:latin typeface="Calibri" pitchFamily="34" charset="0"/>
              </a:rPr>
              <a:t>one</a:t>
            </a:r>
            <a:r>
              <a:rPr lang="ru-RU" sz="1600" dirty="0" smtClean="0">
                <a:latin typeface="Calibri" pitchFamily="34" charset="0"/>
              </a:rPr>
              <a:t> </a:t>
            </a:r>
            <a:r>
              <a:rPr lang="en-US" sz="1600" dirty="0" smtClean="0">
                <a:latin typeface="Calibri" pitchFamily="34" charset="0"/>
              </a:rPr>
              <a:t>in Tanzania, Finland, France, Estonia, Lithuania and Belarus</a:t>
            </a:r>
            <a:r>
              <a:rPr lang="ru-RU" sz="1600" dirty="0" smtClean="0">
                <a:latin typeface="Calibri" pitchFamily="34" charset="0"/>
              </a:rPr>
              <a:t>.  </a:t>
            </a:r>
            <a:r>
              <a:rPr lang="en-US" sz="1600" dirty="0" smtClean="0">
                <a:latin typeface="Calibri" pitchFamily="34" charset="0"/>
              </a:rPr>
              <a:t>In Russia: Murmansk</a:t>
            </a:r>
            <a:r>
              <a:rPr lang="ru-RU" sz="1600" dirty="0" smtClean="0">
                <a:latin typeface="Calibri" pitchFamily="34" charset="0"/>
              </a:rPr>
              <a:t>, </a:t>
            </a:r>
            <a:r>
              <a:rPr lang="en-US" sz="1600" dirty="0" smtClean="0">
                <a:latin typeface="Calibri" pitchFamily="34" charset="0"/>
              </a:rPr>
              <a:t>Arkhangelsk</a:t>
            </a:r>
            <a:r>
              <a:rPr lang="ru-RU" sz="1600" dirty="0" smtClean="0">
                <a:latin typeface="Calibri" pitchFamily="34" charset="0"/>
              </a:rPr>
              <a:t>, </a:t>
            </a:r>
            <a:r>
              <a:rPr lang="en-US" sz="1600" dirty="0" smtClean="0">
                <a:latin typeface="Calibri" pitchFamily="34" charset="0"/>
              </a:rPr>
              <a:t>Kirov</a:t>
            </a:r>
            <a:r>
              <a:rPr lang="ru-RU" sz="1600" dirty="0" smtClean="0">
                <a:latin typeface="Calibri" pitchFamily="34" charset="0"/>
              </a:rPr>
              <a:t>, </a:t>
            </a:r>
            <a:r>
              <a:rPr lang="en-US" sz="1600" dirty="0" smtClean="0">
                <a:latin typeface="Calibri" pitchFamily="34" charset="0"/>
              </a:rPr>
              <a:t>and</a:t>
            </a:r>
            <a:r>
              <a:rPr lang="ru-RU" sz="1600" dirty="0" smtClean="0">
                <a:latin typeface="Calibri" pitchFamily="34" charset="0"/>
              </a:rPr>
              <a:t> </a:t>
            </a:r>
            <a:r>
              <a:rPr lang="en-US" sz="1600" dirty="0" smtClean="0">
                <a:latin typeface="Calibri" pitchFamily="34" charset="0"/>
              </a:rPr>
              <a:t>Sverdlovsk regions</a:t>
            </a:r>
            <a:r>
              <a:rPr lang="ru-RU" sz="1600" dirty="0" smtClean="0">
                <a:latin typeface="Calibri" pitchFamily="34" charset="0"/>
              </a:rPr>
              <a:t>, </a:t>
            </a:r>
            <a:r>
              <a:rPr lang="en-US" sz="1600" dirty="0" smtClean="0">
                <a:latin typeface="Calibri" pitchFamily="34" charset="0"/>
              </a:rPr>
              <a:t>Mari El</a:t>
            </a:r>
            <a:r>
              <a:rPr lang="ru-RU" sz="1600" dirty="0" smtClean="0">
                <a:latin typeface="Calibri" pitchFamily="34" charset="0"/>
              </a:rPr>
              <a:t> </a:t>
            </a:r>
            <a:r>
              <a:rPr lang="en-US" sz="1600" dirty="0" smtClean="0">
                <a:latin typeface="Calibri" pitchFamily="34" charset="0"/>
              </a:rPr>
              <a:t>Republic</a:t>
            </a:r>
            <a:r>
              <a:rPr lang="ru-RU" sz="1600" dirty="0" smtClean="0">
                <a:latin typeface="Calibri" pitchFamily="34" charset="0"/>
              </a:rPr>
              <a:t>.</a:t>
            </a:r>
            <a:endParaRPr lang="ru-RU" sz="1600" dirty="0">
              <a:latin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457200" y="274638"/>
            <a:ext cx="8229600" cy="654050"/>
          </a:xfrm>
        </p:spPr>
        <p:txBody>
          <a:bodyPr/>
          <a:lstStyle/>
          <a:p>
            <a:r>
              <a:rPr lang="en-US" sz="2400" b="1" dirty="0" smtClean="0">
                <a:latin typeface="+mn-lt"/>
                <a:ea typeface="+mn-ea"/>
                <a:cs typeface="+mn-cs"/>
              </a:rPr>
              <a:t>Parameters of habitats and local populations of </a:t>
            </a:r>
            <a:r>
              <a:rPr lang="ru-RU" sz="2400" b="1" dirty="0" smtClean="0">
                <a:latin typeface="+mn-lt"/>
                <a:ea typeface="+mn-ea"/>
                <a:cs typeface="+mn-cs"/>
              </a:rPr>
              <a:t/>
            </a:r>
            <a:br>
              <a:rPr lang="ru-RU" sz="2400" b="1" dirty="0" smtClean="0">
                <a:latin typeface="+mn-lt"/>
                <a:ea typeface="+mn-ea"/>
                <a:cs typeface="+mn-cs"/>
              </a:rPr>
            </a:br>
            <a:r>
              <a:rPr lang="ru-RU" sz="2400" b="1" i="1" dirty="0" err="1" smtClean="0"/>
              <a:t>Leptogium</a:t>
            </a:r>
            <a:r>
              <a:rPr lang="ru-RU" sz="2400" b="1" i="1" dirty="0" smtClean="0"/>
              <a:t> </a:t>
            </a:r>
            <a:r>
              <a:rPr lang="ru-RU" sz="2400" b="1" i="1" dirty="0" err="1" smtClean="0"/>
              <a:t>rivulare</a:t>
            </a:r>
            <a:endParaRPr lang="ru-RU" sz="2400" b="1" dirty="0">
              <a:latin typeface="+mn-lt"/>
              <a:ea typeface="+mn-ea"/>
              <a:cs typeface="+mn-cs"/>
            </a:endParaRPr>
          </a:p>
        </p:txBody>
      </p:sp>
      <p:graphicFrame>
        <p:nvGraphicFramePr>
          <p:cNvPr id="4" name="Таблица 3"/>
          <p:cNvGraphicFramePr>
            <a:graphicFrameLocks noGrp="1"/>
          </p:cNvGraphicFramePr>
          <p:nvPr>
            <p:extLst>
              <p:ext uri="{D42A27DB-BD31-4B8C-83A1-F6EECF244321}">
                <p14:modId xmlns="" xmlns:p14="http://schemas.microsoft.com/office/powerpoint/2010/main" val="761460978"/>
              </p:ext>
            </p:extLst>
          </p:nvPr>
        </p:nvGraphicFramePr>
        <p:xfrm>
          <a:off x="428625" y="1143000"/>
          <a:ext cx="8429625" cy="5048250"/>
        </p:xfrm>
        <a:graphic>
          <a:graphicData uri="http://schemas.openxmlformats.org/drawingml/2006/table">
            <a:tbl>
              <a:tblPr/>
              <a:tblGrid>
                <a:gridCol w="3071813"/>
                <a:gridCol w="1928812"/>
                <a:gridCol w="1714500"/>
                <a:gridCol w="1714500"/>
              </a:tblGrid>
              <a:tr h="63103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Calibri" pitchFamily="34" charset="0"/>
                          <a:cs typeface="Times New Roman" pitchFamily="18" charset="0"/>
                        </a:rPr>
                        <a:t>Administrative area</a:t>
                      </a:r>
                      <a:endParaRPr kumimoji="0" lang="ru-RU"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Calibri" pitchFamily="34" charset="0"/>
                          <a:cs typeface="Times New Roman" pitchFamily="18" charset="0"/>
                        </a:rPr>
                        <a:t>Kortkeross</a:t>
                      </a:r>
                      <a:endParaRPr kumimoji="0" lang="ru-RU"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Calibri" pitchFamily="34" charset="0"/>
                          <a:cs typeface="Times New Roman" pitchFamily="18" charset="0"/>
                        </a:rPr>
                        <a:t>Syktyvdin</a:t>
                      </a:r>
                      <a:endParaRPr kumimoji="0" lang="ru-RU"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rgbClr val="000000"/>
                          </a:solidFill>
                          <a:effectLst/>
                          <a:latin typeface="Calibri" pitchFamily="34" charset="0"/>
                          <a:cs typeface="Times New Roman" pitchFamily="18" charset="0"/>
                        </a:rPr>
                        <a:t>Ust-Vym</a:t>
                      </a:r>
                      <a:endParaRPr kumimoji="0" lang="ru-RU" sz="18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Lake</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alibri" pitchFamily="34" charset="0"/>
                        </a:rPr>
                        <a:t>Martity</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alibri" pitchFamily="34" charset="0"/>
                        </a:rPr>
                        <a:t>Seyty</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alibri" pitchFamily="34" charset="0"/>
                        </a:rPr>
                        <a:t>Evty</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103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Plant community</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Calibri" pitchFamily="34" charset="0"/>
                        </a:rPr>
                        <a:t>Calamagrostis</a:t>
                      </a:r>
                      <a:r>
                        <a:rPr kumimoji="0" lang="en-US" sz="1800" b="0" i="0" u="none" strike="noStrike" cap="none" normalizeH="0" baseline="0" dirty="0" smtClean="0">
                          <a:ln>
                            <a:noFill/>
                          </a:ln>
                          <a:solidFill>
                            <a:schemeClr val="tx1"/>
                          </a:solidFill>
                          <a:effectLst/>
                          <a:latin typeface="Calibri" pitchFamily="34" charset="0"/>
                        </a:rPr>
                        <a:t>-herb willow stand</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Herb aspen forest</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Herb aspen forest</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Area of the lake</a:t>
                      </a:r>
                      <a:r>
                        <a:rPr kumimoji="0" lang="ru-RU" sz="1800" b="0" i="0" u="none" strike="noStrike" cap="none" normalizeH="0" baseline="0" dirty="0" smtClean="0">
                          <a:ln>
                            <a:noFill/>
                          </a:ln>
                          <a:solidFill>
                            <a:schemeClr val="tx1"/>
                          </a:solidFill>
                          <a:effectLst/>
                          <a:latin typeface="Calibri" pitchFamily="34" charset="0"/>
                        </a:rPr>
                        <a:t>, </a:t>
                      </a:r>
                      <a:r>
                        <a:rPr kumimoji="0" lang="en-US" sz="1800" b="0" i="0" u="none" strike="noStrike" cap="none" normalizeH="0" baseline="0" dirty="0" smtClean="0">
                          <a:ln>
                            <a:noFill/>
                          </a:ln>
                          <a:solidFill>
                            <a:schemeClr val="tx1"/>
                          </a:solidFill>
                          <a:effectLst/>
                          <a:latin typeface="Calibri" pitchFamily="34" charset="0"/>
                        </a:rPr>
                        <a:t>km</a:t>
                      </a:r>
                      <a:r>
                        <a:rPr kumimoji="0" lang="ru-RU" sz="1800" b="0" i="0" u="none" strike="noStrike" cap="none" normalizeH="0" baseline="30000" dirty="0" smtClean="0">
                          <a:ln>
                            <a:noFill/>
                          </a:ln>
                          <a:solidFill>
                            <a:schemeClr val="tx1"/>
                          </a:solidFill>
                          <a:effectLst/>
                          <a:latin typeface="Calibri" pitchFamily="34" charset="0"/>
                        </a:rPr>
                        <a:t>2</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0,098</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0,6</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2,6</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103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Area of inventoried territory</a:t>
                      </a:r>
                      <a:r>
                        <a:rPr kumimoji="0" lang="ru-RU" sz="1800" b="0" i="0" u="none" strike="noStrike" cap="none" normalizeH="0" baseline="0" dirty="0" smtClean="0">
                          <a:ln>
                            <a:noFill/>
                          </a:ln>
                          <a:solidFill>
                            <a:schemeClr val="tx1"/>
                          </a:solidFill>
                          <a:effectLst/>
                          <a:latin typeface="Calibri" pitchFamily="34" charset="0"/>
                        </a:rPr>
                        <a:t> </a:t>
                      </a:r>
                      <a:r>
                        <a:rPr kumimoji="0" lang="en-US" sz="1800" b="0" i="0" u="none" strike="noStrike" cap="none" normalizeH="0" baseline="0" dirty="0" smtClean="0">
                          <a:ln>
                            <a:noFill/>
                          </a:ln>
                          <a:solidFill>
                            <a:schemeClr val="tx1"/>
                          </a:solidFill>
                          <a:effectLst/>
                          <a:latin typeface="Calibri" pitchFamily="34" charset="0"/>
                        </a:rPr>
                        <a:t>,km</a:t>
                      </a:r>
                      <a:r>
                        <a:rPr kumimoji="0" lang="ru-RU" sz="1800" b="0" i="0" u="none" strike="noStrike" cap="none" normalizeH="0" baseline="30000" dirty="0" smtClean="0">
                          <a:ln>
                            <a:noFill/>
                          </a:ln>
                          <a:solidFill>
                            <a:schemeClr val="tx1"/>
                          </a:solidFill>
                          <a:effectLst/>
                          <a:latin typeface="Calibri" pitchFamily="34" charset="0"/>
                        </a:rPr>
                        <a:t>2</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0,01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0,01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0,02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654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Area of the territory where the lichen was found</a:t>
                      </a:r>
                      <a:r>
                        <a:rPr kumimoji="0" lang="ru-RU" sz="1800" b="0" i="0" u="none" strike="noStrike" cap="none" normalizeH="0" baseline="0" dirty="0" smtClean="0">
                          <a:ln>
                            <a:noFill/>
                          </a:ln>
                          <a:solidFill>
                            <a:schemeClr val="tx1"/>
                          </a:solidFill>
                          <a:effectLst/>
                          <a:latin typeface="Calibri" pitchFamily="34" charset="0"/>
                        </a:rPr>
                        <a:t>, </a:t>
                      </a:r>
                      <a:r>
                        <a:rPr kumimoji="0" lang="en-US" sz="1800" b="0" i="0" u="none" strike="noStrike" cap="none" normalizeH="0" baseline="0" dirty="0" smtClean="0">
                          <a:ln>
                            <a:noFill/>
                          </a:ln>
                          <a:solidFill>
                            <a:schemeClr val="tx1"/>
                          </a:solidFill>
                          <a:effectLst/>
                          <a:latin typeface="Calibri" pitchFamily="34" charset="0"/>
                        </a:rPr>
                        <a:t>km</a:t>
                      </a:r>
                      <a:r>
                        <a:rPr kumimoji="0" lang="ru-RU" sz="1800" b="0" i="0" u="none" strike="noStrike" cap="none" normalizeH="0" baseline="30000" dirty="0" smtClean="0">
                          <a:ln>
                            <a:noFill/>
                          </a:ln>
                          <a:solidFill>
                            <a:schemeClr val="tx1"/>
                          </a:solidFill>
                          <a:effectLst/>
                          <a:latin typeface="Calibri" pitchFamily="34" charset="0"/>
                        </a:rPr>
                        <a:t>2</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0,001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0,001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Calibri" pitchFamily="34" charset="0"/>
                        </a:rPr>
                        <a:t>0,02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103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Frequency of </a:t>
                      </a:r>
                      <a:r>
                        <a:rPr kumimoji="0" lang="en-US" sz="1800" b="0" i="0" u="none" strike="noStrike" cap="none" normalizeH="0" baseline="0" dirty="0" err="1" smtClean="0">
                          <a:ln>
                            <a:noFill/>
                          </a:ln>
                          <a:solidFill>
                            <a:schemeClr val="tx1"/>
                          </a:solidFill>
                          <a:effectLst/>
                          <a:latin typeface="Calibri" pitchFamily="34" charset="0"/>
                        </a:rPr>
                        <a:t>occurennce</a:t>
                      </a:r>
                      <a:r>
                        <a:rPr kumimoji="0" lang="en-US" sz="1800" b="0" i="0" u="none" strike="noStrike" cap="none" normalizeH="0" baseline="0" dirty="0" smtClean="0">
                          <a:ln>
                            <a:noFill/>
                          </a:ln>
                          <a:solidFill>
                            <a:schemeClr val="tx1"/>
                          </a:solidFill>
                          <a:effectLst/>
                          <a:latin typeface="Calibri" pitchFamily="34" charset="0"/>
                        </a:rPr>
                        <a:t> of trees with </a:t>
                      </a:r>
                      <a:r>
                        <a:rPr kumimoji="0" lang="ru-RU" sz="1800" b="0" i="1" u="none" strike="noStrike" cap="none" normalizeH="0" baseline="0" dirty="0" smtClean="0">
                          <a:ln>
                            <a:noFill/>
                          </a:ln>
                          <a:solidFill>
                            <a:schemeClr val="tx1"/>
                          </a:solidFill>
                          <a:effectLst/>
                          <a:latin typeface="Calibri" pitchFamily="34" charset="0"/>
                        </a:rPr>
                        <a:t>L. </a:t>
                      </a:r>
                      <a:r>
                        <a:rPr kumimoji="0" lang="ru-RU" sz="1800" b="0" i="1" u="none" strike="noStrike" cap="none" normalizeH="0" baseline="0" dirty="0" err="1" smtClean="0">
                          <a:ln>
                            <a:noFill/>
                          </a:ln>
                          <a:solidFill>
                            <a:schemeClr val="tx1"/>
                          </a:solidFill>
                          <a:effectLst/>
                          <a:latin typeface="Calibri" pitchFamily="34" charset="0"/>
                        </a:rPr>
                        <a:t>rivulare</a:t>
                      </a:r>
                      <a:r>
                        <a:rPr kumimoji="0" lang="ru-RU" sz="1800" b="0" i="0" u="none" strike="noStrike" cap="none" normalizeH="0" baseline="0" dirty="0" smtClean="0">
                          <a:ln>
                            <a:noFill/>
                          </a:ln>
                          <a:solidFill>
                            <a:schemeClr val="tx1"/>
                          </a:solidFill>
                          <a:effectLst/>
                          <a:latin typeface="Calibri" pitchFamily="34" charset="0"/>
                        </a:rPr>
                        <a:t>, %</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Calibri" pitchFamily="34" charset="0"/>
                        </a:rPr>
                        <a:t>45,4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Calibri" pitchFamily="34" charset="0"/>
                        </a:rPr>
                        <a:t>42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Calibri" pitchFamily="34" charset="0"/>
                        </a:rPr>
                        <a:t>20</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1031">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Average density of trees with</a:t>
                      </a:r>
                      <a:r>
                        <a:rPr kumimoji="0" lang="ru-RU" sz="1800" b="0" i="0" u="none" strike="noStrike" cap="none" normalizeH="0" baseline="0" dirty="0" smtClean="0">
                          <a:ln>
                            <a:noFill/>
                          </a:ln>
                          <a:solidFill>
                            <a:schemeClr val="tx1"/>
                          </a:solidFill>
                          <a:effectLst/>
                          <a:latin typeface="Calibri" pitchFamily="34" charset="0"/>
                        </a:rPr>
                        <a:t> </a:t>
                      </a:r>
                      <a:r>
                        <a:rPr kumimoji="0" lang="ru-RU" sz="1800" b="0" i="1" u="none" strike="noStrike" cap="none" normalizeH="0" baseline="0" dirty="0" smtClean="0">
                          <a:ln>
                            <a:noFill/>
                          </a:ln>
                          <a:solidFill>
                            <a:schemeClr val="tx1"/>
                          </a:solidFill>
                          <a:effectLst/>
                          <a:latin typeface="Calibri" pitchFamily="34" charset="0"/>
                        </a:rPr>
                        <a:t>L. </a:t>
                      </a:r>
                      <a:r>
                        <a:rPr kumimoji="0" lang="ru-RU" sz="1800" b="0" i="1" u="none" strike="noStrike" cap="none" normalizeH="0" baseline="0" dirty="0" err="1" smtClean="0">
                          <a:ln>
                            <a:noFill/>
                          </a:ln>
                          <a:solidFill>
                            <a:schemeClr val="tx1"/>
                          </a:solidFill>
                          <a:effectLst/>
                          <a:latin typeface="Calibri" pitchFamily="34" charset="0"/>
                        </a:rPr>
                        <a:t>rivulare</a:t>
                      </a:r>
                      <a:r>
                        <a:rPr kumimoji="0" lang="ru-RU" sz="1800" b="0" i="1" u="none" strike="noStrike" cap="none" normalizeH="0" baseline="0" dirty="0" smtClean="0">
                          <a:ln>
                            <a:noFill/>
                          </a:ln>
                          <a:solidFill>
                            <a:schemeClr val="tx1"/>
                          </a:solidFill>
                          <a:effectLst/>
                          <a:latin typeface="Calibri" pitchFamily="34" charset="0"/>
                        </a:rPr>
                        <a:t>, </a:t>
                      </a:r>
                      <a:r>
                        <a:rPr kumimoji="0" lang="en-US" sz="1800" b="0" i="0" u="none" strike="noStrike" cap="none" normalizeH="0" baseline="0" dirty="0" smtClean="0">
                          <a:ln>
                            <a:noFill/>
                          </a:ln>
                          <a:solidFill>
                            <a:schemeClr val="tx1"/>
                          </a:solidFill>
                          <a:effectLst/>
                          <a:latin typeface="Calibri" pitchFamily="34" charset="0"/>
                        </a:rPr>
                        <a:t>tree per m</a:t>
                      </a:r>
                      <a:r>
                        <a:rPr kumimoji="0" lang="ru-RU" sz="1800" b="0" i="0" u="none" strike="noStrike" cap="none" normalizeH="0" baseline="30000" dirty="0" smtClean="0">
                          <a:ln>
                            <a:noFill/>
                          </a:ln>
                          <a:solidFill>
                            <a:schemeClr val="tx1"/>
                          </a:solidFill>
                          <a:effectLst/>
                          <a:latin typeface="Calibri" pitchFamily="34" charset="0"/>
                        </a:rPr>
                        <a:t>2</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0,22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0,14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0,13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1551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Calibri" pitchFamily="34" charset="0"/>
                        </a:rPr>
                        <a:t>Abundance of</a:t>
                      </a:r>
                      <a:r>
                        <a:rPr kumimoji="0" lang="ru-RU" sz="1800" b="0" i="0" u="none" strike="noStrike" cap="none" normalizeH="0" baseline="0" dirty="0" smtClean="0">
                          <a:ln>
                            <a:noFill/>
                          </a:ln>
                          <a:solidFill>
                            <a:schemeClr val="tx1"/>
                          </a:solidFill>
                          <a:effectLst/>
                          <a:latin typeface="Calibri" pitchFamily="34" charset="0"/>
                        </a:rPr>
                        <a:t> </a:t>
                      </a:r>
                      <a:r>
                        <a:rPr kumimoji="0" lang="ru-RU" sz="1800" b="0" i="1" u="none" strike="noStrike" cap="none" normalizeH="0" baseline="0" dirty="0" smtClean="0">
                          <a:ln>
                            <a:noFill/>
                          </a:ln>
                          <a:solidFill>
                            <a:schemeClr val="tx1"/>
                          </a:solidFill>
                          <a:effectLst/>
                          <a:latin typeface="Calibri" pitchFamily="34" charset="0"/>
                        </a:rPr>
                        <a:t>L. </a:t>
                      </a:r>
                      <a:r>
                        <a:rPr kumimoji="0" lang="ru-RU" sz="1800" b="0" i="1" u="none" strike="noStrike" cap="none" normalizeH="0" baseline="0" dirty="0" err="1" smtClean="0">
                          <a:ln>
                            <a:noFill/>
                          </a:ln>
                          <a:solidFill>
                            <a:schemeClr val="tx1"/>
                          </a:solidFill>
                          <a:effectLst/>
                          <a:latin typeface="Calibri" pitchFamily="34" charset="0"/>
                        </a:rPr>
                        <a:t>rivulare</a:t>
                      </a:r>
                      <a:endParaRPr kumimoji="0" lang="ru-RU" sz="1800" b="0" i="0" u="none" strike="noStrike" cap="none" normalizeH="0" baseline="0" dirty="0" smtClean="0">
                        <a:ln>
                          <a:noFill/>
                        </a:ln>
                        <a:solidFill>
                          <a:schemeClr val="tx1"/>
                        </a:solidFill>
                        <a:effectLst/>
                        <a:latin typeface="Calibri" pitchFamily="34"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2,6</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2,3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0" i="0" u="none" strike="noStrike" cap="none" normalizeH="0" baseline="0" dirty="0" smtClean="0">
                          <a:ln>
                            <a:noFill/>
                          </a:ln>
                          <a:solidFill>
                            <a:schemeClr val="tx1"/>
                          </a:solidFill>
                          <a:effectLst/>
                          <a:latin typeface="Calibri" pitchFamily="34" charset="0"/>
                        </a:rPr>
                        <a:t>2,4</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 xmlns:p14="http://schemas.microsoft.com/office/powerpoint/2010/main" val="754342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712967" cy="1143000"/>
          </a:xfrm>
        </p:spPr>
        <p:txBody>
          <a:bodyPr rtlCol="0">
            <a:noAutofit/>
          </a:bodyPr>
          <a:lstStyle/>
          <a:p>
            <a:pPr eaLnBrk="1" hangingPunct="1">
              <a:spcAft>
                <a:spcPts val="0"/>
              </a:spcAft>
              <a:defRPr/>
            </a:pPr>
            <a:r>
              <a:rPr lang="en-US" sz="2400" b="1" dirty="0" smtClean="0">
                <a:latin typeface="+mn-lt"/>
                <a:ea typeface="+mn-ea"/>
                <a:cs typeface="+mn-cs"/>
              </a:rPr>
              <a:t>Regional reserve “</a:t>
            </a:r>
            <a:r>
              <a:rPr lang="en-US" sz="2400" b="1" dirty="0" err="1" smtClean="0">
                <a:latin typeface="+mn-lt"/>
                <a:ea typeface="+mn-ea"/>
                <a:cs typeface="+mn-cs"/>
              </a:rPr>
              <a:t>Evtynskiy</a:t>
            </a:r>
            <a:r>
              <a:rPr lang="en-US" sz="2400" b="1" dirty="0" smtClean="0">
                <a:latin typeface="+mn-lt"/>
                <a:ea typeface="+mn-ea"/>
                <a:cs typeface="+mn-cs"/>
              </a:rPr>
              <a:t>” to be created</a:t>
            </a:r>
            <a:endParaRPr lang="ru-RU" sz="2400" b="1" dirty="0">
              <a:latin typeface="+mn-lt"/>
              <a:ea typeface="+mn-ea"/>
              <a:cs typeface="+mn-cs"/>
            </a:endParaRPr>
          </a:p>
        </p:txBody>
      </p:sp>
      <p:pic>
        <p:nvPicPr>
          <p:cNvPr id="29699" name="Picture 2" descr="подробное__евты_с_границей_оопт__"/>
          <p:cNvPicPr>
            <a:picLocks noChangeAspect="1" noChangeArrowheads="1"/>
          </p:cNvPicPr>
          <p:nvPr/>
        </p:nvPicPr>
        <p:blipFill>
          <a:blip r:embed="rId2" cstate="print"/>
          <a:srcRect/>
          <a:stretch>
            <a:fillRect/>
          </a:stretch>
        </p:blipFill>
        <p:spPr bwMode="auto">
          <a:xfrm>
            <a:off x="1187624" y="1121325"/>
            <a:ext cx="6696744" cy="4570546"/>
          </a:xfrm>
          <a:prstGeom prst="rect">
            <a:avLst/>
          </a:prstGeom>
          <a:noFill/>
          <a:ln w="9525">
            <a:noFill/>
            <a:miter lim="800000"/>
            <a:headEnd/>
            <a:tailEnd/>
          </a:ln>
        </p:spPr>
      </p:pic>
      <p:sp>
        <p:nvSpPr>
          <p:cNvPr id="3" name="TextBox 2"/>
          <p:cNvSpPr txBox="1"/>
          <p:nvPr/>
        </p:nvSpPr>
        <p:spPr>
          <a:xfrm>
            <a:off x="1331640" y="5637203"/>
            <a:ext cx="6624736" cy="1107996"/>
          </a:xfrm>
          <a:prstGeom prst="rect">
            <a:avLst/>
          </a:prstGeom>
          <a:noFill/>
        </p:spPr>
        <p:txBody>
          <a:bodyPr wrap="square" rtlCol="0">
            <a:spAutoFit/>
          </a:bodyPr>
          <a:lstStyle/>
          <a:p>
            <a:pPr algn="ctr"/>
            <a:r>
              <a:rPr lang="en-US" sz="1600" dirty="0" smtClean="0">
                <a:latin typeface="+mn-lt"/>
              </a:rPr>
              <a:t>Location</a:t>
            </a:r>
            <a:r>
              <a:rPr lang="ru-RU" sz="1600" dirty="0" smtClean="0">
                <a:latin typeface="+mn-lt"/>
              </a:rPr>
              <a:t>: </a:t>
            </a:r>
            <a:r>
              <a:rPr lang="en-US" sz="1600" dirty="0" err="1" smtClean="0">
                <a:latin typeface="+mn-lt"/>
              </a:rPr>
              <a:t>Ust-Vym</a:t>
            </a:r>
            <a:r>
              <a:rPr lang="en-US" sz="1600" dirty="0" smtClean="0">
                <a:latin typeface="+mn-lt"/>
              </a:rPr>
              <a:t> area of the Komi Republic</a:t>
            </a:r>
            <a:r>
              <a:rPr lang="ru-RU" sz="1600" dirty="0" smtClean="0">
                <a:latin typeface="+mn-lt"/>
              </a:rPr>
              <a:t>.</a:t>
            </a:r>
          </a:p>
          <a:p>
            <a:pPr algn="ctr"/>
            <a:r>
              <a:rPr lang="en-US" sz="1600" dirty="0" smtClean="0">
                <a:latin typeface="+mn-lt"/>
              </a:rPr>
              <a:t>Type</a:t>
            </a:r>
            <a:r>
              <a:rPr lang="ru-RU" sz="1600" dirty="0" smtClean="0">
                <a:latin typeface="+mn-lt"/>
              </a:rPr>
              <a:t> </a:t>
            </a:r>
            <a:r>
              <a:rPr lang="ru-RU" sz="1600" dirty="0">
                <a:latin typeface="+mn-lt"/>
              </a:rPr>
              <a:t>– </a:t>
            </a:r>
            <a:r>
              <a:rPr lang="en-US" sz="1600" dirty="0" smtClean="0">
                <a:latin typeface="+mn-lt"/>
              </a:rPr>
              <a:t>botanical reserve</a:t>
            </a:r>
            <a:r>
              <a:rPr lang="ru-RU" sz="1600" dirty="0" smtClean="0">
                <a:latin typeface="+mn-lt"/>
              </a:rPr>
              <a:t>. </a:t>
            </a:r>
            <a:r>
              <a:rPr lang="en-US" sz="1600" dirty="0" smtClean="0">
                <a:latin typeface="+mn-lt"/>
              </a:rPr>
              <a:t>Area</a:t>
            </a:r>
            <a:r>
              <a:rPr lang="ru-RU" sz="1600" dirty="0" smtClean="0">
                <a:latin typeface="+mn-lt"/>
              </a:rPr>
              <a:t> – 360 </a:t>
            </a:r>
            <a:r>
              <a:rPr lang="en-US" sz="1600" dirty="0" smtClean="0">
                <a:latin typeface="+mn-lt"/>
              </a:rPr>
              <a:t>ha</a:t>
            </a:r>
            <a:r>
              <a:rPr lang="ru-RU" sz="1600" dirty="0" smtClean="0">
                <a:latin typeface="+mn-lt"/>
              </a:rPr>
              <a:t>. </a:t>
            </a:r>
          </a:p>
          <a:p>
            <a:pPr algn="ctr"/>
            <a:r>
              <a:rPr lang="en-US" sz="1600" dirty="0" smtClean="0">
                <a:latin typeface="+mn-lt"/>
              </a:rPr>
              <a:t>By the moment, this area is in the Conception of development of the regional PA system for the period up to 2030</a:t>
            </a:r>
            <a:endParaRPr lang="ru-RU" sz="1600" dirty="0">
              <a:latin typeface="+mn-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80920" cy="634082"/>
          </a:xfrm>
        </p:spPr>
        <p:txBody>
          <a:bodyPr/>
          <a:lstStyle/>
          <a:p>
            <a:r>
              <a:rPr lang="ru-RU" sz="2400" b="1" dirty="0" smtClean="0">
                <a:latin typeface="+mn-lt"/>
                <a:ea typeface="+mn-ea"/>
                <a:cs typeface="+mn-cs"/>
              </a:rPr>
              <a:t>Мониторинг популяций редких видов лишайников</a:t>
            </a:r>
          </a:p>
        </p:txBody>
      </p:sp>
      <p:pic>
        <p:nvPicPr>
          <p:cNvPr id="84994" name="Picture 2"/>
          <p:cNvPicPr>
            <a:picLocks noGrp="1" noChangeAspect="1" noChangeArrowheads="1"/>
          </p:cNvPicPr>
          <p:nvPr>
            <p:ph idx="1"/>
          </p:nvPr>
        </p:nvPicPr>
        <p:blipFill>
          <a:blip r:embed="rId3" cstate="print"/>
          <a:srcRect/>
          <a:stretch>
            <a:fillRect/>
          </a:stretch>
        </p:blipFill>
        <p:spPr bwMode="auto">
          <a:xfrm>
            <a:off x="5919374" y="858813"/>
            <a:ext cx="3054912" cy="4320479"/>
          </a:xfrm>
          <a:prstGeom prst="rect">
            <a:avLst/>
          </a:prstGeom>
          <a:noFill/>
          <a:ln w="9525">
            <a:noFill/>
            <a:miter lim="800000"/>
            <a:headEnd/>
            <a:tailEnd/>
          </a:ln>
          <a:effectLst/>
        </p:spPr>
      </p:pic>
      <p:sp>
        <p:nvSpPr>
          <p:cNvPr id="84995" name="Rectangle 3"/>
          <p:cNvSpPr>
            <a:spLocks noChangeArrowheads="1"/>
          </p:cNvSpPr>
          <p:nvPr/>
        </p:nvSpPr>
        <p:spPr bwMode="auto">
          <a:xfrm>
            <a:off x="4355976" y="5157192"/>
            <a:ext cx="460851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1200" dirty="0" smtClean="0"/>
              <a:t>В 2017 г. на участке леса в бассейне р. </a:t>
            </a:r>
            <a:r>
              <a:rPr lang="ru-RU" sz="1200" dirty="0" err="1" smtClean="0"/>
              <a:t>Дингуль</a:t>
            </a:r>
            <a:r>
              <a:rPr lang="ru-RU" sz="1200" dirty="0" smtClean="0"/>
              <a:t> (левый приток второго порядка р. Лузы), где сохранились ненарушенные леса с крупной популяцией лишайника, наложен мораторий на ведение хозяйственной деятельности. Необходимо детально обследовать прилегающие участки </a:t>
            </a:r>
            <a:r>
              <a:rPr lang="ru-RU" sz="1200" dirty="0" err="1" smtClean="0"/>
              <a:t>старовозрастных</a:t>
            </a:r>
            <a:r>
              <a:rPr lang="ru-RU" sz="1200" dirty="0" smtClean="0"/>
              <a:t> лесов для обоснования организации здесь ООПТ регионального подчинения.</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Прямоугольник 7"/>
          <p:cNvSpPr/>
          <p:nvPr/>
        </p:nvSpPr>
        <p:spPr>
          <a:xfrm>
            <a:off x="1475656" y="404664"/>
            <a:ext cx="5832648" cy="369332"/>
          </a:xfrm>
          <a:prstGeom prst="rect">
            <a:avLst/>
          </a:prstGeom>
        </p:spPr>
        <p:txBody>
          <a:bodyPr wrap="square">
            <a:spAutoFit/>
          </a:bodyPr>
          <a:lstStyle/>
          <a:p>
            <a:r>
              <a:rPr lang="en-US" i="1" dirty="0" err="1" smtClean="0"/>
              <a:t>Dendriscosticta</a:t>
            </a:r>
            <a:r>
              <a:rPr lang="en-US" i="1" dirty="0" smtClean="0"/>
              <a:t> </a:t>
            </a:r>
            <a:r>
              <a:rPr lang="en-US" i="1" dirty="0" err="1" smtClean="0"/>
              <a:t>wrightii</a:t>
            </a:r>
            <a:r>
              <a:rPr lang="en-US" i="1" dirty="0" smtClean="0"/>
              <a:t> </a:t>
            </a:r>
            <a:r>
              <a:rPr lang="en-US" dirty="0" smtClean="0"/>
              <a:t>(Tuck.) B. </a:t>
            </a:r>
            <a:r>
              <a:rPr lang="en-US" dirty="0" err="1" smtClean="0"/>
              <a:t>Moncada</a:t>
            </a:r>
            <a:r>
              <a:rPr lang="en-US" dirty="0" smtClean="0"/>
              <a:t> et</a:t>
            </a:r>
            <a:r>
              <a:rPr lang="ru-RU" dirty="0" smtClean="0"/>
              <a:t> </a:t>
            </a:r>
            <a:r>
              <a:rPr lang="en-US" dirty="0" err="1" smtClean="0"/>
              <a:t>Lücking</a:t>
            </a:r>
            <a:endParaRPr lang="ru-RU" dirty="0"/>
          </a:p>
        </p:txBody>
      </p:sp>
      <p:pic>
        <p:nvPicPr>
          <p:cNvPr id="84996" name="Picture 4"/>
          <p:cNvPicPr>
            <a:picLocks noChangeAspect="1" noChangeArrowheads="1"/>
          </p:cNvPicPr>
          <p:nvPr/>
        </p:nvPicPr>
        <p:blipFill>
          <a:blip r:embed="rId4" cstate="print"/>
          <a:srcRect/>
          <a:stretch>
            <a:fillRect/>
          </a:stretch>
        </p:blipFill>
        <p:spPr bwMode="auto">
          <a:xfrm>
            <a:off x="1547664" y="3789040"/>
            <a:ext cx="2497846" cy="2787297"/>
          </a:xfrm>
          <a:prstGeom prst="rect">
            <a:avLst/>
          </a:prstGeom>
          <a:noFill/>
          <a:ln w="3175">
            <a:solidFill>
              <a:schemeClr val="tx1"/>
            </a:solidFill>
            <a:miter lim="800000"/>
            <a:headEnd/>
            <a:tailEnd/>
          </a:ln>
        </p:spPr>
      </p:pic>
      <p:pic>
        <p:nvPicPr>
          <p:cNvPr id="84997" name="Picture 5" descr="F:\диск D\Pictures\Фото_ТАСС\Семенова\Дендрискостикта Райта_Семенова Н.А. .JPG"/>
          <p:cNvPicPr>
            <a:picLocks noChangeAspect="1" noChangeArrowheads="1"/>
          </p:cNvPicPr>
          <p:nvPr/>
        </p:nvPicPr>
        <p:blipFill>
          <a:blip r:embed="rId5" cstate="print"/>
          <a:srcRect/>
          <a:stretch>
            <a:fillRect/>
          </a:stretch>
        </p:blipFill>
        <p:spPr bwMode="auto">
          <a:xfrm>
            <a:off x="179512" y="980728"/>
            <a:ext cx="3240360" cy="3240360"/>
          </a:xfrm>
          <a:prstGeom prst="rect">
            <a:avLst/>
          </a:prstGeom>
          <a:noFill/>
        </p:spPr>
      </p:pic>
      <p:sp>
        <p:nvSpPr>
          <p:cNvPr id="11" name="Овал 10"/>
          <p:cNvSpPr/>
          <p:nvPr/>
        </p:nvSpPr>
        <p:spPr>
          <a:xfrm>
            <a:off x="1763688" y="5949280"/>
            <a:ext cx="288032" cy="28803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a:stCxn id="11" idx="7"/>
          </p:cNvCxnSpPr>
          <p:nvPr/>
        </p:nvCxnSpPr>
        <p:spPr>
          <a:xfrm flipV="1">
            <a:off x="2009539" y="4077072"/>
            <a:ext cx="4722701" cy="19143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5842" name="Picture 2" descr="DSC02929"/>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650147" y="2600908"/>
            <a:ext cx="2358008" cy="156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3" name="Picture 3" descr="D:\диск D\Pictures\Фото_ТАСС\Пыстина\Смешанный осиново-еловый лес папоротниковый_Пыстина Т.Н..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634567" y="980728"/>
            <a:ext cx="2373588" cy="1577302"/>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3" descr="dscf0534"/>
          <p:cNvPicPr>
            <a:picLocks noChangeAspect="1" noChangeArrowheads="1"/>
          </p:cNvPicPr>
          <p:nvPr/>
        </p:nvPicPr>
        <p:blipFill>
          <a:blip r:embed="rId2" cstate="print">
            <a:lum bright="-20000" contrast="20000"/>
          </a:blip>
          <a:srcRect/>
          <a:stretch>
            <a:fillRect/>
          </a:stretch>
        </p:blipFill>
        <p:spPr bwMode="auto">
          <a:xfrm>
            <a:off x="5004047" y="3652780"/>
            <a:ext cx="3892223" cy="3063454"/>
          </a:xfrm>
          <a:prstGeom prst="rect">
            <a:avLst/>
          </a:prstGeom>
          <a:noFill/>
          <a:ln w="9525">
            <a:solidFill>
              <a:schemeClr val="tx1"/>
            </a:solidFill>
            <a:miter lim="800000"/>
            <a:headEnd/>
            <a:tailEnd/>
          </a:ln>
        </p:spPr>
      </p:pic>
      <p:pic>
        <p:nvPicPr>
          <p:cNvPr id="9" name="Picture 3" descr="P6240040"/>
          <p:cNvPicPr>
            <a:picLocks noChangeAspect="1" noChangeArrowheads="1"/>
          </p:cNvPicPr>
          <p:nvPr/>
        </p:nvPicPr>
        <p:blipFill>
          <a:blip r:embed="rId3" cstate="print"/>
          <a:srcRect/>
          <a:stretch>
            <a:fillRect/>
          </a:stretch>
        </p:blipFill>
        <p:spPr bwMode="auto">
          <a:xfrm>
            <a:off x="0" y="0"/>
            <a:ext cx="3760788" cy="6858000"/>
          </a:xfrm>
          <a:prstGeom prst="rect">
            <a:avLst/>
          </a:prstGeom>
          <a:noFill/>
          <a:ln w="9525">
            <a:solidFill>
              <a:schemeClr val="tx1"/>
            </a:solidFill>
            <a:miter lim="800000"/>
            <a:headEnd/>
            <a:tailEnd/>
          </a:ln>
        </p:spPr>
      </p:pic>
      <p:sp>
        <p:nvSpPr>
          <p:cNvPr id="30723" name="Rectangle 2"/>
          <p:cNvSpPr>
            <a:spLocks noChangeArrowheads="1"/>
          </p:cNvSpPr>
          <p:nvPr/>
        </p:nvSpPr>
        <p:spPr bwMode="auto">
          <a:xfrm>
            <a:off x="5292080" y="6294221"/>
            <a:ext cx="3654712" cy="338554"/>
          </a:xfrm>
          <a:prstGeom prst="rect">
            <a:avLst/>
          </a:prstGeom>
          <a:noFill/>
          <a:ln w="9525">
            <a:noFill/>
            <a:miter lim="800000"/>
            <a:headEnd/>
            <a:tailEnd/>
          </a:ln>
        </p:spPr>
        <p:txBody>
          <a:bodyPr wrap="square" anchor="ctr">
            <a:spAutoFit/>
          </a:bodyPr>
          <a:lstStyle/>
          <a:p>
            <a:pPr algn="ctr"/>
            <a:r>
              <a:rPr lang="en-US" sz="1600" dirty="0" smtClean="0">
                <a:solidFill>
                  <a:schemeClr val="bg1"/>
                </a:solidFill>
                <a:latin typeface="+mn-lt"/>
                <a:cs typeface="+mn-cs"/>
              </a:rPr>
              <a:t>Contaminated site</a:t>
            </a:r>
            <a:endParaRPr lang="ru-RU" sz="1600" dirty="0">
              <a:solidFill>
                <a:schemeClr val="bg1"/>
              </a:solidFill>
              <a:latin typeface="+mn-lt"/>
              <a:cs typeface="+mn-cs"/>
            </a:endParaRPr>
          </a:p>
        </p:txBody>
      </p:sp>
      <p:pic>
        <p:nvPicPr>
          <p:cNvPr id="30725" name="Рисунок 10" descr="C:\Users\Татьяна\Pictures\26.08.2009\DSC03013.JPG"/>
          <p:cNvPicPr>
            <a:picLocks noChangeAspect="1" noChangeArrowheads="1"/>
          </p:cNvPicPr>
          <p:nvPr/>
        </p:nvPicPr>
        <p:blipFill>
          <a:blip r:embed="rId4" cstate="print"/>
          <a:srcRect b="-117"/>
          <a:stretch>
            <a:fillRect/>
          </a:stretch>
        </p:blipFill>
        <p:spPr bwMode="auto">
          <a:xfrm>
            <a:off x="4283966" y="961656"/>
            <a:ext cx="4073051" cy="2691124"/>
          </a:xfrm>
          <a:prstGeom prst="rect">
            <a:avLst/>
          </a:prstGeom>
          <a:noFill/>
          <a:ln w="9525">
            <a:solidFill>
              <a:schemeClr val="tx1"/>
            </a:solidFill>
            <a:miter lim="800000"/>
            <a:headEnd/>
            <a:tailEnd/>
          </a:ln>
        </p:spPr>
      </p:pic>
      <p:sp>
        <p:nvSpPr>
          <p:cNvPr id="30727" name="TextBox 4"/>
          <p:cNvSpPr txBox="1">
            <a:spLocks noChangeArrowheads="1"/>
          </p:cNvSpPr>
          <p:nvPr/>
        </p:nvSpPr>
        <p:spPr bwMode="auto">
          <a:xfrm>
            <a:off x="5004047" y="3258218"/>
            <a:ext cx="3019280" cy="338554"/>
          </a:xfrm>
          <a:prstGeom prst="rect">
            <a:avLst/>
          </a:prstGeom>
          <a:noFill/>
          <a:ln w="9525">
            <a:noFill/>
            <a:miter lim="800000"/>
            <a:headEnd/>
            <a:tailEnd/>
          </a:ln>
        </p:spPr>
        <p:txBody>
          <a:bodyPr wrap="square">
            <a:spAutoFit/>
          </a:bodyPr>
          <a:lstStyle/>
          <a:p>
            <a:pPr algn="ctr"/>
            <a:r>
              <a:rPr lang="en-US" sz="1600" dirty="0" smtClean="0">
                <a:solidFill>
                  <a:schemeClr val="bg1"/>
                </a:solidFill>
                <a:latin typeface="+mn-lt"/>
                <a:cs typeface="+mn-cs"/>
              </a:rPr>
              <a:t>Control site</a:t>
            </a:r>
            <a:endParaRPr lang="ru-RU" sz="1600" dirty="0">
              <a:solidFill>
                <a:schemeClr val="bg1"/>
              </a:solidFill>
              <a:latin typeface="+mn-lt"/>
              <a:cs typeface="+mn-cs"/>
            </a:endParaRPr>
          </a:p>
        </p:txBody>
      </p:sp>
      <p:sp>
        <p:nvSpPr>
          <p:cNvPr id="2" name="Прямоугольник 1"/>
          <p:cNvSpPr/>
          <p:nvPr/>
        </p:nvSpPr>
        <p:spPr>
          <a:xfrm>
            <a:off x="899592" y="116633"/>
            <a:ext cx="7848872" cy="830997"/>
          </a:xfrm>
          <a:prstGeom prst="rect">
            <a:avLst/>
          </a:prstGeom>
        </p:spPr>
        <p:txBody>
          <a:bodyPr wrap="square">
            <a:spAutoFit/>
          </a:bodyPr>
          <a:lstStyle/>
          <a:p>
            <a:pPr algn="ctr"/>
            <a:r>
              <a:rPr lang="en-US" sz="2400" b="1" dirty="0" err="1" smtClean="0">
                <a:latin typeface="+mn-lt"/>
                <a:cs typeface="+mn-cs"/>
              </a:rPr>
              <a:t>Lichenoindication</a:t>
            </a:r>
            <a:r>
              <a:rPr lang="en-US" sz="2400" b="1" dirty="0" smtClean="0">
                <a:latin typeface="+mn-lt"/>
                <a:cs typeface="+mn-cs"/>
              </a:rPr>
              <a:t> in the areas affected by Middle-</a:t>
            </a:r>
            <a:r>
              <a:rPr lang="en-US" sz="2400" b="1" dirty="0" err="1" smtClean="0">
                <a:latin typeface="+mn-lt"/>
                <a:cs typeface="+mn-cs"/>
              </a:rPr>
              <a:t>Timan</a:t>
            </a:r>
            <a:r>
              <a:rPr lang="en-US" sz="2400" b="1" dirty="0" smtClean="0">
                <a:latin typeface="+mn-lt"/>
                <a:cs typeface="+mn-cs"/>
              </a:rPr>
              <a:t> bauxite mine</a:t>
            </a:r>
            <a:r>
              <a:rPr lang="ru-RU" sz="2400" b="1" dirty="0" smtClean="0">
                <a:latin typeface="+mn-lt"/>
                <a:cs typeface="+mn-cs"/>
              </a:rPr>
              <a:t> (2002-2013)</a:t>
            </a:r>
            <a:endParaRPr lang="ru-RU" sz="2400" b="1" dirty="0">
              <a:latin typeface="+mn-lt"/>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1"/>
          <p:cNvSpPr>
            <a:spLocks noChangeArrowheads="1"/>
          </p:cNvSpPr>
          <p:nvPr/>
        </p:nvSpPr>
        <p:spPr bwMode="auto">
          <a:xfrm>
            <a:off x="4564481" y="5583237"/>
            <a:ext cx="571500" cy="307975"/>
          </a:xfrm>
          <a:prstGeom prst="rect">
            <a:avLst/>
          </a:prstGeom>
          <a:noFill/>
          <a:ln w="9525">
            <a:noFill/>
            <a:miter lim="800000"/>
            <a:headEnd/>
            <a:tailEnd/>
          </a:ln>
        </p:spPr>
        <p:txBody>
          <a:bodyPr anchor="ctr">
            <a:spAutoFit/>
          </a:bodyPr>
          <a:lstStyle/>
          <a:p>
            <a:pPr algn="ctr"/>
            <a:r>
              <a:rPr lang="ru-RU" sz="1400" dirty="0">
                <a:solidFill>
                  <a:srgbClr val="000000"/>
                </a:solidFill>
                <a:latin typeface="Times New Roman" pitchFamily="18" charset="0"/>
                <a:cs typeface="Times New Roman" pitchFamily="18" charset="0"/>
              </a:rPr>
              <a:t>б</a:t>
            </a:r>
            <a:endParaRPr lang="ru-RU" sz="1400" dirty="0">
              <a:latin typeface="Times New Roman" pitchFamily="18" charset="0"/>
              <a:cs typeface="Times New Roman" pitchFamily="18" charset="0"/>
            </a:endParaRPr>
          </a:p>
        </p:txBody>
      </p:sp>
      <p:sp>
        <p:nvSpPr>
          <p:cNvPr id="31750" name="Прямоугольник 11"/>
          <p:cNvSpPr>
            <a:spLocks noChangeArrowheads="1"/>
          </p:cNvSpPr>
          <p:nvPr/>
        </p:nvSpPr>
        <p:spPr bwMode="auto">
          <a:xfrm>
            <a:off x="4499992" y="5786438"/>
            <a:ext cx="4247133" cy="830997"/>
          </a:xfrm>
          <a:prstGeom prst="rect">
            <a:avLst/>
          </a:prstGeom>
          <a:noFill/>
          <a:ln w="9525">
            <a:noFill/>
            <a:miter lim="800000"/>
            <a:headEnd/>
            <a:tailEnd/>
          </a:ln>
        </p:spPr>
        <p:txBody>
          <a:bodyPr wrap="square">
            <a:spAutoFit/>
          </a:bodyPr>
          <a:lstStyle/>
          <a:p>
            <a:pPr algn="ctr"/>
            <a:r>
              <a:rPr lang="ru-RU" sz="1600" i="1" dirty="0" err="1" smtClean="0">
                <a:latin typeface="+mn-lt"/>
                <a:cs typeface="Times New Roman" pitchFamily="18" charset="0"/>
              </a:rPr>
              <a:t>Lobaria</a:t>
            </a:r>
            <a:r>
              <a:rPr lang="ru-RU" sz="1600" i="1" dirty="0" smtClean="0">
                <a:latin typeface="+mn-lt"/>
                <a:cs typeface="Times New Roman" pitchFamily="18" charset="0"/>
              </a:rPr>
              <a:t> </a:t>
            </a:r>
            <a:r>
              <a:rPr lang="ru-RU" sz="1600" i="1" dirty="0" err="1" smtClean="0">
                <a:latin typeface="+mn-lt"/>
                <a:cs typeface="Times New Roman" pitchFamily="18" charset="0"/>
              </a:rPr>
              <a:t>pulmonaria</a:t>
            </a:r>
            <a:r>
              <a:rPr lang="en-US" sz="1600" i="1" dirty="0" smtClean="0">
                <a:latin typeface="+mn-lt"/>
                <a:cs typeface="Times New Roman" pitchFamily="18" charset="0"/>
              </a:rPr>
              <a:t> </a:t>
            </a:r>
            <a:r>
              <a:rPr lang="en-US" sz="1600" dirty="0" smtClean="0">
                <a:latin typeface="+mn-lt"/>
                <a:cs typeface="Times New Roman" pitchFamily="18" charset="0"/>
              </a:rPr>
              <a:t>at the tree on the side of trunk faced to the bauxite mine</a:t>
            </a:r>
            <a:r>
              <a:rPr lang="ru-RU" sz="1600" dirty="0" smtClean="0">
                <a:latin typeface="+mn-lt"/>
                <a:cs typeface="Times New Roman" pitchFamily="18" charset="0"/>
              </a:rPr>
              <a:t> (</a:t>
            </a:r>
            <a:r>
              <a:rPr lang="ru-RU" sz="1600" dirty="0">
                <a:latin typeface="+mn-lt"/>
                <a:cs typeface="Times New Roman" pitchFamily="18" charset="0"/>
              </a:rPr>
              <a:t>а) </a:t>
            </a:r>
            <a:r>
              <a:rPr lang="en-US" sz="1600" dirty="0" smtClean="0">
                <a:latin typeface="+mn-lt"/>
                <a:cs typeface="Times New Roman" pitchFamily="18" charset="0"/>
              </a:rPr>
              <a:t>and</a:t>
            </a:r>
            <a:r>
              <a:rPr lang="ru-RU" sz="1600" dirty="0" smtClean="0">
                <a:latin typeface="+mn-lt"/>
                <a:cs typeface="Times New Roman" pitchFamily="18" charset="0"/>
              </a:rPr>
              <a:t> </a:t>
            </a:r>
            <a:r>
              <a:rPr lang="en-US" sz="1600" dirty="0" smtClean="0">
                <a:latin typeface="+mn-lt"/>
                <a:cs typeface="Times New Roman" pitchFamily="18" charset="0"/>
              </a:rPr>
              <a:t>opposite one</a:t>
            </a:r>
            <a:r>
              <a:rPr lang="ru-RU" sz="1600" dirty="0" smtClean="0">
                <a:latin typeface="+mn-lt"/>
                <a:cs typeface="Times New Roman" pitchFamily="18" charset="0"/>
              </a:rPr>
              <a:t> </a:t>
            </a:r>
            <a:r>
              <a:rPr lang="ru-RU" sz="1600" dirty="0">
                <a:latin typeface="+mn-lt"/>
                <a:cs typeface="Times New Roman" pitchFamily="18" charset="0"/>
              </a:rPr>
              <a:t>(б) (ППН 5).</a:t>
            </a:r>
          </a:p>
        </p:txBody>
      </p:sp>
      <p:pic>
        <p:nvPicPr>
          <p:cNvPr id="31752" name="Picture 1"/>
          <p:cNvPicPr>
            <a:picLocks noChangeAspect="1" noChangeArrowheads="1"/>
          </p:cNvPicPr>
          <p:nvPr/>
        </p:nvPicPr>
        <p:blipFill>
          <a:blip r:embed="rId2" cstate="print"/>
          <a:srcRect/>
          <a:stretch>
            <a:fillRect/>
          </a:stretch>
        </p:blipFill>
        <p:spPr bwMode="auto">
          <a:xfrm>
            <a:off x="4536324" y="333650"/>
            <a:ext cx="3571831" cy="2409432"/>
          </a:xfrm>
          <a:prstGeom prst="rect">
            <a:avLst/>
          </a:prstGeom>
          <a:solidFill>
            <a:srgbClr val="FFFFFF"/>
          </a:solidFill>
          <a:ln w="9525">
            <a:solidFill>
              <a:schemeClr val="tx1"/>
            </a:solidFill>
            <a:miter lim="800000"/>
            <a:headEnd/>
            <a:tailEnd/>
          </a:ln>
        </p:spPr>
      </p:pic>
      <p:pic>
        <p:nvPicPr>
          <p:cNvPr id="31753" name="Picture 3"/>
          <p:cNvPicPr>
            <a:picLocks noChangeAspect="1" noChangeArrowheads="1"/>
          </p:cNvPicPr>
          <p:nvPr/>
        </p:nvPicPr>
        <p:blipFill>
          <a:blip r:embed="rId3" cstate="print"/>
          <a:srcRect/>
          <a:stretch>
            <a:fillRect/>
          </a:stretch>
        </p:blipFill>
        <p:spPr bwMode="auto">
          <a:xfrm>
            <a:off x="4527600" y="3294778"/>
            <a:ext cx="4076848" cy="2288459"/>
          </a:xfrm>
          <a:prstGeom prst="rect">
            <a:avLst/>
          </a:prstGeom>
          <a:solidFill>
            <a:srgbClr val="FFFFFF"/>
          </a:solidFill>
          <a:ln w="9525">
            <a:solidFill>
              <a:schemeClr val="tx1"/>
            </a:solidFill>
            <a:miter lim="800000"/>
            <a:headEnd/>
            <a:tailEnd/>
          </a:ln>
        </p:spPr>
      </p:pic>
      <p:pic>
        <p:nvPicPr>
          <p:cNvPr id="31754" name="Picture 4"/>
          <p:cNvPicPr>
            <a:picLocks noChangeAspect="1" noChangeArrowheads="1"/>
          </p:cNvPicPr>
          <p:nvPr/>
        </p:nvPicPr>
        <p:blipFill>
          <a:blip r:embed="rId4" cstate="print"/>
          <a:srcRect/>
          <a:stretch>
            <a:fillRect/>
          </a:stretch>
        </p:blipFill>
        <p:spPr bwMode="auto">
          <a:xfrm>
            <a:off x="7358061" y="1323975"/>
            <a:ext cx="1500187" cy="1555750"/>
          </a:xfrm>
          <a:prstGeom prst="rect">
            <a:avLst/>
          </a:prstGeom>
          <a:noFill/>
          <a:ln w="9525">
            <a:solidFill>
              <a:schemeClr val="tx1"/>
            </a:solidFill>
            <a:miter lim="800000"/>
            <a:headEnd/>
            <a:tailEnd/>
          </a:ln>
        </p:spPr>
      </p:pic>
      <p:sp>
        <p:nvSpPr>
          <p:cNvPr id="31755" name="Rectangle 1"/>
          <p:cNvSpPr>
            <a:spLocks noChangeArrowheads="1"/>
          </p:cNvSpPr>
          <p:nvPr/>
        </p:nvSpPr>
        <p:spPr bwMode="auto">
          <a:xfrm>
            <a:off x="4643438" y="2719186"/>
            <a:ext cx="571500" cy="307975"/>
          </a:xfrm>
          <a:prstGeom prst="rect">
            <a:avLst/>
          </a:prstGeom>
          <a:noFill/>
          <a:ln w="9525">
            <a:noFill/>
            <a:miter lim="800000"/>
            <a:headEnd/>
            <a:tailEnd/>
          </a:ln>
        </p:spPr>
        <p:txBody>
          <a:bodyPr anchor="ctr">
            <a:spAutoFit/>
          </a:bodyPr>
          <a:lstStyle/>
          <a:p>
            <a:pPr algn="ctr"/>
            <a:r>
              <a:rPr lang="ru-RU" sz="1400" dirty="0">
                <a:solidFill>
                  <a:srgbClr val="000000"/>
                </a:solidFill>
                <a:latin typeface="Times New Roman" pitchFamily="18" charset="0"/>
                <a:cs typeface="Times New Roman" pitchFamily="18" charset="0"/>
              </a:rPr>
              <a:t>а</a:t>
            </a:r>
            <a:endParaRPr lang="ru-RU" sz="1400" dirty="0">
              <a:latin typeface="Times New Roman" pitchFamily="18" charset="0"/>
              <a:cs typeface="Times New Roman" pitchFamily="18" charset="0"/>
            </a:endParaRPr>
          </a:p>
        </p:txBody>
      </p:sp>
      <p:sp>
        <p:nvSpPr>
          <p:cNvPr id="12" name="Rectangle 1"/>
          <p:cNvSpPr>
            <a:spLocks noChangeArrowheads="1"/>
          </p:cNvSpPr>
          <p:nvPr/>
        </p:nvSpPr>
        <p:spPr bwMode="auto">
          <a:xfrm>
            <a:off x="234950" y="449542"/>
            <a:ext cx="4265042" cy="5547612"/>
          </a:xfrm>
          <a:prstGeom prst="rect">
            <a:avLst/>
          </a:prstGeom>
          <a:noFill/>
          <a:ln w="9525">
            <a:noFill/>
            <a:miter lim="800000"/>
            <a:headEnd/>
            <a:tailEnd/>
          </a:ln>
        </p:spPr>
        <p:txBody>
          <a:bodyPr wrap="square" tIns="152352" bIns="38088" anchor="ctr">
            <a:spAutoFit/>
          </a:bodyPr>
          <a:lstStyle/>
          <a:p>
            <a:pPr algn="ctr">
              <a:lnSpc>
                <a:spcPct val="150000"/>
              </a:lnSpc>
            </a:pPr>
            <a:r>
              <a:rPr lang="en-US" sz="2400" b="1" dirty="0" smtClean="0">
                <a:latin typeface="+mn-lt"/>
                <a:cs typeface="+mn-cs"/>
              </a:rPr>
              <a:t>Methods</a:t>
            </a:r>
            <a:endParaRPr lang="ru-RU" sz="2400" b="1" dirty="0" smtClean="0">
              <a:latin typeface="+mn-lt"/>
              <a:cs typeface="+mn-cs"/>
            </a:endParaRPr>
          </a:p>
          <a:p>
            <a:pPr algn="ctr">
              <a:lnSpc>
                <a:spcPct val="150000"/>
              </a:lnSpc>
            </a:pPr>
            <a:endParaRPr lang="en-US" sz="2400" b="1" dirty="0">
              <a:latin typeface="+mn-lt"/>
              <a:cs typeface="+mn-cs"/>
            </a:endParaRPr>
          </a:p>
          <a:p>
            <a:pPr>
              <a:buFontTx/>
              <a:buAutoNum type="arabicPeriod"/>
            </a:pPr>
            <a:r>
              <a:rPr lang="en-US" sz="1600" b="1" i="1" dirty="0" smtClean="0">
                <a:latin typeface="+mn-lt"/>
                <a:cs typeface="Times New Roman" pitchFamily="18" charset="0"/>
              </a:rPr>
              <a:t> Species diversity</a:t>
            </a:r>
            <a:endParaRPr lang="ru-RU" sz="1600" b="1" i="1" dirty="0" smtClean="0">
              <a:latin typeface="+mn-lt"/>
              <a:cs typeface="Times New Roman" pitchFamily="18" charset="0"/>
            </a:endParaRPr>
          </a:p>
          <a:p>
            <a:endParaRPr lang="ru-RU" sz="1600" b="1" i="1" dirty="0">
              <a:latin typeface="+mn-lt"/>
              <a:cs typeface="Times New Roman" pitchFamily="18" charset="0"/>
            </a:endParaRPr>
          </a:p>
          <a:p>
            <a:r>
              <a:rPr lang="ru-RU" sz="1600" b="1" i="1" dirty="0" smtClean="0">
                <a:latin typeface="+mn-lt"/>
                <a:cs typeface="Times New Roman" pitchFamily="18" charset="0"/>
              </a:rPr>
              <a:t>2. </a:t>
            </a:r>
            <a:r>
              <a:rPr lang="en-US" sz="1600" b="1" i="1" dirty="0" smtClean="0">
                <a:latin typeface="+mn-lt"/>
                <a:cs typeface="Times New Roman" pitchFamily="18" charset="0"/>
              </a:rPr>
              <a:t>Monitoring the model species</a:t>
            </a:r>
            <a:r>
              <a:rPr lang="ru-RU" sz="1600" b="1" i="1" dirty="0" smtClean="0">
                <a:latin typeface="+mn-lt"/>
                <a:cs typeface="Times New Roman" pitchFamily="18" charset="0"/>
              </a:rPr>
              <a:t> </a:t>
            </a:r>
            <a:r>
              <a:rPr lang="en-US" sz="1600" b="1" i="1" dirty="0" err="1" smtClean="0">
                <a:latin typeface="+mn-lt"/>
                <a:cs typeface="Times New Roman" pitchFamily="18" charset="0"/>
              </a:rPr>
              <a:t>Hypogymnia</a:t>
            </a:r>
            <a:r>
              <a:rPr lang="en-US" sz="1600" b="1" i="1" dirty="0" smtClean="0">
                <a:latin typeface="+mn-lt"/>
                <a:cs typeface="Times New Roman" pitchFamily="18" charset="0"/>
              </a:rPr>
              <a:t> </a:t>
            </a:r>
            <a:r>
              <a:rPr lang="en-US" sz="1600" b="1" i="1" dirty="0" err="1">
                <a:latin typeface="+mn-lt"/>
                <a:cs typeface="Times New Roman" pitchFamily="18" charset="0"/>
              </a:rPr>
              <a:t>physodes</a:t>
            </a:r>
            <a:r>
              <a:rPr lang="en-US" sz="1600" b="1" i="1" dirty="0">
                <a:latin typeface="+mn-lt"/>
                <a:cs typeface="Times New Roman" pitchFamily="18" charset="0"/>
              </a:rPr>
              <a:t> </a:t>
            </a:r>
            <a:r>
              <a:rPr lang="ru-RU" sz="1600" dirty="0">
                <a:latin typeface="+mn-lt"/>
                <a:cs typeface="Times New Roman" pitchFamily="18" charset="0"/>
              </a:rPr>
              <a:t>: </a:t>
            </a:r>
            <a:r>
              <a:rPr lang="en-US" sz="1600" dirty="0" smtClean="0">
                <a:latin typeface="+mn-lt"/>
                <a:cs typeface="Times New Roman" pitchFamily="18" charset="0"/>
              </a:rPr>
              <a:t>abundance</a:t>
            </a:r>
            <a:r>
              <a:rPr lang="ru-RU" sz="1600" dirty="0" smtClean="0">
                <a:latin typeface="+mn-lt"/>
                <a:cs typeface="Times New Roman" pitchFamily="18" charset="0"/>
              </a:rPr>
              <a:t>, </a:t>
            </a:r>
            <a:r>
              <a:rPr lang="en-US" sz="1600" dirty="0" smtClean="0">
                <a:latin typeface="+mn-lt"/>
                <a:cs typeface="Times New Roman" pitchFamily="18" charset="0"/>
              </a:rPr>
              <a:t>state</a:t>
            </a:r>
            <a:r>
              <a:rPr lang="ru-RU" sz="1600" dirty="0" smtClean="0">
                <a:latin typeface="+mn-lt"/>
                <a:cs typeface="Times New Roman" pitchFamily="18" charset="0"/>
              </a:rPr>
              <a:t> (</a:t>
            </a:r>
            <a:r>
              <a:rPr lang="en-US" sz="1600" dirty="0" smtClean="0">
                <a:latin typeface="+mn-lt"/>
                <a:cs typeface="Times New Roman" pitchFamily="18" charset="0"/>
              </a:rPr>
              <a:t>size and form of thallus</a:t>
            </a:r>
            <a:r>
              <a:rPr lang="ru-RU" sz="1600" dirty="0" smtClean="0">
                <a:latin typeface="+mn-lt"/>
                <a:cs typeface="Times New Roman" pitchFamily="18" charset="0"/>
              </a:rPr>
              <a:t>, </a:t>
            </a:r>
            <a:r>
              <a:rPr lang="en-US" sz="1600" dirty="0" smtClean="0">
                <a:latin typeface="+mn-lt"/>
                <a:cs typeface="Times New Roman" pitchFamily="18" charset="0"/>
              </a:rPr>
              <a:t>changes in surface and color</a:t>
            </a:r>
            <a:r>
              <a:rPr lang="ru-RU" sz="1600" dirty="0" smtClean="0">
                <a:latin typeface="+mn-lt"/>
                <a:cs typeface="Times New Roman" pitchFamily="18" charset="0"/>
              </a:rPr>
              <a:t>, </a:t>
            </a:r>
            <a:r>
              <a:rPr lang="en-US" sz="1600" dirty="0" smtClean="0">
                <a:latin typeface="+mn-lt"/>
                <a:cs typeface="Times New Roman" pitchFamily="18" charset="0"/>
              </a:rPr>
              <a:t>necrosis</a:t>
            </a:r>
            <a:r>
              <a:rPr lang="ru-RU" sz="1600" dirty="0" smtClean="0">
                <a:latin typeface="+mn-lt"/>
                <a:cs typeface="Times New Roman" pitchFamily="18" charset="0"/>
              </a:rPr>
              <a:t>, </a:t>
            </a:r>
            <a:r>
              <a:rPr lang="en-US" sz="1600" dirty="0" smtClean="0">
                <a:latin typeface="+mn-lt"/>
                <a:cs typeface="Times New Roman" pitchFamily="18" charset="0"/>
              </a:rPr>
              <a:t>pathogenic fungi</a:t>
            </a:r>
            <a:r>
              <a:rPr lang="ru-RU" sz="1600" dirty="0" smtClean="0">
                <a:latin typeface="+mn-lt"/>
                <a:cs typeface="Times New Roman" pitchFamily="18" charset="0"/>
              </a:rPr>
              <a:t>)</a:t>
            </a:r>
            <a:endParaRPr lang="ru-RU" sz="1600" b="1" i="1" dirty="0">
              <a:latin typeface="+mn-lt"/>
              <a:cs typeface="Times New Roman" pitchFamily="18" charset="0"/>
            </a:endParaRPr>
          </a:p>
          <a:p>
            <a:pPr algn="ctr"/>
            <a:endParaRPr lang="ru-RU" sz="1600" b="1" i="1" dirty="0" smtClean="0">
              <a:latin typeface="Times New Roman" pitchFamily="18" charset="0"/>
              <a:cs typeface="Times New Roman" pitchFamily="18" charset="0"/>
            </a:endParaRPr>
          </a:p>
          <a:p>
            <a:pPr algn="ctr"/>
            <a:endParaRPr lang="ru-RU" sz="1600" b="1" i="1" dirty="0">
              <a:latin typeface="Times New Roman" pitchFamily="18" charset="0"/>
              <a:cs typeface="Times New Roman" pitchFamily="18" charset="0"/>
            </a:endParaRPr>
          </a:p>
          <a:p>
            <a:pPr algn="ctr"/>
            <a:r>
              <a:rPr lang="en-US" sz="1600" b="1" i="1" dirty="0" smtClean="0">
                <a:latin typeface="+mn-lt"/>
                <a:cs typeface="Times New Roman" pitchFamily="18" charset="0"/>
              </a:rPr>
              <a:t>Scale of abundance</a:t>
            </a:r>
            <a:endParaRPr lang="ru-RU" sz="1600" b="1" i="1" dirty="0" smtClean="0">
              <a:latin typeface="+mn-lt"/>
              <a:cs typeface="Times New Roman" pitchFamily="18" charset="0"/>
            </a:endParaRPr>
          </a:p>
          <a:p>
            <a:pPr algn="ctr"/>
            <a:endParaRPr lang="ru-RU" sz="1600" b="1" i="1" dirty="0">
              <a:latin typeface="+mn-lt"/>
              <a:cs typeface="Times New Roman" pitchFamily="18" charset="0"/>
            </a:endParaRPr>
          </a:p>
          <a:p>
            <a:pPr>
              <a:buFontTx/>
              <a:buAutoNum type="arabicPeriod"/>
            </a:pPr>
            <a:endParaRPr lang="ru-RU" sz="1600" b="1" i="1" dirty="0">
              <a:latin typeface="Times New Roman" pitchFamily="18" charset="0"/>
              <a:cs typeface="Times New Roman" pitchFamily="18" charset="0"/>
            </a:endParaRPr>
          </a:p>
          <a:p>
            <a:pPr>
              <a:buFontTx/>
              <a:buAutoNum type="arabicPeriod"/>
            </a:pPr>
            <a:endParaRPr lang="ru-RU" sz="1600" b="1" i="1" dirty="0" smtClean="0">
              <a:latin typeface="Times New Roman" pitchFamily="18" charset="0"/>
              <a:cs typeface="Times New Roman" pitchFamily="18" charset="0"/>
            </a:endParaRPr>
          </a:p>
          <a:p>
            <a:pPr>
              <a:buFontTx/>
              <a:buAutoNum type="arabicPeriod"/>
            </a:pPr>
            <a:endParaRPr lang="ru-RU" sz="1600" b="1" i="1" dirty="0">
              <a:latin typeface="Times New Roman" pitchFamily="18" charset="0"/>
              <a:cs typeface="Times New Roman" pitchFamily="18" charset="0"/>
            </a:endParaRPr>
          </a:p>
          <a:p>
            <a:pPr>
              <a:buFontTx/>
              <a:buAutoNum type="arabicPeriod"/>
            </a:pPr>
            <a:endParaRPr lang="ru-RU" sz="1600" b="1" i="1" dirty="0" smtClean="0">
              <a:latin typeface="Times New Roman" pitchFamily="18" charset="0"/>
              <a:cs typeface="Times New Roman" pitchFamily="18" charset="0"/>
            </a:endParaRPr>
          </a:p>
          <a:p>
            <a:pPr>
              <a:buFontTx/>
              <a:buAutoNum type="arabicPeriod"/>
            </a:pPr>
            <a:endParaRPr lang="ru-RU" sz="1600" b="1" i="1" dirty="0" smtClean="0">
              <a:latin typeface="Times New Roman" pitchFamily="18" charset="0"/>
              <a:cs typeface="Times New Roman" pitchFamily="18" charset="0"/>
            </a:endParaRPr>
          </a:p>
          <a:p>
            <a:pPr>
              <a:buFontTx/>
              <a:buAutoNum type="arabicPeriod"/>
            </a:pPr>
            <a:endParaRPr lang="ru-RU" sz="1600" b="1" i="1" dirty="0">
              <a:latin typeface="Times New Roman" pitchFamily="18" charset="0"/>
              <a:cs typeface="Times New Roman" pitchFamily="18" charset="0"/>
            </a:endParaRPr>
          </a:p>
          <a:p>
            <a:r>
              <a:rPr lang="ru-RU" sz="1600" b="1" i="1" dirty="0" smtClean="0">
                <a:latin typeface="+mn-lt"/>
                <a:cs typeface="Times New Roman" pitchFamily="18" charset="0"/>
              </a:rPr>
              <a:t>3.</a:t>
            </a:r>
            <a:r>
              <a:rPr lang="en-US" sz="1600" b="1" i="1" dirty="0" smtClean="0">
                <a:latin typeface="+mn-lt"/>
                <a:cs typeface="Times New Roman" pitchFamily="18" charset="0"/>
              </a:rPr>
              <a:t> Chemical analysis</a:t>
            </a:r>
            <a:r>
              <a:rPr lang="ru-RU" sz="1600" b="1" i="1" dirty="0" smtClean="0">
                <a:latin typeface="+mn-lt"/>
                <a:cs typeface="Times New Roman" pitchFamily="18" charset="0"/>
              </a:rPr>
              <a:t> </a:t>
            </a:r>
            <a:r>
              <a:rPr lang="ru-RU" sz="1600" dirty="0">
                <a:latin typeface="+mn-lt"/>
                <a:cs typeface="Times New Roman" pitchFamily="18" charset="0"/>
              </a:rPr>
              <a:t>(</a:t>
            </a:r>
            <a:r>
              <a:rPr lang="ru-RU" sz="1600" dirty="0" err="1">
                <a:latin typeface="+mn-lt"/>
                <a:cs typeface="Times New Roman" pitchFamily="18" charset="0"/>
              </a:rPr>
              <a:t>Al</a:t>
            </a:r>
            <a:r>
              <a:rPr lang="ru-RU" sz="1600" dirty="0">
                <a:latin typeface="+mn-lt"/>
                <a:cs typeface="Times New Roman" pitchFamily="18" charset="0"/>
              </a:rPr>
              <a:t>, </a:t>
            </a:r>
            <a:r>
              <a:rPr lang="ru-RU" sz="1600" dirty="0" err="1">
                <a:latin typeface="+mn-lt"/>
                <a:cs typeface="Times New Roman" pitchFamily="18" charset="0"/>
              </a:rPr>
              <a:t>Fe</a:t>
            </a:r>
            <a:r>
              <a:rPr lang="ru-RU" sz="1600" dirty="0">
                <a:latin typeface="+mn-lt"/>
                <a:cs typeface="Times New Roman" pitchFamily="18" charset="0"/>
              </a:rPr>
              <a:t>, </a:t>
            </a:r>
            <a:r>
              <a:rPr lang="ru-RU" sz="1600" dirty="0" err="1">
                <a:latin typeface="+mn-lt"/>
                <a:cs typeface="Times New Roman" pitchFamily="18" charset="0"/>
              </a:rPr>
              <a:t>Mn</a:t>
            </a:r>
            <a:r>
              <a:rPr lang="ru-RU" sz="1600" dirty="0">
                <a:latin typeface="+mn-lt"/>
                <a:cs typeface="Times New Roman" pitchFamily="18" charset="0"/>
              </a:rPr>
              <a:t>, </a:t>
            </a:r>
            <a:r>
              <a:rPr lang="ru-RU" sz="1600" dirty="0" err="1">
                <a:latin typeface="+mn-lt"/>
                <a:cs typeface="Times New Roman" pitchFamily="18" charset="0"/>
              </a:rPr>
              <a:t>Zn</a:t>
            </a:r>
            <a:r>
              <a:rPr lang="ru-RU" sz="1600" dirty="0">
                <a:latin typeface="+mn-lt"/>
                <a:cs typeface="Times New Roman" pitchFamily="18" charset="0"/>
              </a:rPr>
              <a:t>, </a:t>
            </a:r>
            <a:r>
              <a:rPr lang="ru-RU" sz="1600" dirty="0" err="1">
                <a:latin typeface="+mn-lt"/>
                <a:cs typeface="Times New Roman" pitchFamily="18" charset="0"/>
              </a:rPr>
              <a:t>Pb</a:t>
            </a:r>
            <a:r>
              <a:rPr lang="ru-RU" sz="1600" dirty="0">
                <a:latin typeface="+mn-lt"/>
                <a:cs typeface="Times New Roman" pitchFamily="18" charset="0"/>
              </a:rPr>
              <a:t>, </a:t>
            </a:r>
            <a:r>
              <a:rPr lang="ru-RU" sz="1600" dirty="0" err="1">
                <a:latin typeface="+mn-lt"/>
                <a:cs typeface="Times New Roman" pitchFamily="18" charset="0"/>
              </a:rPr>
              <a:t>Ni</a:t>
            </a:r>
            <a:r>
              <a:rPr lang="ru-RU" sz="1600" dirty="0">
                <a:latin typeface="+mn-lt"/>
                <a:cs typeface="Times New Roman" pitchFamily="18" charset="0"/>
              </a:rPr>
              <a:t>, </a:t>
            </a:r>
            <a:r>
              <a:rPr lang="ru-RU" sz="1600" dirty="0" err="1">
                <a:latin typeface="+mn-lt"/>
                <a:cs typeface="Times New Roman" pitchFamily="18" charset="0"/>
              </a:rPr>
              <a:t>Cu</a:t>
            </a:r>
            <a:r>
              <a:rPr lang="ru-RU" sz="1600" dirty="0">
                <a:latin typeface="+mn-lt"/>
                <a:cs typeface="Times New Roman" pitchFamily="18" charset="0"/>
              </a:rPr>
              <a:t>) </a:t>
            </a:r>
            <a:r>
              <a:rPr lang="ru-RU" sz="2000" dirty="0" smtClean="0">
                <a:latin typeface="Times New Roman" pitchFamily="18" charset="0"/>
                <a:cs typeface="Times New Roman" pitchFamily="18" charset="0"/>
              </a:rPr>
              <a:t> </a:t>
            </a:r>
            <a:endParaRPr lang="ru-RU" dirty="0"/>
          </a:p>
        </p:txBody>
      </p:sp>
      <p:graphicFrame>
        <p:nvGraphicFramePr>
          <p:cNvPr id="13" name="Таблица 12"/>
          <p:cNvGraphicFramePr>
            <a:graphicFrameLocks noGrp="1"/>
          </p:cNvGraphicFramePr>
          <p:nvPr>
            <p:extLst>
              <p:ext uri="{D42A27DB-BD31-4B8C-83A1-F6EECF244321}">
                <p14:modId xmlns="" xmlns:p14="http://schemas.microsoft.com/office/powerpoint/2010/main" val="2166653029"/>
              </p:ext>
            </p:extLst>
          </p:nvPr>
        </p:nvGraphicFramePr>
        <p:xfrm>
          <a:off x="234950" y="4149080"/>
          <a:ext cx="3945870" cy="1280160"/>
        </p:xfrm>
        <a:graphic>
          <a:graphicData uri="http://schemas.openxmlformats.org/drawingml/2006/table">
            <a:tbl>
              <a:tblPr/>
              <a:tblGrid>
                <a:gridCol w="1360555"/>
                <a:gridCol w="1360555"/>
                <a:gridCol w="1224760"/>
              </a:tblGrid>
              <a:tr h="198958">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Rank</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Number of individuals</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Cover</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9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9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9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5-24</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5-49</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89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&gt;25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50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graphicFrame>
        <p:nvGraphicFramePr>
          <p:cNvPr id="32771" name="Object 1"/>
          <p:cNvGraphicFramePr>
            <a:graphicFrameLocks noChangeAspect="1"/>
          </p:cNvGraphicFramePr>
          <p:nvPr>
            <p:extLst>
              <p:ext uri="{D42A27DB-BD31-4B8C-83A1-F6EECF244321}">
                <p14:modId xmlns="" xmlns:p14="http://schemas.microsoft.com/office/powerpoint/2010/main" val="1999533654"/>
              </p:ext>
            </p:extLst>
          </p:nvPr>
        </p:nvGraphicFramePr>
        <p:xfrm>
          <a:off x="400743" y="500065"/>
          <a:ext cx="2515073" cy="3360984"/>
        </p:xfrm>
        <a:graphic>
          <a:graphicData uri="http://schemas.openxmlformats.org/presentationml/2006/ole">
            <p:oleObj spid="_x0000_s32820" r:id="rId3" imgW="4572033" imgH="6096044" progId="">
              <p:embed/>
            </p:oleObj>
          </a:graphicData>
        </a:graphic>
      </p:graphicFrame>
      <p:sp>
        <p:nvSpPr>
          <p:cNvPr id="32772"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graphicFrame>
        <p:nvGraphicFramePr>
          <p:cNvPr id="32773" name="Object 3"/>
          <p:cNvGraphicFramePr>
            <a:graphicFrameLocks noChangeAspect="1"/>
          </p:cNvGraphicFramePr>
          <p:nvPr>
            <p:extLst>
              <p:ext uri="{D42A27DB-BD31-4B8C-83A1-F6EECF244321}">
                <p14:modId xmlns="" xmlns:p14="http://schemas.microsoft.com/office/powerpoint/2010/main" val="3976201167"/>
              </p:ext>
            </p:extLst>
          </p:nvPr>
        </p:nvGraphicFramePr>
        <p:xfrm>
          <a:off x="6156176" y="520297"/>
          <a:ext cx="2496535" cy="3340751"/>
        </p:xfrm>
        <a:graphic>
          <a:graphicData uri="http://schemas.openxmlformats.org/presentationml/2006/ole">
            <p:oleObj spid="_x0000_s32821" r:id="rId4" imgW="4572033" imgH="6096044" progId="">
              <p:embed/>
            </p:oleObj>
          </a:graphicData>
        </a:graphic>
      </p:graphicFrame>
      <p:sp>
        <p:nvSpPr>
          <p:cNvPr id="3277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latin typeface="Calibri" pitchFamily="34" charset="0"/>
            </a:endParaRPr>
          </a:p>
        </p:txBody>
      </p:sp>
      <p:sp>
        <p:nvSpPr>
          <p:cNvPr id="32775" name="Rectangle 9"/>
          <p:cNvSpPr>
            <a:spLocks noChangeArrowheads="1"/>
          </p:cNvSpPr>
          <p:nvPr/>
        </p:nvSpPr>
        <p:spPr bwMode="auto">
          <a:xfrm>
            <a:off x="3500438" y="5107999"/>
            <a:ext cx="2071687" cy="1169551"/>
          </a:xfrm>
          <a:prstGeom prst="rect">
            <a:avLst/>
          </a:prstGeom>
          <a:noFill/>
          <a:ln w="9525">
            <a:noFill/>
            <a:miter lim="800000"/>
            <a:headEnd/>
            <a:tailEnd/>
          </a:ln>
        </p:spPr>
        <p:txBody>
          <a:bodyPr anchor="ctr">
            <a:spAutoFit/>
          </a:bodyPr>
          <a:lstStyle/>
          <a:p>
            <a:pPr algn="ctr"/>
            <a:r>
              <a:rPr lang="en-US" sz="1400" dirty="0" smtClean="0">
                <a:solidFill>
                  <a:srgbClr val="000000"/>
                </a:solidFill>
                <a:latin typeface="+mn-lt"/>
                <a:cs typeface="Times New Roman" pitchFamily="18" charset="0"/>
              </a:rPr>
              <a:t>Damaged </a:t>
            </a:r>
            <a:r>
              <a:rPr lang="en-US" sz="1400" dirty="0" err="1" smtClean="0">
                <a:solidFill>
                  <a:srgbClr val="000000"/>
                </a:solidFill>
                <a:latin typeface="+mn-lt"/>
                <a:cs typeface="Times New Roman" pitchFamily="18" charset="0"/>
              </a:rPr>
              <a:t>thalli</a:t>
            </a:r>
            <a:r>
              <a:rPr lang="en-US" sz="1400" dirty="0" smtClean="0">
                <a:solidFill>
                  <a:srgbClr val="000000"/>
                </a:solidFill>
                <a:latin typeface="+mn-lt"/>
                <a:cs typeface="Times New Roman" pitchFamily="18" charset="0"/>
              </a:rPr>
              <a:t> of epiphytic lichens under constant bauxite  dust contamination</a:t>
            </a:r>
            <a:r>
              <a:rPr lang="ru-RU" sz="1400" dirty="0" smtClean="0">
                <a:solidFill>
                  <a:srgbClr val="000000"/>
                </a:solidFill>
                <a:latin typeface="+mn-lt"/>
                <a:cs typeface="Times New Roman" pitchFamily="18" charset="0"/>
              </a:rPr>
              <a:t> </a:t>
            </a:r>
            <a:r>
              <a:rPr lang="ru-RU" sz="1400" dirty="0">
                <a:solidFill>
                  <a:srgbClr val="000000"/>
                </a:solidFill>
                <a:latin typeface="+mn-lt"/>
                <a:cs typeface="Times New Roman" pitchFamily="18" charset="0"/>
              </a:rPr>
              <a:t>(ППН 1, ППН 6)</a:t>
            </a:r>
          </a:p>
        </p:txBody>
      </p:sp>
      <p:pic>
        <p:nvPicPr>
          <p:cNvPr id="32776" name="Picture 10"/>
          <p:cNvPicPr>
            <a:picLocks noChangeAspect="1" noChangeArrowheads="1"/>
          </p:cNvPicPr>
          <p:nvPr/>
        </p:nvPicPr>
        <p:blipFill>
          <a:blip r:embed="rId5" cstate="print"/>
          <a:srcRect/>
          <a:stretch>
            <a:fillRect/>
          </a:stretch>
        </p:blipFill>
        <p:spPr bwMode="auto">
          <a:xfrm>
            <a:off x="3214688" y="500063"/>
            <a:ext cx="2519595" cy="3360985"/>
          </a:xfrm>
          <a:prstGeom prst="rect">
            <a:avLst/>
          </a:prstGeom>
          <a:noFill/>
          <a:ln w="9525">
            <a:solidFill>
              <a:schemeClr val="tx1"/>
            </a:solidFill>
            <a:miter lim="800000"/>
            <a:headEnd/>
            <a:tailEnd/>
          </a:ln>
        </p:spPr>
      </p:pic>
      <p:sp>
        <p:nvSpPr>
          <p:cNvPr id="32777" name="TextBox 10"/>
          <p:cNvSpPr txBox="1">
            <a:spLocks noChangeArrowheads="1"/>
          </p:cNvSpPr>
          <p:nvPr/>
        </p:nvSpPr>
        <p:spPr bwMode="auto">
          <a:xfrm>
            <a:off x="1043608" y="4239580"/>
            <a:ext cx="7200800" cy="338554"/>
          </a:xfrm>
          <a:prstGeom prst="rect">
            <a:avLst/>
          </a:prstGeom>
          <a:noFill/>
          <a:ln w="9525">
            <a:noFill/>
            <a:miter lim="800000"/>
            <a:headEnd/>
            <a:tailEnd/>
          </a:ln>
        </p:spPr>
        <p:txBody>
          <a:bodyPr wrap="square">
            <a:spAutoFit/>
          </a:bodyPr>
          <a:lstStyle/>
          <a:p>
            <a:pPr algn="ctr"/>
            <a:r>
              <a:rPr lang="en-US" sz="1600" dirty="0" smtClean="0">
                <a:solidFill>
                  <a:srgbClr val="000000"/>
                </a:solidFill>
                <a:latin typeface="+mn-lt"/>
                <a:cs typeface="Times New Roman" pitchFamily="18" charset="0"/>
              </a:rPr>
              <a:t>Changes in abundance of</a:t>
            </a:r>
            <a:r>
              <a:rPr lang="ru-RU" sz="1600" dirty="0" smtClean="0">
                <a:solidFill>
                  <a:srgbClr val="000000"/>
                </a:solidFill>
                <a:latin typeface="+mn-lt"/>
                <a:cs typeface="Times New Roman" pitchFamily="18" charset="0"/>
              </a:rPr>
              <a:t> </a:t>
            </a:r>
            <a:r>
              <a:rPr lang="en-US" sz="1600" i="1" dirty="0" err="1">
                <a:solidFill>
                  <a:srgbClr val="000000"/>
                </a:solidFill>
                <a:latin typeface="+mn-lt"/>
                <a:cs typeface="Times New Roman" pitchFamily="18" charset="0"/>
              </a:rPr>
              <a:t>Hy</a:t>
            </a:r>
            <a:r>
              <a:rPr lang="ru-RU" sz="1600" i="1" dirty="0" err="1">
                <a:solidFill>
                  <a:srgbClr val="000000"/>
                </a:solidFill>
                <a:latin typeface="+mn-lt"/>
                <a:cs typeface="Times New Roman" pitchFamily="18" charset="0"/>
              </a:rPr>
              <a:t>pogymnia</a:t>
            </a:r>
            <a:r>
              <a:rPr lang="ru-RU" sz="1600" i="1" dirty="0">
                <a:solidFill>
                  <a:srgbClr val="000000"/>
                </a:solidFill>
                <a:latin typeface="+mn-lt"/>
                <a:cs typeface="Times New Roman" pitchFamily="18" charset="0"/>
              </a:rPr>
              <a:t> </a:t>
            </a:r>
            <a:r>
              <a:rPr lang="ru-RU" sz="1600" i="1" dirty="0" err="1">
                <a:solidFill>
                  <a:srgbClr val="000000"/>
                </a:solidFill>
                <a:latin typeface="+mn-lt"/>
                <a:cs typeface="Times New Roman" pitchFamily="18" charset="0"/>
              </a:rPr>
              <a:t>physodes</a:t>
            </a:r>
            <a:r>
              <a:rPr lang="ru-RU" sz="1600" i="1" dirty="0">
                <a:solidFill>
                  <a:srgbClr val="000000"/>
                </a:solidFill>
                <a:latin typeface="+mn-lt"/>
                <a:cs typeface="Times New Roman" pitchFamily="18" charset="0"/>
              </a:rPr>
              <a:t> </a:t>
            </a:r>
            <a:r>
              <a:rPr lang="ru-RU" sz="1600" dirty="0">
                <a:solidFill>
                  <a:srgbClr val="000000"/>
                </a:solidFill>
                <a:latin typeface="+mn-lt"/>
                <a:cs typeface="Times New Roman" pitchFamily="18" charset="0"/>
              </a:rPr>
              <a:t>(</a:t>
            </a:r>
            <a:r>
              <a:rPr lang="ru-RU" sz="1600" dirty="0" smtClean="0">
                <a:solidFill>
                  <a:srgbClr val="000000"/>
                </a:solidFill>
                <a:latin typeface="+mn-lt"/>
                <a:cs typeface="Times New Roman" pitchFamily="18" charset="0"/>
              </a:rPr>
              <a:t>20012)</a:t>
            </a:r>
            <a:endParaRPr lang="ru-RU" sz="1600" dirty="0">
              <a:solidFill>
                <a:srgbClr val="000000"/>
              </a:solidFill>
              <a:latin typeface="+mn-lt"/>
              <a:cs typeface="Times New Roman" pitchFamily="18" charset="0"/>
            </a:endParaRPr>
          </a:p>
        </p:txBody>
      </p:sp>
      <p:sp>
        <p:nvSpPr>
          <p:cNvPr id="32778" name="TextBox 11"/>
          <p:cNvSpPr txBox="1">
            <a:spLocks noChangeArrowheads="1"/>
          </p:cNvSpPr>
          <p:nvPr/>
        </p:nvSpPr>
        <p:spPr bwMode="auto">
          <a:xfrm>
            <a:off x="1043608" y="3926305"/>
            <a:ext cx="1319977" cy="307777"/>
          </a:xfrm>
          <a:prstGeom prst="rect">
            <a:avLst/>
          </a:prstGeom>
          <a:noFill/>
          <a:ln w="9525">
            <a:noFill/>
            <a:miter lim="800000"/>
            <a:headEnd/>
            <a:tailEnd/>
          </a:ln>
        </p:spPr>
        <p:txBody>
          <a:bodyPr wrap="none">
            <a:spAutoFit/>
          </a:bodyPr>
          <a:lstStyle/>
          <a:p>
            <a:r>
              <a:rPr lang="ru-RU" sz="1400" dirty="0">
                <a:latin typeface="Calibri" pitchFamily="34" charset="0"/>
              </a:rPr>
              <a:t>ППН 4 </a:t>
            </a:r>
            <a:r>
              <a:rPr lang="ru-RU" sz="1400" dirty="0" smtClean="0">
                <a:latin typeface="Calibri" pitchFamily="34" charset="0"/>
              </a:rPr>
              <a:t>(</a:t>
            </a:r>
            <a:r>
              <a:rPr lang="en-US" sz="1400" dirty="0" smtClean="0">
                <a:latin typeface="Calibri" pitchFamily="34" charset="0"/>
              </a:rPr>
              <a:t>control</a:t>
            </a:r>
            <a:r>
              <a:rPr lang="ru-RU" sz="1400" dirty="0" smtClean="0">
                <a:latin typeface="Calibri" pitchFamily="34" charset="0"/>
              </a:rPr>
              <a:t>)</a:t>
            </a:r>
            <a:endParaRPr lang="ru-RU" sz="1400" dirty="0">
              <a:latin typeface="Calibri" pitchFamily="34" charset="0"/>
            </a:endParaRPr>
          </a:p>
        </p:txBody>
      </p:sp>
      <p:sp>
        <p:nvSpPr>
          <p:cNvPr id="32779" name="TextBox 12"/>
          <p:cNvSpPr txBox="1">
            <a:spLocks noChangeArrowheads="1"/>
          </p:cNvSpPr>
          <p:nvPr/>
        </p:nvSpPr>
        <p:spPr bwMode="auto">
          <a:xfrm>
            <a:off x="2915816" y="3931803"/>
            <a:ext cx="3240360" cy="307777"/>
          </a:xfrm>
          <a:prstGeom prst="rect">
            <a:avLst/>
          </a:prstGeom>
          <a:noFill/>
          <a:ln w="9525">
            <a:noFill/>
            <a:miter lim="800000"/>
            <a:headEnd/>
            <a:tailEnd/>
          </a:ln>
        </p:spPr>
        <p:txBody>
          <a:bodyPr wrap="square">
            <a:spAutoFit/>
          </a:bodyPr>
          <a:lstStyle/>
          <a:p>
            <a:r>
              <a:rPr lang="ru-RU" sz="1400" dirty="0">
                <a:latin typeface="Calibri" pitchFamily="34" charset="0"/>
              </a:rPr>
              <a:t>ППН 11 </a:t>
            </a:r>
            <a:r>
              <a:rPr lang="ru-RU" sz="1400" dirty="0" smtClean="0">
                <a:latin typeface="Calibri" pitchFamily="34" charset="0"/>
              </a:rPr>
              <a:t>(</a:t>
            </a:r>
            <a:r>
              <a:rPr lang="en-US" sz="1400" dirty="0" smtClean="0">
                <a:latin typeface="Calibri" pitchFamily="34" charset="0"/>
              </a:rPr>
              <a:t>average contamination</a:t>
            </a:r>
            <a:r>
              <a:rPr lang="ru-RU" sz="1400" dirty="0" smtClean="0">
                <a:latin typeface="Calibri" pitchFamily="34" charset="0"/>
              </a:rPr>
              <a:t>)</a:t>
            </a:r>
            <a:endParaRPr lang="ru-RU" sz="1400" dirty="0">
              <a:latin typeface="Calibri" pitchFamily="34" charset="0"/>
            </a:endParaRPr>
          </a:p>
        </p:txBody>
      </p:sp>
      <p:sp>
        <p:nvSpPr>
          <p:cNvPr id="32780" name="TextBox 13"/>
          <p:cNvSpPr txBox="1">
            <a:spLocks noChangeArrowheads="1"/>
          </p:cNvSpPr>
          <p:nvPr/>
        </p:nvSpPr>
        <p:spPr bwMode="auto">
          <a:xfrm>
            <a:off x="6167862" y="3931803"/>
            <a:ext cx="2486621" cy="307777"/>
          </a:xfrm>
          <a:prstGeom prst="rect">
            <a:avLst/>
          </a:prstGeom>
          <a:noFill/>
          <a:ln w="9525">
            <a:noFill/>
            <a:miter lim="800000"/>
            <a:headEnd/>
            <a:tailEnd/>
          </a:ln>
        </p:spPr>
        <p:txBody>
          <a:bodyPr wrap="square">
            <a:spAutoFit/>
          </a:bodyPr>
          <a:lstStyle/>
          <a:p>
            <a:r>
              <a:rPr lang="ru-RU" sz="1400" dirty="0">
                <a:latin typeface="+mn-lt"/>
                <a:cs typeface="Times New Roman" pitchFamily="18" charset="0"/>
              </a:rPr>
              <a:t>ППН </a:t>
            </a:r>
            <a:r>
              <a:rPr lang="ru-RU" sz="1400" dirty="0" smtClean="0">
                <a:latin typeface="+mn-lt"/>
                <a:cs typeface="Times New Roman" pitchFamily="18" charset="0"/>
              </a:rPr>
              <a:t>6 (</a:t>
            </a:r>
            <a:r>
              <a:rPr lang="en-US" sz="1400" dirty="0" smtClean="0">
                <a:latin typeface="+mn-lt"/>
                <a:cs typeface="Times New Roman" pitchFamily="18" charset="0"/>
              </a:rPr>
              <a:t>strong contamination</a:t>
            </a:r>
            <a:r>
              <a:rPr lang="ru-RU" sz="1400" dirty="0" smtClean="0">
                <a:latin typeface="+mn-lt"/>
                <a:cs typeface="Times New Roman" pitchFamily="18" charset="0"/>
              </a:rPr>
              <a:t>)</a:t>
            </a:r>
            <a:endParaRPr lang="ru-RU" sz="1400" dirty="0">
              <a:latin typeface="+mn-lt"/>
              <a:cs typeface="Times New Roman" pitchFamily="18" charset="0"/>
            </a:endParaRPr>
          </a:p>
        </p:txBody>
      </p:sp>
      <p:pic>
        <p:nvPicPr>
          <p:cNvPr id="32781" name="Рисунок 10" descr="C:\Users\Татьяна\Pictures\бокситы_2007\dscf0263.jpg"/>
          <p:cNvPicPr>
            <a:picLocks noChangeAspect="1" noChangeArrowheads="1"/>
          </p:cNvPicPr>
          <p:nvPr/>
        </p:nvPicPr>
        <p:blipFill>
          <a:blip r:embed="rId6" cstate="print"/>
          <a:srcRect/>
          <a:stretch>
            <a:fillRect/>
          </a:stretch>
        </p:blipFill>
        <p:spPr bwMode="auto">
          <a:xfrm>
            <a:off x="5999163" y="4625975"/>
            <a:ext cx="2787650" cy="2089150"/>
          </a:xfrm>
          <a:prstGeom prst="rect">
            <a:avLst/>
          </a:prstGeom>
          <a:noFill/>
          <a:ln w="9525">
            <a:solidFill>
              <a:schemeClr val="tx1"/>
            </a:solidFill>
            <a:miter lim="800000"/>
            <a:headEnd/>
            <a:tailEnd/>
          </a:ln>
        </p:spPr>
      </p:pic>
      <p:pic>
        <p:nvPicPr>
          <p:cNvPr id="32782" name="Picture 4"/>
          <p:cNvPicPr>
            <a:picLocks noChangeAspect="1" noChangeArrowheads="1"/>
          </p:cNvPicPr>
          <p:nvPr/>
        </p:nvPicPr>
        <p:blipFill>
          <a:blip r:embed="rId7" cstate="print"/>
          <a:srcRect/>
          <a:stretch>
            <a:fillRect/>
          </a:stretch>
        </p:blipFill>
        <p:spPr bwMode="auto">
          <a:xfrm>
            <a:off x="428625" y="4643438"/>
            <a:ext cx="2805113" cy="2103437"/>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Диаграмма 5"/>
          <p:cNvGraphicFramePr/>
          <p:nvPr/>
        </p:nvGraphicFramePr>
        <p:xfrm>
          <a:off x="357158" y="3786190"/>
          <a:ext cx="3929090" cy="2428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p:nvPr/>
        </p:nvGraphicFramePr>
        <p:xfrm>
          <a:off x="4572000" y="1000108"/>
          <a:ext cx="4000528" cy="23764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Диаграмма 8"/>
          <p:cNvGraphicFramePr/>
          <p:nvPr/>
        </p:nvGraphicFramePr>
        <p:xfrm>
          <a:off x="4572000" y="3786190"/>
          <a:ext cx="4000528" cy="2428892"/>
        </p:xfrm>
        <a:graphic>
          <a:graphicData uri="http://schemas.openxmlformats.org/drawingml/2006/chart">
            <c:chart xmlns:c="http://schemas.openxmlformats.org/drawingml/2006/chart" xmlns:r="http://schemas.openxmlformats.org/officeDocument/2006/relationships" r:id="rId4"/>
          </a:graphicData>
        </a:graphic>
      </p:graphicFrame>
      <p:sp>
        <p:nvSpPr>
          <p:cNvPr id="33797" name="Rectangle 1"/>
          <p:cNvSpPr>
            <a:spLocks noChangeArrowheads="1"/>
          </p:cNvSpPr>
          <p:nvPr/>
        </p:nvSpPr>
        <p:spPr bwMode="auto">
          <a:xfrm>
            <a:off x="125761" y="65914"/>
            <a:ext cx="8892479" cy="830997"/>
          </a:xfrm>
          <a:prstGeom prst="rect">
            <a:avLst/>
          </a:prstGeom>
          <a:noFill/>
          <a:ln w="9525">
            <a:noFill/>
            <a:miter lim="800000"/>
            <a:headEnd/>
            <a:tailEnd/>
          </a:ln>
        </p:spPr>
        <p:txBody>
          <a:bodyPr wrap="square" anchor="ctr">
            <a:spAutoFit/>
          </a:bodyPr>
          <a:lstStyle/>
          <a:p>
            <a:pPr algn="ctr"/>
            <a:r>
              <a:rPr lang="en-US" sz="2400" b="1" dirty="0" smtClean="0">
                <a:solidFill>
                  <a:srgbClr val="000000"/>
                </a:solidFill>
                <a:latin typeface="+mn-lt"/>
                <a:cs typeface="Times New Roman" pitchFamily="18" charset="0"/>
              </a:rPr>
              <a:t>Accumulation of heavy metals in the thallus of</a:t>
            </a:r>
            <a:r>
              <a:rPr lang="ru-RU" sz="2400" b="1" dirty="0" smtClean="0">
                <a:solidFill>
                  <a:srgbClr val="000000"/>
                </a:solidFill>
                <a:latin typeface="+mn-lt"/>
                <a:cs typeface="Times New Roman" pitchFamily="18" charset="0"/>
              </a:rPr>
              <a:t> </a:t>
            </a:r>
            <a:r>
              <a:rPr lang="en-US" sz="2400" b="1" i="1" dirty="0" err="1">
                <a:solidFill>
                  <a:srgbClr val="000000"/>
                </a:solidFill>
                <a:latin typeface="+mn-lt"/>
                <a:cs typeface="Times New Roman" pitchFamily="18" charset="0"/>
              </a:rPr>
              <a:t>Hypogymnia</a:t>
            </a:r>
            <a:r>
              <a:rPr lang="en-US" sz="2400" b="1" i="1" dirty="0">
                <a:solidFill>
                  <a:srgbClr val="000000"/>
                </a:solidFill>
                <a:latin typeface="+mn-lt"/>
                <a:cs typeface="Times New Roman" pitchFamily="18" charset="0"/>
              </a:rPr>
              <a:t> </a:t>
            </a:r>
            <a:r>
              <a:rPr lang="en-US" sz="2400" b="1" i="1" dirty="0" err="1" smtClean="0">
                <a:solidFill>
                  <a:srgbClr val="000000"/>
                </a:solidFill>
                <a:latin typeface="+mn-lt"/>
                <a:cs typeface="Times New Roman" pitchFamily="18" charset="0"/>
              </a:rPr>
              <a:t>physodes</a:t>
            </a:r>
            <a:r>
              <a:rPr lang="ru-RU" sz="2400" b="1" i="1" dirty="0" smtClean="0">
                <a:solidFill>
                  <a:srgbClr val="000000"/>
                </a:solidFill>
                <a:latin typeface="+mn-lt"/>
                <a:cs typeface="Times New Roman" pitchFamily="18" charset="0"/>
              </a:rPr>
              <a:t> </a:t>
            </a:r>
            <a:r>
              <a:rPr lang="en-US" sz="2400" b="1" dirty="0" smtClean="0">
                <a:solidFill>
                  <a:srgbClr val="000000"/>
                </a:solidFill>
                <a:latin typeface="+mn-lt"/>
                <a:cs typeface="Times New Roman" pitchFamily="18" charset="0"/>
              </a:rPr>
              <a:t>during</a:t>
            </a:r>
            <a:r>
              <a:rPr lang="ru-RU" sz="2400" b="1" dirty="0" smtClean="0">
                <a:solidFill>
                  <a:srgbClr val="000000"/>
                </a:solidFill>
                <a:latin typeface="+mn-lt"/>
                <a:cs typeface="Times New Roman" pitchFamily="18" charset="0"/>
              </a:rPr>
              <a:t> 2002-2010</a:t>
            </a:r>
            <a:endParaRPr lang="ru-RU" sz="2400" b="1" dirty="0">
              <a:solidFill>
                <a:srgbClr val="000000"/>
              </a:solidFill>
              <a:latin typeface="+mn-lt"/>
              <a:cs typeface="Times New Roman" pitchFamily="18" charset="0"/>
            </a:endParaRPr>
          </a:p>
        </p:txBody>
      </p:sp>
      <p:graphicFrame>
        <p:nvGraphicFramePr>
          <p:cNvPr id="13" name="Диаграмма 12"/>
          <p:cNvGraphicFramePr/>
          <p:nvPr/>
        </p:nvGraphicFramePr>
        <p:xfrm>
          <a:off x="285720" y="1000108"/>
          <a:ext cx="3929090" cy="2395540"/>
        </p:xfrm>
        <a:graphic>
          <a:graphicData uri="http://schemas.openxmlformats.org/drawingml/2006/chart">
            <c:chart xmlns:c="http://schemas.openxmlformats.org/drawingml/2006/chart" xmlns:r="http://schemas.openxmlformats.org/officeDocument/2006/relationships" r:id="rId5"/>
          </a:graphicData>
        </a:graphic>
      </p:graphicFrame>
      <p:sp>
        <p:nvSpPr>
          <p:cNvPr id="33799" name="Прямоугольник 6"/>
          <p:cNvSpPr>
            <a:spLocks noChangeArrowheads="1"/>
          </p:cNvSpPr>
          <p:nvPr/>
        </p:nvSpPr>
        <p:spPr bwMode="auto">
          <a:xfrm>
            <a:off x="2123729" y="6357938"/>
            <a:ext cx="4896544" cy="369332"/>
          </a:xfrm>
          <a:prstGeom prst="rect">
            <a:avLst/>
          </a:prstGeom>
          <a:noFill/>
          <a:ln w="9525">
            <a:noFill/>
            <a:miter lim="800000"/>
            <a:headEnd/>
            <a:tailEnd/>
          </a:ln>
        </p:spPr>
        <p:txBody>
          <a:bodyPr wrap="square">
            <a:spAutoFit/>
          </a:bodyPr>
          <a:lstStyle/>
          <a:p>
            <a:r>
              <a:rPr lang="ru-RU" dirty="0" err="1" smtClean="0">
                <a:latin typeface="Calibri" pitchFamily="34" charset="0"/>
              </a:rPr>
              <a:t>Al</a:t>
            </a:r>
            <a:r>
              <a:rPr lang="ru-RU" dirty="0" smtClean="0">
                <a:latin typeface="Calibri" pitchFamily="34" charset="0"/>
              </a:rPr>
              <a:t> </a:t>
            </a:r>
            <a:r>
              <a:rPr lang="ru-RU" dirty="0">
                <a:latin typeface="Calibri" pitchFamily="34" charset="0"/>
              </a:rPr>
              <a:t>&gt; </a:t>
            </a:r>
            <a:r>
              <a:rPr lang="ru-RU" dirty="0" err="1">
                <a:latin typeface="Calibri" pitchFamily="34" charset="0"/>
              </a:rPr>
              <a:t>Fe</a:t>
            </a:r>
            <a:r>
              <a:rPr lang="ru-RU" dirty="0">
                <a:latin typeface="Calibri" pitchFamily="34" charset="0"/>
              </a:rPr>
              <a:t> &gt; </a:t>
            </a:r>
            <a:r>
              <a:rPr lang="ru-RU" dirty="0" err="1">
                <a:latin typeface="Calibri" pitchFamily="34" charset="0"/>
              </a:rPr>
              <a:t>Mn</a:t>
            </a:r>
            <a:r>
              <a:rPr lang="ru-RU" dirty="0">
                <a:latin typeface="Calibri" pitchFamily="34" charset="0"/>
              </a:rPr>
              <a:t> &gt; </a:t>
            </a:r>
            <a:r>
              <a:rPr lang="ru-RU" dirty="0" err="1">
                <a:latin typeface="Calibri" pitchFamily="34" charset="0"/>
              </a:rPr>
              <a:t>Zn</a:t>
            </a:r>
            <a:r>
              <a:rPr lang="ru-RU" dirty="0">
                <a:latin typeface="Calibri" pitchFamily="34" charset="0"/>
              </a:rPr>
              <a:t> &gt; </a:t>
            </a:r>
            <a:r>
              <a:rPr lang="ru-RU" dirty="0" err="1">
                <a:latin typeface="Calibri" pitchFamily="34" charset="0"/>
              </a:rPr>
              <a:t>Pb</a:t>
            </a:r>
            <a:r>
              <a:rPr lang="ru-RU" dirty="0">
                <a:latin typeface="Calibri" pitchFamily="34" charset="0"/>
              </a:rPr>
              <a:t> &gt; </a:t>
            </a:r>
            <a:r>
              <a:rPr lang="ru-RU" dirty="0" err="1">
                <a:latin typeface="Calibri" pitchFamily="34" charset="0"/>
              </a:rPr>
              <a:t>Cu</a:t>
            </a:r>
            <a:r>
              <a:rPr lang="ru-RU" dirty="0">
                <a:latin typeface="Calibri" pitchFamily="34" charset="0"/>
              </a:rPr>
              <a:t> &gt; </a:t>
            </a:r>
            <a:r>
              <a:rPr lang="ru-RU" dirty="0" err="1">
                <a:latin typeface="Calibri" pitchFamily="34" charset="0"/>
              </a:rPr>
              <a:t>Ni</a:t>
            </a:r>
            <a:endParaRPr lang="ru-RU"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Box 3"/>
          <p:cNvSpPr txBox="1">
            <a:spLocks noChangeArrowheads="1"/>
          </p:cNvSpPr>
          <p:nvPr/>
        </p:nvSpPr>
        <p:spPr bwMode="auto">
          <a:xfrm>
            <a:off x="1907704" y="285750"/>
            <a:ext cx="4824536" cy="461963"/>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2400" b="1" dirty="0" smtClean="0">
                <a:latin typeface="+mn-lt"/>
                <a:cs typeface="+mn-cs"/>
              </a:rPr>
              <a:t>Collection of lichens</a:t>
            </a:r>
            <a:endParaRPr lang="ru-RU" sz="2400" b="1" dirty="0">
              <a:latin typeface="+mn-lt"/>
              <a:cs typeface="+mn-cs"/>
            </a:endParaRPr>
          </a:p>
        </p:txBody>
      </p:sp>
      <p:sp>
        <p:nvSpPr>
          <p:cNvPr id="6148" name="TextBox 8"/>
          <p:cNvSpPr txBox="1">
            <a:spLocks noChangeArrowheads="1"/>
          </p:cNvSpPr>
          <p:nvPr/>
        </p:nvSpPr>
        <p:spPr bwMode="auto">
          <a:xfrm>
            <a:off x="827584" y="5877272"/>
            <a:ext cx="2141537" cy="523220"/>
          </a:xfrm>
          <a:prstGeom prst="rect">
            <a:avLst/>
          </a:prstGeom>
          <a:noFill/>
          <a:ln w="9525">
            <a:noFill/>
            <a:miter lim="800000"/>
            <a:headEnd/>
            <a:tailEnd/>
          </a:ln>
        </p:spPr>
        <p:txBody>
          <a:bodyPr>
            <a:spAutoFit/>
          </a:bodyPr>
          <a:lstStyle/>
          <a:p>
            <a:pPr algn="ctr"/>
            <a:r>
              <a:rPr lang="en-US" sz="1400" b="1" dirty="0" smtClean="0">
                <a:latin typeface="Calibri" pitchFamily="34" charset="0"/>
              </a:rPr>
              <a:t>Supervisor of the Collection T</a:t>
            </a:r>
            <a:r>
              <a:rPr lang="ru-RU" sz="1400" b="1" dirty="0" smtClean="0">
                <a:latin typeface="Calibri" pitchFamily="34" charset="0"/>
              </a:rPr>
              <a:t>.</a:t>
            </a:r>
            <a:r>
              <a:rPr lang="en-US" sz="1400" b="1" dirty="0" smtClean="0">
                <a:latin typeface="Calibri" pitchFamily="34" charset="0"/>
              </a:rPr>
              <a:t>N. Pystina</a:t>
            </a:r>
            <a:r>
              <a:rPr lang="ru-RU" sz="1400" b="1" dirty="0" smtClean="0">
                <a:latin typeface="Calibri" pitchFamily="34" charset="0"/>
              </a:rPr>
              <a:t> </a:t>
            </a:r>
            <a:endParaRPr lang="ru-RU" sz="1400" b="1" dirty="0">
              <a:latin typeface="Calibri" pitchFamily="34" charset="0"/>
            </a:endParaRPr>
          </a:p>
        </p:txBody>
      </p:sp>
      <p:sp>
        <p:nvSpPr>
          <p:cNvPr id="10" name="Прямоугольник 9"/>
          <p:cNvSpPr/>
          <p:nvPr/>
        </p:nvSpPr>
        <p:spPr>
          <a:xfrm>
            <a:off x="179512" y="764705"/>
            <a:ext cx="8964488" cy="1708160"/>
          </a:xfrm>
          <a:prstGeom prst="rect">
            <a:avLst/>
          </a:prstGeom>
        </p:spPr>
        <p:txBody>
          <a:bodyPr wrap="square">
            <a:spAutoFit/>
          </a:bodyPr>
          <a:lstStyle/>
          <a:p>
            <a:pPr fontAlgn="auto">
              <a:spcBef>
                <a:spcPts val="0"/>
              </a:spcBef>
              <a:spcAft>
                <a:spcPts val="0"/>
              </a:spcAft>
              <a:defRPr/>
            </a:pPr>
            <a:r>
              <a:rPr lang="en-US" sz="1750" dirty="0" smtClean="0">
                <a:latin typeface="+mn-lt"/>
                <a:cs typeface="+mn-cs"/>
              </a:rPr>
              <a:t>Founded in </a:t>
            </a:r>
            <a:r>
              <a:rPr lang="ru-RU" sz="1750" dirty="0" smtClean="0">
                <a:latin typeface="+mn-lt"/>
                <a:cs typeface="+mn-cs"/>
              </a:rPr>
              <a:t>1994 </a:t>
            </a:r>
            <a:endParaRPr lang="ru-RU" sz="1750" dirty="0">
              <a:latin typeface="+mn-lt"/>
              <a:cs typeface="+mn-cs"/>
            </a:endParaRPr>
          </a:p>
          <a:p>
            <a:pPr fontAlgn="auto">
              <a:spcBef>
                <a:spcPts val="0"/>
              </a:spcBef>
              <a:spcAft>
                <a:spcPts val="0"/>
              </a:spcAft>
              <a:defRPr/>
            </a:pPr>
            <a:r>
              <a:rPr lang="en-US" sz="1750" dirty="0" smtClean="0">
                <a:latin typeface="+mn-lt"/>
                <a:cs typeface="+mn-cs"/>
              </a:rPr>
              <a:t>The main fund </a:t>
            </a:r>
            <a:r>
              <a:rPr lang="ru-RU" sz="1750" dirty="0" smtClean="0">
                <a:latin typeface="+mn-lt"/>
                <a:cs typeface="+mn-cs"/>
              </a:rPr>
              <a:t>– </a:t>
            </a:r>
            <a:r>
              <a:rPr lang="ru-RU" sz="1750" b="1" dirty="0" smtClean="0">
                <a:solidFill>
                  <a:schemeClr val="accent1">
                    <a:lumMod val="75000"/>
                  </a:schemeClr>
                </a:solidFill>
                <a:latin typeface="+mn-lt"/>
                <a:cs typeface="+mn-cs"/>
              </a:rPr>
              <a:t>12</a:t>
            </a:r>
            <a:r>
              <a:rPr lang="en-US" sz="1750" b="1" dirty="0" smtClean="0">
                <a:solidFill>
                  <a:schemeClr val="accent1">
                    <a:lumMod val="75000"/>
                  </a:schemeClr>
                </a:solidFill>
                <a:latin typeface="+mn-lt"/>
                <a:cs typeface="+mn-cs"/>
              </a:rPr>
              <a:t> 5000 specimens</a:t>
            </a:r>
            <a:r>
              <a:rPr lang="ru-RU" sz="1750" b="1" dirty="0" smtClean="0">
                <a:solidFill>
                  <a:schemeClr val="accent1">
                    <a:lumMod val="75000"/>
                  </a:schemeClr>
                </a:solidFill>
                <a:latin typeface="+mn-lt"/>
                <a:cs typeface="+mn-cs"/>
              </a:rPr>
              <a:t> </a:t>
            </a:r>
            <a:r>
              <a:rPr lang="ru-RU" sz="1750" dirty="0" smtClean="0">
                <a:latin typeface="+mn-lt"/>
                <a:cs typeface="+mn-cs"/>
              </a:rPr>
              <a:t>(</a:t>
            </a:r>
            <a:r>
              <a:rPr lang="en-US" sz="1750" dirty="0" smtClean="0">
                <a:latin typeface="+mn-lt"/>
                <a:cs typeface="+mn-cs"/>
              </a:rPr>
              <a:t>about </a:t>
            </a:r>
            <a:r>
              <a:rPr lang="ru-RU" sz="1750" dirty="0" smtClean="0">
                <a:latin typeface="+mn-lt"/>
                <a:cs typeface="+mn-cs"/>
              </a:rPr>
              <a:t>800 </a:t>
            </a:r>
            <a:r>
              <a:rPr lang="en-US" sz="1750" dirty="0" smtClean="0">
                <a:latin typeface="+mn-lt"/>
                <a:cs typeface="+mn-cs"/>
              </a:rPr>
              <a:t>species</a:t>
            </a:r>
            <a:r>
              <a:rPr lang="ru-RU" sz="1750" dirty="0" smtClean="0">
                <a:latin typeface="+mn-lt"/>
                <a:cs typeface="+mn-cs"/>
              </a:rPr>
              <a:t>). </a:t>
            </a:r>
            <a:endParaRPr lang="ru-RU" sz="1750" dirty="0">
              <a:latin typeface="+mn-lt"/>
              <a:cs typeface="+mn-cs"/>
            </a:endParaRPr>
          </a:p>
          <a:p>
            <a:pPr fontAlgn="auto">
              <a:spcBef>
                <a:spcPts val="0"/>
              </a:spcBef>
              <a:spcAft>
                <a:spcPts val="0"/>
              </a:spcAft>
              <a:defRPr/>
            </a:pPr>
            <a:r>
              <a:rPr lang="en-US" sz="1750" dirty="0" smtClean="0">
                <a:latin typeface="+mn-lt"/>
                <a:cs typeface="+mn-cs"/>
              </a:rPr>
              <a:t>Total number of specimens </a:t>
            </a:r>
            <a:r>
              <a:rPr lang="ru-RU" sz="1750" dirty="0" smtClean="0">
                <a:latin typeface="+mn-lt"/>
                <a:cs typeface="+mn-cs"/>
              </a:rPr>
              <a:t>(</a:t>
            </a:r>
            <a:r>
              <a:rPr lang="en-US" sz="1750" dirty="0" err="1" smtClean="0">
                <a:latin typeface="+mn-lt"/>
                <a:cs typeface="+mn-cs"/>
              </a:rPr>
              <a:t>uncluding</a:t>
            </a:r>
            <a:r>
              <a:rPr lang="en-US" sz="1750" dirty="0" smtClean="0">
                <a:latin typeface="+mn-lt"/>
                <a:cs typeface="+mn-cs"/>
              </a:rPr>
              <a:t> </a:t>
            </a:r>
            <a:r>
              <a:rPr lang="en-GB" sz="1750" dirty="0" smtClean="0">
                <a:latin typeface="+mn-lt"/>
                <a:cs typeface="+mn-cs"/>
              </a:rPr>
              <a:t>unidentified specimens and specimens without labels</a:t>
            </a:r>
            <a:r>
              <a:rPr lang="ru-RU" sz="1750" dirty="0" smtClean="0">
                <a:latin typeface="+mn-lt"/>
                <a:cs typeface="+mn-cs"/>
              </a:rPr>
              <a:t>) – </a:t>
            </a:r>
            <a:r>
              <a:rPr lang="en-US" sz="1750" b="1" dirty="0" smtClean="0">
                <a:solidFill>
                  <a:schemeClr val="accent1">
                    <a:lumMod val="75000"/>
                  </a:schemeClr>
                </a:solidFill>
                <a:latin typeface="+mn-lt"/>
                <a:cs typeface="+mn-cs"/>
              </a:rPr>
              <a:t>more than </a:t>
            </a:r>
            <a:r>
              <a:rPr lang="ru-RU" sz="1750" b="1" dirty="0" smtClean="0">
                <a:solidFill>
                  <a:schemeClr val="accent1">
                    <a:lumMod val="75000"/>
                  </a:schemeClr>
                </a:solidFill>
                <a:latin typeface="+mn-lt"/>
                <a:cs typeface="+mn-cs"/>
              </a:rPr>
              <a:t>26 </a:t>
            </a:r>
            <a:r>
              <a:rPr lang="en-US" sz="1750" b="1" dirty="0" smtClean="0">
                <a:solidFill>
                  <a:schemeClr val="accent1">
                    <a:lumMod val="75000"/>
                  </a:schemeClr>
                </a:solidFill>
                <a:latin typeface="+mn-lt"/>
                <a:cs typeface="+mn-cs"/>
              </a:rPr>
              <a:t>000.</a:t>
            </a:r>
            <a:r>
              <a:rPr lang="ru-RU" sz="1750" b="1" dirty="0" smtClean="0">
                <a:solidFill>
                  <a:schemeClr val="accent1">
                    <a:lumMod val="75000"/>
                  </a:schemeClr>
                </a:solidFill>
                <a:latin typeface="+mn-lt"/>
                <a:cs typeface="+mn-cs"/>
              </a:rPr>
              <a:t> </a:t>
            </a:r>
            <a:r>
              <a:rPr lang="en-US" sz="1750" dirty="0" smtClean="0">
                <a:latin typeface="+mn-lt"/>
                <a:cs typeface="+mn-cs"/>
              </a:rPr>
              <a:t>From different areas of the Komi Republic</a:t>
            </a:r>
            <a:r>
              <a:rPr lang="ru-RU" sz="1750" dirty="0" smtClean="0">
                <a:latin typeface="+mn-lt"/>
                <a:cs typeface="+mn-cs"/>
              </a:rPr>
              <a:t>, </a:t>
            </a:r>
            <a:r>
              <a:rPr lang="en-US" sz="1750" dirty="0" smtClean="0">
                <a:latin typeface="+mn-lt"/>
                <a:cs typeface="+mn-cs"/>
              </a:rPr>
              <a:t>European North</a:t>
            </a:r>
            <a:r>
              <a:rPr lang="ru-RU" sz="1750" dirty="0" smtClean="0">
                <a:latin typeface="+mn-lt"/>
                <a:cs typeface="+mn-cs"/>
              </a:rPr>
              <a:t> (</a:t>
            </a:r>
            <a:r>
              <a:rPr lang="en-US" sz="1750" dirty="0" smtClean="0">
                <a:latin typeface="+mn-lt"/>
                <a:cs typeface="+mn-cs"/>
              </a:rPr>
              <a:t>Nenets region</a:t>
            </a:r>
            <a:r>
              <a:rPr lang="ru-RU" sz="1750" dirty="0" smtClean="0">
                <a:latin typeface="+mn-lt"/>
                <a:cs typeface="+mn-cs"/>
              </a:rPr>
              <a:t>, </a:t>
            </a:r>
            <a:r>
              <a:rPr lang="en-US" sz="1750" dirty="0" smtClean="0">
                <a:latin typeface="+mn-lt"/>
                <a:cs typeface="+mn-cs"/>
              </a:rPr>
              <a:t>Archangelsk</a:t>
            </a:r>
            <a:r>
              <a:rPr lang="ru-RU" sz="1750" dirty="0" smtClean="0">
                <a:latin typeface="+mn-lt"/>
                <a:cs typeface="+mn-cs"/>
              </a:rPr>
              <a:t>, </a:t>
            </a:r>
            <a:r>
              <a:rPr lang="en-US" sz="1750" dirty="0" smtClean="0">
                <a:latin typeface="+mn-lt"/>
                <a:cs typeface="+mn-cs"/>
              </a:rPr>
              <a:t>Murmansk</a:t>
            </a:r>
            <a:r>
              <a:rPr lang="ru-RU" sz="1750" dirty="0" smtClean="0">
                <a:latin typeface="+mn-lt"/>
                <a:cs typeface="+mn-cs"/>
              </a:rPr>
              <a:t> </a:t>
            </a:r>
            <a:r>
              <a:rPr lang="en-US" sz="1750" dirty="0" smtClean="0">
                <a:latin typeface="+mn-lt"/>
                <a:cs typeface="+mn-cs"/>
              </a:rPr>
              <a:t>and</a:t>
            </a:r>
            <a:r>
              <a:rPr lang="ru-RU" sz="1750" dirty="0" smtClean="0">
                <a:latin typeface="+mn-lt"/>
                <a:cs typeface="+mn-cs"/>
              </a:rPr>
              <a:t> </a:t>
            </a:r>
            <a:r>
              <a:rPr lang="en-US" sz="1750" dirty="0" smtClean="0">
                <a:latin typeface="+mn-lt"/>
                <a:cs typeface="+mn-cs"/>
              </a:rPr>
              <a:t>Kirov</a:t>
            </a:r>
            <a:r>
              <a:rPr lang="ru-RU" sz="1750" dirty="0" smtClean="0">
                <a:latin typeface="+mn-lt"/>
                <a:cs typeface="+mn-cs"/>
              </a:rPr>
              <a:t> </a:t>
            </a:r>
            <a:r>
              <a:rPr lang="en-US" sz="1750" dirty="0" smtClean="0">
                <a:latin typeface="+mn-lt"/>
                <a:cs typeface="+mn-cs"/>
              </a:rPr>
              <a:t>regions</a:t>
            </a:r>
            <a:r>
              <a:rPr lang="ru-RU" sz="1750" dirty="0" smtClean="0">
                <a:latin typeface="+mn-lt"/>
                <a:cs typeface="+mn-cs"/>
              </a:rPr>
              <a:t>), </a:t>
            </a:r>
            <a:r>
              <a:rPr lang="en-US" sz="1750" dirty="0" smtClean="0">
                <a:latin typeface="+mn-lt"/>
                <a:cs typeface="+mn-cs"/>
              </a:rPr>
              <a:t>Krasnodar region</a:t>
            </a:r>
            <a:r>
              <a:rPr lang="ru-RU" sz="1750" dirty="0" smtClean="0">
                <a:latin typeface="+mn-lt"/>
                <a:cs typeface="+mn-cs"/>
              </a:rPr>
              <a:t>, </a:t>
            </a:r>
            <a:r>
              <a:rPr lang="en-US" sz="1750" dirty="0" smtClean="0">
                <a:latin typeface="+mn-lt"/>
                <a:cs typeface="+mn-cs"/>
              </a:rPr>
              <a:t>Ukraine</a:t>
            </a:r>
            <a:r>
              <a:rPr lang="ru-RU" sz="1750" dirty="0" smtClean="0">
                <a:latin typeface="+mn-lt"/>
                <a:cs typeface="+mn-cs"/>
              </a:rPr>
              <a:t>, </a:t>
            </a:r>
            <a:r>
              <a:rPr lang="en-GB" sz="1750" dirty="0" smtClean="0">
                <a:latin typeface="+mn-lt"/>
                <a:cs typeface="+mn-cs"/>
              </a:rPr>
              <a:t>Switzerland</a:t>
            </a:r>
            <a:r>
              <a:rPr lang="ru-RU" sz="1750" dirty="0" smtClean="0">
                <a:latin typeface="+mn-lt"/>
                <a:cs typeface="+mn-cs"/>
              </a:rPr>
              <a:t>, </a:t>
            </a:r>
            <a:r>
              <a:rPr lang="en-US" sz="1750" dirty="0" smtClean="0">
                <a:latin typeface="+mn-lt"/>
                <a:cs typeface="+mn-cs"/>
              </a:rPr>
              <a:t>Finland</a:t>
            </a:r>
            <a:r>
              <a:rPr lang="ru-RU" sz="1750" dirty="0" smtClean="0">
                <a:latin typeface="+mn-lt"/>
                <a:cs typeface="+mn-cs"/>
              </a:rPr>
              <a:t> </a:t>
            </a:r>
            <a:r>
              <a:rPr lang="en-US" sz="1750" dirty="0" smtClean="0">
                <a:latin typeface="+mn-lt"/>
                <a:cs typeface="+mn-cs"/>
              </a:rPr>
              <a:t>and</a:t>
            </a:r>
            <a:r>
              <a:rPr lang="ru-RU" sz="1750" dirty="0" smtClean="0">
                <a:latin typeface="+mn-lt"/>
                <a:cs typeface="+mn-cs"/>
              </a:rPr>
              <a:t> </a:t>
            </a:r>
            <a:r>
              <a:rPr lang="en-US" sz="1750" dirty="0" smtClean="0">
                <a:latin typeface="+mn-lt"/>
                <a:cs typeface="+mn-cs"/>
              </a:rPr>
              <a:t>Sweden</a:t>
            </a:r>
            <a:r>
              <a:rPr lang="ru-RU" sz="1750" dirty="0" smtClean="0">
                <a:latin typeface="+mn-lt"/>
                <a:cs typeface="+mn-cs"/>
              </a:rPr>
              <a:t>.</a:t>
            </a:r>
          </a:p>
        </p:txBody>
      </p:sp>
      <p:sp>
        <p:nvSpPr>
          <p:cNvPr id="6151" name="TextBox 1"/>
          <p:cNvSpPr txBox="1">
            <a:spLocks noChangeArrowheads="1"/>
          </p:cNvSpPr>
          <p:nvPr/>
        </p:nvSpPr>
        <p:spPr bwMode="auto">
          <a:xfrm>
            <a:off x="3563888" y="6309320"/>
            <a:ext cx="3457575" cy="307777"/>
          </a:xfrm>
          <a:prstGeom prst="rect">
            <a:avLst/>
          </a:prstGeom>
          <a:noFill/>
          <a:ln w="9525">
            <a:noFill/>
            <a:miter lim="800000"/>
            <a:headEnd/>
            <a:tailEnd/>
          </a:ln>
        </p:spPr>
        <p:txBody>
          <a:bodyPr>
            <a:spAutoFit/>
          </a:bodyPr>
          <a:lstStyle/>
          <a:p>
            <a:pPr algn="ctr"/>
            <a:r>
              <a:rPr lang="en-US" sz="1400" b="1" dirty="0" smtClean="0">
                <a:latin typeface="Calibri" pitchFamily="34" charset="0"/>
              </a:rPr>
              <a:t>J</a:t>
            </a:r>
            <a:r>
              <a:rPr lang="ru-RU" sz="1400" b="1" dirty="0" smtClean="0">
                <a:latin typeface="Calibri" pitchFamily="34" charset="0"/>
              </a:rPr>
              <a:t>. </a:t>
            </a:r>
            <a:r>
              <a:rPr lang="en-US" sz="1400" b="1" dirty="0" smtClean="0">
                <a:latin typeface="Calibri" pitchFamily="34" charset="0"/>
              </a:rPr>
              <a:t>Hermansson</a:t>
            </a:r>
            <a:r>
              <a:rPr lang="ru-RU" sz="1400" b="1" dirty="0" smtClean="0">
                <a:latin typeface="Calibri" pitchFamily="34" charset="0"/>
              </a:rPr>
              <a:t> </a:t>
            </a:r>
            <a:r>
              <a:rPr lang="en-US" sz="1400" b="1" dirty="0" smtClean="0">
                <a:latin typeface="Calibri" pitchFamily="34" charset="0"/>
              </a:rPr>
              <a:t>and N.A. Semenova</a:t>
            </a:r>
            <a:endParaRPr lang="ru-RU" sz="1400" b="1" dirty="0">
              <a:latin typeface="Calibri" pitchFamily="34" charset="0"/>
            </a:endParaRPr>
          </a:p>
        </p:txBody>
      </p:sp>
      <p:sp>
        <p:nvSpPr>
          <p:cNvPr id="8" name="Прямоугольник 7"/>
          <p:cNvSpPr/>
          <p:nvPr/>
        </p:nvSpPr>
        <p:spPr>
          <a:xfrm>
            <a:off x="179512" y="2420889"/>
            <a:ext cx="8964488" cy="900246"/>
          </a:xfrm>
          <a:prstGeom prst="rect">
            <a:avLst/>
          </a:prstGeom>
        </p:spPr>
        <p:txBody>
          <a:bodyPr wrap="square">
            <a:spAutoFit/>
          </a:bodyPr>
          <a:lstStyle/>
          <a:p>
            <a:r>
              <a:rPr lang="en-US" sz="1750" dirty="0" smtClean="0">
                <a:latin typeface="+mn-lt"/>
                <a:cs typeface="+mn-cs"/>
              </a:rPr>
              <a:t>Samples  from the Komi Republic also stored in the Museum of the Evolution of Uppsala University (UPS), the Museum of Natural History of the University of Helsinki (H), the Botanical Museum of the University of Oslo (O), the </a:t>
            </a:r>
            <a:r>
              <a:rPr lang="en-US" sz="1750" dirty="0" err="1" smtClean="0">
                <a:latin typeface="+mn-lt"/>
                <a:cs typeface="+mn-cs"/>
              </a:rPr>
              <a:t>Komarov</a:t>
            </a:r>
            <a:r>
              <a:rPr lang="en-US" sz="1750" dirty="0" smtClean="0">
                <a:latin typeface="+mn-lt"/>
                <a:cs typeface="+mn-cs"/>
              </a:rPr>
              <a:t> Botanical Institute(LE)</a:t>
            </a:r>
            <a:r>
              <a:rPr lang="ru-RU" sz="1750" dirty="0" smtClean="0">
                <a:latin typeface="+mn-lt"/>
                <a:cs typeface="+mn-cs"/>
              </a:rPr>
              <a:t>. </a:t>
            </a:r>
          </a:p>
        </p:txBody>
      </p:sp>
      <p:pic>
        <p:nvPicPr>
          <p:cNvPr id="56321" name="Picture 1" descr="F:\фото гербарий.jpg"/>
          <p:cNvPicPr>
            <a:picLocks noChangeAspect="1" noChangeArrowheads="1"/>
          </p:cNvPicPr>
          <p:nvPr/>
        </p:nvPicPr>
        <p:blipFill>
          <a:blip r:embed="rId3" cstate="print"/>
          <a:srcRect/>
          <a:stretch>
            <a:fillRect/>
          </a:stretch>
        </p:blipFill>
        <p:spPr bwMode="auto">
          <a:xfrm>
            <a:off x="251520" y="3429000"/>
            <a:ext cx="3240360" cy="2414386"/>
          </a:xfrm>
          <a:prstGeom prst="rect">
            <a:avLst/>
          </a:prstGeom>
          <a:noFill/>
        </p:spPr>
      </p:pic>
      <p:pic>
        <p:nvPicPr>
          <p:cNvPr id="6150" name="Picture 9" descr="D:\Documents\Публикации\Статьи\Вестник\История\5пыстина(вестник5)\фото\2.jpg"/>
          <p:cNvPicPr>
            <a:picLocks noChangeAspect="1" noChangeArrowheads="1"/>
          </p:cNvPicPr>
          <p:nvPr/>
        </p:nvPicPr>
        <p:blipFill>
          <a:blip r:embed="rId4" cstate="print"/>
          <a:srcRect/>
          <a:stretch>
            <a:fillRect/>
          </a:stretch>
        </p:blipFill>
        <p:spPr bwMode="auto">
          <a:xfrm>
            <a:off x="3563888" y="3645024"/>
            <a:ext cx="3456384" cy="2592288"/>
          </a:xfrm>
          <a:prstGeom prst="rect">
            <a:avLst/>
          </a:prstGeom>
          <a:noFill/>
          <a:ln w="9525">
            <a:noFill/>
            <a:miter lim="800000"/>
            <a:headEnd/>
            <a:tailEnd/>
          </a:ln>
        </p:spPr>
      </p:pic>
      <p:pic>
        <p:nvPicPr>
          <p:cNvPr id="56322" name="Picture 2"/>
          <p:cNvPicPr>
            <a:picLocks noChangeAspect="1" noChangeArrowheads="1"/>
          </p:cNvPicPr>
          <p:nvPr/>
        </p:nvPicPr>
        <p:blipFill>
          <a:blip r:embed="rId5" cstate="print"/>
          <a:srcRect/>
          <a:stretch>
            <a:fillRect/>
          </a:stretch>
        </p:blipFill>
        <p:spPr bwMode="auto">
          <a:xfrm>
            <a:off x="7130984" y="3284984"/>
            <a:ext cx="1674199" cy="32667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60648"/>
            <a:ext cx="9144000" cy="576064"/>
          </a:xfrm>
        </p:spPr>
        <p:txBody>
          <a:bodyPr>
            <a:noAutofit/>
          </a:bodyPr>
          <a:lstStyle/>
          <a:p>
            <a:pPr eaLnBrk="1" hangingPunct="1">
              <a:defRPr/>
            </a:pPr>
            <a:r>
              <a:rPr lang="en-US" sz="2400" b="1" dirty="0" smtClean="0">
                <a:latin typeface="+mn-lt"/>
                <a:ea typeface="+mn-ea"/>
                <a:cs typeface="+mn-cs"/>
              </a:rPr>
              <a:t>Monitoring of moss-lichen cover</a:t>
            </a:r>
            <a:r>
              <a:rPr lang="ru-RU" sz="2400" b="1" dirty="0" smtClean="0">
                <a:latin typeface="+mn-lt"/>
                <a:ea typeface="+mn-ea"/>
                <a:cs typeface="+mn-cs"/>
              </a:rPr>
              <a:t> </a:t>
            </a:r>
            <a:r>
              <a:rPr lang="en-US" sz="2400" b="1" dirty="0" smtClean="0">
                <a:latin typeface="+mn-lt"/>
                <a:ea typeface="+mn-ea"/>
                <a:cs typeface="+mn-cs"/>
              </a:rPr>
              <a:t>in the forests of the reserve </a:t>
            </a:r>
            <a:r>
              <a:rPr lang="ru-RU" sz="2400" b="1" dirty="0" smtClean="0">
                <a:latin typeface="+mn-lt"/>
                <a:ea typeface="+mn-ea"/>
                <a:cs typeface="+mn-cs"/>
              </a:rPr>
              <a:t>«</a:t>
            </a:r>
            <a:r>
              <a:rPr lang="en-US" sz="2400" b="1" dirty="0" err="1" smtClean="0">
                <a:latin typeface="+mn-lt"/>
                <a:ea typeface="+mn-ea"/>
                <a:cs typeface="+mn-cs"/>
              </a:rPr>
              <a:t>Belyi</a:t>
            </a:r>
            <a:r>
              <a:rPr lang="ru-RU" sz="2400" b="1" dirty="0" smtClean="0">
                <a:latin typeface="+mn-lt"/>
                <a:ea typeface="+mn-ea"/>
                <a:cs typeface="+mn-cs"/>
              </a:rPr>
              <a:t>»</a:t>
            </a:r>
            <a:endParaRPr lang="ru-RU" sz="2400" b="1" dirty="0">
              <a:latin typeface="+mn-lt"/>
              <a:ea typeface="+mn-ea"/>
              <a:cs typeface="+mn-cs"/>
            </a:endParaRPr>
          </a:p>
        </p:txBody>
      </p:sp>
      <p:pic>
        <p:nvPicPr>
          <p:cNvPr id="5" name="Объект 3"/>
          <p:cNvPicPr>
            <a:picLocks/>
          </p:cNvPicPr>
          <p:nvPr/>
        </p:nvPicPr>
        <p:blipFill>
          <a:blip r:embed="rId2" cstate="print"/>
          <a:srcRect/>
          <a:stretch>
            <a:fillRect/>
          </a:stretch>
        </p:blipFill>
        <p:spPr bwMode="auto">
          <a:xfrm>
            <a:off x="5220072" y="1259413"/>
            <a:ext cx="2605345" cy="1984922"/>
          </a:xfrm>
          <a:prstGeom prst="rect">
            <a:avLst/>
          </a:prstGeom>
          <a:noFill/>
          <a:ln w="9525">
            <a:noFill/>
            <a:miter lim="800000"/>
            <a:headEnd/>
            <a:tailEnd/>
          </a:ln>
        </p:spPr>
      </p:pic>
      <p:sp>
        <p:nvSpPr>
          <p:cNvPr id="4" name="Прямоугольник 3"/>
          <p:cNvSpPr/>
          <p:nvPr/>
        </p:nvSpPr>
        <p:spPr>
          <a:xfrm>
            <a:off x="179512" y="1556791"/>
            <a:ext cx="4823889" cy="3816429"/>
          </a:xfrm>
          <a:prstGeom prst="rect">
            <a:avLst/>
          </a:prstGeom>
        </p:spPr>
        <p:txBody>
          <a:bodyPr wrap="square">
            <a:spAutoFit/>
          </a:bodyPr>
          <a:lstStyle/>
          <a:p>
            <a:pPr marL="0" indent="0" algn="ctr">
              <a:buNone/>
            </a:pPr>
            <a:r>
              <a:rPr lang="en-US" sz="1600" dirty="0" smtClean="0"/>
              <a:t>Five</a:t>
            </a:r>
            <a:r>
              <a:rPr lang="ru-RU" sz="1600" dirty="0" smtClean="0"/>
              <a:t> </a:t>
            </a:r>
            <a:r>
              <a:rPr lang="en-US" sz="1600" dirty="0" smtClean="0"/>
              <a:t>stages of degradation of soil-vegetation cover in the pine forests</a:t>
            </a:r>
            <a:r>
              <a:rPr lang="ru-RU" sz="1600" dirty="0" smtClean="0"/>
              <a:t> (</a:t>
            </a:r>
            <a:r>
              <a:rPr lang="en-US" sz="1600" dirty="0" err="1" smtClean="0"/>
              <a:t>Malysheva</a:t>
            </a:r>
            <a:r>
              <a:rPr lang="ru-RU" sz="1600" dirty="0" smtClean="0"/>
              <a:t>, </a:t>
            </a:r>
            <a:r>
              <a:rPr lang="ru-RU" sz="1600" dirty="0"/>
              <a:t>1978) :</a:t>
            </a:r>
          </a:p>
          <a:p>
            <a:pPr marL="0" indent="0">
              <a:buNone/>
            </a:pPr>
            <a:r>
              <a:rPr lang="ru-RU" dirty="0"/>
              <a:t> </a:t>
            </a:r>
          </a:p>
          <a:p>
            <a:pPr marL="0" indent="0">
              <a:buNone/>
            </a:pPr>
            <a:r>
              <a:rPr lang="en-US" sz="1600" dirty="0" smtClean="0"/>
              <a:t>Stage I</a:t>
            </a:r>
            <a:r>
              <a:rPr lang="ru-RU" sz="1600" dirty="0" smtClean="0"/>
              <a:t> </a:t>
            </a:r>
            <a:r>
              <a:rPr lang="ru-RU" sz="1600" dirty="0"/>
              <a:t>– </a:t>
            </a:r>
            <a:r>
              <a:rPr lang="en-US" sz="1600" dirty="0" smtClean="0"/>
              <a:t>intact forest</a:t>
            </a:r>
            <a:r>
              <a:rPr lang="ru-RU" sz="1600" dirty="0" smtClean="0"/>
              <a:t>, </a:t>
            </a:r>
            <a:r>
              <a:rPr lang="en-US" sz="1600" dirty="0" smtClean="0"/>
              <a:t>projective cover of moss-lichen layer</a:t>
            </a:r>
            <a:r>
              <a:rPr lang="ru-RU" sz="1600" dirty="0" smtClean="0"/>
              <a:t> </a:t>
            </a:r>
            <a:r>
              <a:rPr lang="ru-RU" sz="1600" dirty="0"/>
              <a:t>80-100%, </a:t>
            </a:r>
            <a:r>
              <a:rPr lang="en-US" sz="1600" dirty="0" smtClean="0"/>
              <a:t>no footpaths</a:t>
            </a:r>
            <a:r>
              <a:rPr lang="ru-RU" sz="1600" dirty="0" smtClean="0"/>
              <a:t>; </a:t>
            </a:r>
            <a:endParaRPr lang="ru-RU" sz="1600" dirty="0"/>
          </a:p>
          <a:p>
            <a:pPr marL="0" indent="0">
              <a:buNone/>
            </a:pPr>
            <a:r>
              <a:rPr lang="en-US" sz="1600" dirty="0" smtClean="0"/>
              <a:t>Stage II </a:t>
            </a:r>
            <a:r>
              <a:rPr lang="ru-RU" sz="1600" dirty="0" smtClean="0"/>
              <a:t>– </a:t>
            </a:r>
            <a:r>
              <a:rPr lang="en-US" sz="1600" dirty="0" smtClean="0"/>
              <a:t>projective cover of moss-lichen layer </a:t>
            </a:r>
            <a:r>
              <a:rPr lang="ru-RU" sz="1600" dirty="0" smtClean="0"/>
              <a:t>65-80</a:t>
            </a:r>
            <a:r>
              <a:rPr lang="ru-RU" sz="1600" dirty="0"/>
              <a:t>%, </a:t>
            </a:r>
            <a:r>
              <a:rPr lang="en-US" sz="1600" dirty="0" smtClean="0"/>
              <a:t>footpaths  up to </a:t>
            </a:r>
            <a:r>
              <a:rPr lang="ru-RU" sz="1600" dirty="0" smtClean="0"/>
              <a:t>10% </a:t>
            </a:r>
            <a:r>
              <a:rPr lang="en-US" sz="1600" dirty="0" smtClean="0"/>
              <a:t>of area</a:t>
            </a:r>
            <a:r>
              <a:rPr lang="ru-RU" sz="1600" dirty="0" smtClean="0"/>
              <a:t>;</a:t>
            </a:r>
            <a:endParaRPr lang="ru-RU" sz="1600" dirty="0"/>
          </a:p>
          <a:p>
            <a:pPr marL="0" indent="0">
              <a:buNone/>
            </a:pPr>
            <a:r>
              <a:rPr lang="en-US" sz="1600" dirty="0" smtClean="0"/>
              <a:t>Stage III</a:t>
            </a:r>
            <a:r>
              <a:rPr lang="ru-RU" sz="1600" dirty="0" smtClean="0"/>
              <a:t> –  </a:t>
            </a:r>
            <a:r>
              <a:rPr lang="en-US" sz="1600" dirty="0" smtClean="0"/>
              <a:t>average damage</a:t>
            </a:r>
            <a:r>
              <a:rPr lang="ru-RU" sz="1600" dirty="0" smtClean="0"/>
              <a:t>, </a:t>
            </a:r>
            <a:r>
              <a:rPr lang="en-US" sz="1600" dirty="0" smtClean="0"/>
              <a:t>projective cover of moss-lichen layer </a:t>
            </a:r>
            <a:r>
              <a:rPr lang="ru-RU" sz="1600" dirty="0" smtClean="0"/>
              <a:t>45-65</a:t>
            </a:r>
            <a:r>
              <a:rPr lang="ru-RU" sz="1600" dirty="0"/>
              <a:t>%, </a:t>
            </a:r>
            <a:r>
              <a:rPr lang="en-US" sz="1600" dirty="0" smtClean="0"/>
              <a:t>footpaths  up to </a:t>
            </a:r>
            <a:r>
              <a:rPr lang="ru-RU" sz="1600" dirty="0" smtClean="0"/>
              <a:t>20</a:t>
            </a:r>
            <a:r>
              <a:rPr lang="en-US" sz="1600" dirty="0" smtClean="0"/>
              <a:t>-</a:t>
            </a:r>
            <a:r>
              <a:rPr lang="ru-RU" sz="1600" dirty="0" smtClean="0"/>
              <a:t>30%;</a:t>
            </a:r>
            <a:endParaRPr lang="ru-RU" sz="1600" dirty="0"/>
          </a:p>
          <a:p>
            <a:pPr marL="0" indent="0">
              <a:buNone/>
            </a:pPr>
            <a:r>
              <a:rPr lang="en-US" sz="1600" dirty="0" smtClean="0"/>
              <a:t>Stage IV </a:t>
            </a:r>
            <a:r>
              <a:rPr lang="ru-RU" sz="1600" dirty="0" smtClean="0"/>
              <a:t>– </a:t>
            </a:r>
            <a:r>
              <a:rPr lang="en-US" sz="1600" dirty="0" smtClean="0"/>
              <a:t>damaged forest</a:t>
            </a:r>
            <a:r>
              <a:rPr lang="ru-RU" sz="1600" dirty="0" smtClean="0"/>
              <a:t>, </a:t>
            </a:r>
            <a:r>
              <a:rPr lang="en-US" sz="1600" dirty="0" smtClean="0"/>
              <a:t>moss-lichen layer  is destroyed</a:t>
            </a:r>
            <a:r>
              <a:rPr lang="ru-RU" sz="1600" dirty="0" smtClean="0"/>
              <a:t>, </a:t>
            </a:r>
            <a:r>
              <a:rPr lang="en-US" sz="1600" dirty="0" smtClean="0"/>
              <a:t>ruderal plants invasion, projective cover of moss-lichen layer </a:t>
            </a:r>
            <a:r>
              <a:rPr lang="ru-RU" sz="1600" dirty="0" smtClean="0"/>
              <a:t>15-45%;</a:t>
            </a:r>
            <a:endParaRPr lang="ru-RU" sz="1600" dirty="0"/>
          </a:p>
          <a:p>
            <a:pPr marL="0" indent="0">
              <a:buNone/>
            </a:pPr>
            <a:r>
              <a:rPr lang="en-US" sz="1600" dirty="0" smtClean="0"/>
              <a:t>Stage V </a:t>
            </a:r>
            <a:r>
              <a:rPr lang="ru-RU" sz="1600" dirty="0" smtClean="0"/>
              <a:t>– </a:t>
            </a:r>
            <a:r>
              <a:rPr lang="en-US" sz="1600" dirty="0" smtClean="0"/>
              <a:t>degradation of moss-lichen layer  (</a:t>
            </a:r>
            <a:r>
              <a:rPr lang="ru-RU" sz="1600" dirty="0" smtClean="0"/>
              <a:t>&lt; 15%</a:t>
            </a:r>
            <a:r>
              <a:rPr lang="en-US" sz="1600" dirty="0" smtClean="0"/>
              <a:t>), dominance of ruderal plants</a:t>
            </a:r>
            <a:r>
              <a:rPr lang="ru-RU" sz="1600" dirty="0" smtClean="0"/>
              <a:t>,.</a:t>
            </a:r>
            <a:endParaRPr lang="ru-RU" sz="1600" dirty="0"/>
          </a:p>
        </p:txBody>
      </p:sp>
      <p:sp>
        <p:nvSpPr>
          <p:cNvPr id="6" name="Прямоугольник 5"/>
          <p:cNvSpPr/>
          <p:nvPr/>
        </p:nvSpPr>
        <p:spPr>
          <a:xfrm>
            <a:off x="7921735" y="5117691"/>
            <a:ext cx="805670" cy="338554"/>
          </a:xfrm>
          <a:prstGeom prst="rect">
            <a:avLst/>
          </a:prstGeom>
        </p:spPr>
        <p:txBody>
          <a:bodyPr wrap="none">
            <a:spAutoFit/>
          </a:bodyPr>
          <a:lstStyle/>
          <a:p>
            <a:r>
              <a:rPr lang="en-US" sz="1600" b="1" dirty="0" smtClean="0">
                <a:latin typeface="+mn-lt"/>
              </a:rPr>
              <a:t>Stage II</a:t>
            </a:r>
            <a:endParaRPr lang="ru-RU" sz="1600" b="1" dirty="0">
              <a:latin typeface="+mn-lt"/>
            </a:endParaRPr>
          </a:p>
        </p:txBody>
      </p:sp>
      <p:pic>
        <p:nvPicPr>
          <p:cNvPr id="8" name="Объект 3" descr="E:\диск D\Pictures\2012\Белый_Ерыч\DSC01577.JPG"/>
          <p:cNvPicPr>
            <a:picLocks/>
          </p:cNvPicPr>
          <p:nvPr/>
        </p:nvPicPr>
        <p:blipFill>
          <a:blip r:embed="rId3" cstate="print"/>
          <a:srcRect/>
          <a:stretch>
            <a:fillRect/>
          </a:stretch>
        </p:blipFill>
        <p:spPr bwMode="auto">
          <a:xfrm>
            <a:off x="6612225" y="3032652"/>
            <a:ext cx="2531775" cy="2034812"/>
          </a:xfrm>
          <a:prstGeom prst="rect">
            <a:avLst/>
          </a:prstGeom>
          <a:noFill/>
          <a:ln w="9525">
            <a:solidFill>
              <a:schemeClr val="bg1"/>
            </a:solidFill>
            <a:miter lim="800000"/>
            <a:headEnd/>
            <a:tailEnd/>
          </a:ln>
        </p:spPr>
      </p:pic>
      <p:pic>
        <p:nvPicPr>
          <p:cNvPr id="9" name="Рисунок 8"/>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03401" y="4442907"/>
            <a:ext cx="2808312" cy="2088232"/>
          </a:xfrm>
          <a:prstGeom prst="rect">
            <a:avLst/>
          </a:prstGeom>
          <a:noFill/>
          <a:ln w="9525">
            <a:solidFill>
              <a:schemeClr val="bg1"/>
            </a:solidFill>
            <a:miter lim="800000"/>
            <a:headEnd/>
            <a:tailEnd/>
          </a:ln>
        </p:spPr>
      </p:pic>
      <p:sp>
        <p:nvSpPr>
          <p:cNvPr id="10" name="Прямоугольник 9"/>
          <p:cNvSpPr/>
          <p:nvPr/>
        </p:nvSpPr>
        <p:spPr>
          <a:xfrm>
            <a:off x="5364088" y="3244334"/>
            <a:ext cx="1158656" cy="369332"/>
          </a:xfrm>
          <a:prstGeom prst="rect">
            <a:avLst/>
          </a:prstGeom>
        </p:spPr>
        <p:txBody>
          <a:bodyPr wrap="square">
            <a:spAutoFit/>
          </a:bodyPr>
          <a:lstStyle/>
          <a:p>
            <a:r>
              <a:rPr lang="en-US" b="1" dirty="0" smtClean="0"/>
              <a:t>Stage I</a:t>
            </a:r>
            <a:endParaRPr lang="ru-RU" sz="1600" dirty="0">
              <a:latin typeface="+mn-lt"/>
            </a:endParaRPr>
          </a:p>
        </p:txBody>
      </p:sp>
      <p:sp>
        <p:nvSpPr>
          <p:cNvPr id="11" name="Прямоугольник 10"/>
          <p:cNvSpPr/>
          <p:nvPr/>
        </p:nvSpPr>
        <p:spPr>
          <a:xfrm>
            <a:off x="7921735" y="6346473"/>
            <a:ext cx="818494" cy="338554"/>
          </a:xfrm>
          <a:prstGeom prst="rect">
            <a:avLst/>
          </a:prstGeom>
        </p:spPr>
        <p:txBody>
          <a:bodyPr wrap="none">
            <a:spAutoFit/>
          </a:bodyPr>
          <a:lstStyle/>
          <a:p>
            <a:r>
              <a:rPr lang="en-US" sz="1600" b="1" dirty="0" smtClean="0">
                <a:latin typeface="+mn-lt"/>
              </a:rPr>
              <a:t>Stage V</a:t>
            </a:r>
            <a:endParaRPr lang="ru-RU" sz="1600" dirty="0">
              <a:latin typeface="+mn-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E:\Documents\Проекты\ПРООН\2012\Белый\Карта.jpg"/>
          <p:cNvPicPr>
            <a:picLocks noChangeAspect="1" noChangeArrowheads="1"/>
          </p:cNvPicPr>
          <p:nvPr/>
        </p:nvPicPr>
        <p:blipFill>
          <a:blip r:embed="rId2" cstate="print"/>
          <a:srcRect/>
          <a:stretch>
            <a:fillRect/>
          </a:stretch>
        </p:blipFill>
        <p:spPr bwMode="auto">
          <a:xfrm>
            <a:off x="517525" y="333375"/>
            <a:ext cx="4440238" cy="6278563"/>
          </a:xfrm>
          <a:prstGeom prst="rect">
            <a:avLst/>
          </a:prstGeom>
          <a:noFill/>
          <a:ln w="9525">
            <a:solidFill>
              <a:schemeClr val="tx1"/>
            </a:solidFill>
            <a:miter lim="800000"/>
            <a:headEnd/>
            <a:tailEnd/>
          </a:ln>
        </p:spPr>
      </p:pic>
      <p:sp>
        <p:nvSpPr>
          <p:cNvPr id="38915" name="Прямоугольник 1"/>
          <p:cNvSpPr>
            <a:spLocks noChangeArrowheads="1"/>
          </p:cNvSpPr>
          <p:nvPr/>
        </p:nvSpPr>
        <p:spPr bwMode="auto">
          <a:xfrm>
            <a:off x="5292725" y="980728"/>
            <a:ext cx="3599755" cy="2308324"/>
          </a:xfrm>
          <a:prstGeom prst="rect">
            <a:avLst/>
          </a:prstGeom>
          <a:noFill/>
          <a:ln w="9525">
            <a:noFill/>
            <a:miter lim="800000"/>
            <a:headEnd/>
            <a:tailEnd/>
          </a:ln>
        </p:spPr>
        <p:txBody>
          <a:bodyPr wrap="square">
            <a:spAutoFit/>
          </a:bodyPr>
          <a:lstStyle/>
          <a:p>
            <a:pPr algn="just"/>
            <a:r>
              <a:rPr lang="en-US" sz="1600" dirty="0" smtClean="0"/>
              <a:t>Most of lichen pine forests are at the </a:t>
            </a:r>
            <a:r>
              <a:rPr lang="en-US" sz="1600" b="1" dirty="0" smtClean="0"/>
              <a:t>Stage III</a:t>
            </a:r>
            <a:r>
              <a:rPr lang="ru-RU" sz="1600" dirty="0" smtClean="0"/>
              <a:t>. </a:t>
            </a:r>
            <a:r>
              <a:rPr lang="en-US" sz="1600" dirty="0" smtClean="0"/>
              <a:t>This stage is critical for the ecosystems</a:t>
            </a:r>
            <a:r>
              <a:rPr lang="ru-RU" sz="1600" dirty="0" smtClean="0"/>
              <a:t>. </a:t>
            </a:r>
            <a:r>
              <a:rPr lang="en-US" sz="1600" dirty="0" smtClean="0"/>
              <a:t>At the </a:t>
            </a:r>
            <a:r>
              <a:rPr lang="en-US" sz="1600" b="1" dirty="0" smtClean="0"/>
              <a:t>Stage IV</a:t>
            </a:r>
            <a:r>
              <a:rPr lang="en-US" sz="1600" dirty="0" smtClean="0"/>
              <a:t>, disturbed forests are stable in time and difficult to return to the initial state</a:t>
            </a:r>
            <a:r>
              <a:rPr lang="ru-RU" sz="1600" dirty="0" smtClean="0"/>
              <a:t>. </a:t>
            </a:r>
            <a:r>
              <a:rPr lang="en-US" sz="1600" dirty="0" smtClean="0"/>
              <a:t>Maybe criteria of forest assessment should be even stricter and recreation to be possible only at the Stages I and II</a:t>
            </a:r>
            <a:r>
              <a:rPr lang="ru-RU" sz="1600" dirty="0" smtClean="0"/>
              <a:t>.</a:t>
            </a:r>
            <a:endParaRPr lang="ru-RU"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280920" cy="5632311"/>
          </a:xfrm>
          <a:prstGeom prst="rect">
            <a:avLst/>
          </a:prstGeom>
        </p:spPr>
        <p:txBody>
          <a:bodyPr wrap="square">
            <a:spAutoFit/>
          </a:bodyPr>
          <a:lstStyle/>
          <a:p>
            <a:r>
              <a:rPr lang="en-US" sz="2000" dirty="0" smtClean="0"/>
              <a:t>Despite the considerable amount of data, the list of lichen species the Komi Republic is far from complete. The current List combines about 75% of expected lichens diversity.</a:t>
            </a:r>
          </a:p>
          <a:p>
            <a:r>
              <a:rPr lang="en-US" sz="2000" dirty="0" smtClean="0"/>
              <a:t>There are few data on the diversity of lichens in the northern territories: forest-tundra and tundra, northern and extreme north taiga.</a:t>
            </a:r>
          </a:p>
          <a:p>
            <a:r>
              <a:rPr lang="en-US" sz="2000" dirty="0" smtClean="0"/>
              <a:t>Ural Mountains, especially Subpolar and Polar Urals, are poorly investigated by lichenologists.</a:t>
            </a:r>
          </a:p>
          <a:p>
            <a:r>
              <a:rPr lang="en-US" sz="2000" dirty="0" smtClean="0"/>
              <a:t>There are scattered information about composition of lichen communities of subalpine woodlands, mountain tundra, and stony placers.</a:t>
            </a:r>
          </a:p>
          <a:p>
            <a:r>
              <a:rPr lang="en-US" sz="2000" dirty="0" smtClean="0"/>
              <a:t>It is necessary to continue research in the protected areas. First of all, this concerns the largest object of the nature reserve fund of the Komi Republic - the Yugyd Va National Park where information on the species diversity of lichens is fragmentary.</a:t>
            </a:r>
          </a:p>
          <a:p>
            <a:r>
              <a:rPr lang="en-US" sz="2000" dirty="0" smtClean="0"/>
              <a:t>Reserves with a rocky limestone outcrops are of special attention due to relic species preserved from the time of the last glaciations. Many new and rare species can be found there.</a:t>
            </a:r>
          </a:p>
          <a:p>
            <a:endParaRPr lang="ru-RU" sz="2000" b="1" dirty="0">
              <a:latin typeface="+mn-lt"/>
            </a:endParaRPr>
          </a:p>
        </p:txBody>
      </p:sp>
    </p:spTree>
    <p:extLst>
      <p:ext uri="{BB962C8B-B14F-4D97-AF65-F5344CB8AC3E}">
        <p14:creationId xmlns="" xmlns:p14="http://schemas.microsoft.com/office/powerpoint/2010/main" val="29737947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F:\диск D\Pictures\2015\выставка_минприроды\Тунис 086 (2).JPG"/>
          <p:cNvPicPr>
            <a:picLocks noChangeAspect="1" noChangeArrowheads="1"/>
          </p:cNvPicPr>
          <p:nvPr/>
        </p:nvPicPr>
        <p:blipFill>
          <a:blip r:embed="rId2" cstate="print"/>
          <a:srcRect/>
          <a:stretch>
            <a:fillRect/>
          </a:stretch>
        </p:blipFill>
        <p:spPr bwMode="auto">
          <a:xfrm>
            <a:off x="-756592" y="-239591"/>
            <a:ext cx="10680738" cy="7097591"/>
          </a:xfrm>
          <a:prstGeom prst="rect">
            <a:avLst/>
          </a:prstGeom>
          <a:noFill/>
        </p:spPr>
      </p:pic>
      <p:sp>
        <p:nvSpPr>
          <p:cNvPr id="39938" name="Заголовок 1"/>
          <p:cNvSpPr>
            <a:spLocks noGrp="1"/>
          </p:cNvSpPr>
          <p:nvPr>
            <p:ph type="title"/>
          </p:nvPr>
        </p:nvSpPr>
        <p:spPr/>
        <p:txBody>
          <a:bodyPr/>
          <a:lstStyle/>
          <a:p>
            <a:pPr eaLnBrk="1" hangingPunct="1"/>
            <a:endParaRPr lang="ru-RU" smtClean="0"/>
          </a:p>
        </p:txBody>
      </p:sp>
      <p:sp>
        <p:nvSpPr>
          <p:cNvPr id="39939" name="Содержимое 2"/>
          <p:cNvSpPr>
            <a:spLocks noGrp="1"/>
          </p:cNvSpPr>
          <p:nvPr>
            <p:ph idx="1"/>
          </p:nvPr>
        </p:nvSpPr>
        <p:spPr/>
        <p:txBody>
          <a:bodyPr/>
          <a:lstStyle/>
          <a:p>
            <a:pPr eaLnBrk="1" hangingPunct="1"/>
            <a:endParaRPr lang="ru-RU" dirty="0" smtClean="0"/>
          </a:p>
        </p:txBody>
      </p:sp>
      <p:sp>
        <p:nvSpPr>
          <p:cNvPr id="39941" name="TextBox 4"/>
          <p:cNvSpPr txBox="1">
            <a:spLocks noChangeArrowheads="1"/>
          </p:cNvSpPr>
          <p:nvPr/>
        </p:nvSpPr>
        <p:spPr bwMode="auto">
          <a:xfrm>
            <a:off x="2428875" y="2143125"/>
            <a:ext cx="4346318" cy="584775"/>
          </a:xfrm>
          <a:prstGeom prst="rect">
            <a:avLst/>
          </a:prstGeom>
          <a:noFill/>
          <a:ln w="9525">
            <a:noFill/>
            <a:miter lim="800000"/>
            <a:headEnd/>
            <a:tailEnd/>
          </a:ln>
        </p:spPr>
        <p:txBody>
          <a:bodyPr wrap="none">
            <a:spAutoFit/>
          </a:bodyPr>
          <a:lstStyle/>
          <a:p>
            <a:r>
              <a:rPr lang="en-US" sz="3200" b="1" i="1" dirty="0" smtClean="0">
                <a:solidFill>
                  <a:schemeClr val="bg1"/>
                </a:solidFill>
                <a:latin typeface="Calibri" pitchFamily="34" charset="0"/>
              </a:rPr>
              <a:t>Thank you for attention</a:t>
            </a:r>
            <a:r>
              <a:rPr lang="ru-RU" sz="3200" b="1" i="1" dirty="0" smtClean="0">
                <a:solidFill>
                  <a:schemeClr val="bg1"/>
                </a:solidFill>
                <a:latin typeface="Calibri" pitchFamily="34" charset="0"/>
              </a:rPr>
              <a:t>!</a:t>
            </a:r>
            <a:endParaRPr lang="ru-RU" sz="3200" b="1" i="1"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Parmelia-sulcata-11-10-2000-Peczorskij-KrJag"/>
          <p:cNvPicPr>
            <a:picLocks noChangeAspect="1" noChangeArrowheads="1"/>
          </p:cNvPicPr>
          <p:nvPr/>
        </p:nvPicPr>
        <p:blipFill>
          <a:blip r:embed="rId2" cstate="print"/>
          <a:srcRect/>
          <a:stretch>
            <a:fillRect/>
          </a:stretch>
        </p:blipFill>
        <p:spPr bwMode="auto">
          <a:xfrm>
            <a:off x="5508625" y="314325"/>
            <a:ext cx="3182938" cy="2033588"/>
          </a:xfrm>
          <a:prstGeom prst="rect">
            <a:avLst/>
          </a:prstGeom>
          <a:noFill/>
          <a:ln w="9525">
            <a:solidFill>
              <a:schemeClr val="tx1"/>
            </a:solidFill>
            <a:miter lim="800000"/>
            <a:headEnd/>
            <a:tailEnd/>
          </a:ln>
          <a:effectLst>
            <a:outerShdw dist="35921" dir="2700000" algn="ctr" rotWithShape="0">
              <a:schemeClr val="bg2"/>
            </a:outerShdw>
          </a:effectLst>
        </p:spPr>
      </p:pic>
      <p:pic>
        <p:nvPicPr>
          <p:cNvPr id="7171" name="Picture 6" descr="label"/>
          <p:cNvPicPr>
            <a:picLocks noChangeAspect="1" noChangeArrowheads="1"/>
          </p:cNvPicPr>
          <p:nvPr/>
        </p:nvPicPr>
        <p:blipFill>
          <a:blip r:embed="rId3" cstate="print"/>
          <a:srcRect/>
          <a:stretch>
            <a:fillRect/>
          </a:stretch>
        </p:blipFill>
        <p:spPr bwMode="auto">
          <a:xfrm>
            <a:off x="6172200" y="2252663"/>
            <a:ext cx="2928938" cy="2020887"/>
          </a:xfrm>
          <a:prstGeom prst="rect">
            <a:avLst/>
          </a:prstGeom>
          <a:noFill/>
          <a:ln w="3175">
            <a:solidFill>
              <a:srgbClr val="000000"/>
            </a:solidFill>
            <a:miter lim="800000"/>
            <a:headEnd/>
            <a:tailEnd/>
          </a:ln>
        </p:spPr>
      </p:pic>
      <p:sp>
        <p:nvSpPr>
          <p:cNvPr id="4" name="Прямоугольник 3"/>
          <p:cNvSpPr/>
          <p:nvPr/>
        </p:nvSpPr>
        <p:spPr>
          <a:xfrm>
            <a:off x="179511" y="129634"/>
            <a:ext cx="5329113" cy="1754326"/>
          </a:xfrm>
          <a:prstGeom prst="rect">
            <a:avLst/>
          </a:prstGeom>
        </p:spPr>
        <p:txBody>
          <a:bodyPr wrap="square">
            <a:spAutoFit/>
          </a:bodyPr>
          <a:lstStyle/>
          <a:p>
            <a:pPr fontAlgn="auto">
              <a:spcBef>
                <a:spcPts val="0"/>
              </a:spcBef>
              <a:spcAft>
                <a:spcPts val="0"/>
              </a:spcAft>
              <a:defRPr/>
            </a:pPr>
            <a:r>
              <a:rPr lang="en-US" b="1" dirty="0" smtClean="0">
                <a:solidFill>
                  <a:schemeClr val="accent1">
                    <a:lumMod val="50000"/>
                  </a:schemeClr>
                </a:solidFill>
                <a:latin typeface="+mn-lt"/>
                <a:cs typeface="+mn-cs"/>
              </a:rPr>
              <a:t>Features of the lichen collection:</a:t>
            </a:r>
            <a:br>
              <a:rPr lang="en-US" b="1" dirty="0" smtClean="0">
                <a:solidFill>
                  <a:schemeClr val="accent1">
                    <a:lumMod val="50000"/>
                  </a:schemeClr>
                </a:solidFill>
                <a:latin typeface="+mn-lt"/>
                <a:cs typeface="+mn-cs"/>
              </a:rPr>
            </a:br>
            <a:r>
              <a:rPr lang="en-US" b="1" dirty="0" smtClean="0">
                <a:solidFill>
                  <a:schemeClr val="accent1">
                    <a:lumMod val="50000"/>
                  </a:schemeClr>
                </a:solidFill>
                <a:latin typeface="+mn-lt"/>
                <a:cs typeface="+mn-cs"/>
              </a:rPr>
              <a:t>• alphabetical order of species in the main fund;</a:t>
            </a:r>
            <a:br>
              <a:rPr lang="en-US" b="1" dirty="0" smtClean="0">
                <a:solidFill>
                  <a:schemeClr val="accent1">
                    <a:lumMod val="50000"/>
                  </a:schemeClr>
                </a:solidFill>
                <a:latin typeface="+mn-lt"/>
                <a:cs typeface="+mn-cs"/>
              </a:rPr>
            </a:br>
            <a:r>
              <a:rPr lang="en-US" b="1" dirty="0" smtClean="0">
                <a:solidFill>
                  <a:schemeClr val="accent1">
                    <a:lumMod val="50000"/>
                  </a:schemeClr>
                </a:solidFill>
                <a:latin typeface="+mn-lt"/>
                <a:cs typeface="+mn-cs"/>
              </a:rPr>
              <a:t>• bilingual (English and Russian) labeling of samples.</a:t>
            </a:r>
            <a:br>
              <a:rPr lang="en-US" b="1" dirty="0" smtClean="0">
                <a:solidFill>
                  <a:schemeClr val="accent1">
                    <a:lumMod val="50000"/>
                  </a:schemeClr>
                </a:solidFill>
                <a:latin typeface="+mn-lt"/>
                <a:cs typeface="+mn-cs"/>
              </a:rPr>
            </a:br>
            <a:r>
              <a:rPr lang="en-US" b="1" dirty="0" smtClean="0">
                <a:solidFill>
                  <a:schemeClr val="accent1">
                    <a:lumMod val="50000"/>
                  </a:schemeClr>
                </a:solidFill>
                <a:latin typeface="+mn-lt"/>
                <a:cs typeface="+mn-cs"/>
              </a:rPr>
              <a:t>Work is underway to create a virtual herbarium of lichens. To date, more than 600 samples of 250 species of 121 genera have been scanned.</a:t>
            </a:r>
            <a:endParaRPr lang="ru-RU" dirty="0">
              <a:latin typeface="+mn-lt"/>
              <a:cs typeface="+mn-cs"/>
            </a:endParaRPr>
          </a:p>
        </p:txBody>
      </p:sp>
      <p:pic>
        <p:nvPicPr>
          <p:cNvPr id="7173" name="Picture 4" descr="scale lich on wood (17)"/>
          <p:cNvPicPr>
            <a:picLocks noChangeAspect="1" noChangeArrowheads="1"/>
          </p:cNvPicPr>
          <p:nvPr/>
        </p:nvPicPr>
        <p:blipFill>
          <a:blip r:embed="rId4" cstate="print"/>
          <a:srcRect/>
          <a:stretch>
            <a:fillRect/>
          </a:stretch>
        </p:blipFill>
        <p:spPr bwMode="auto">
          <a:xfrm>
            <a:off x="0" y="3573463"/>
            <a:ext cx="6121400" cy="3284537"/>
          </a:xfrm>
          <a:prstGeom prst="rect">
            <a:avLst/>
          </a:prstGeom>
          <a:noFill/>
          <a:ln w="9525">
            <a:noFill/>
            <a:miter lim="800000"/>
            <a:headEnd/>
            <a:tailEnd/>
          </a:ln>
        </p:spPr>
      </p:pic>
      <p:sp>
        <p:nvSpPr>
          <p:cNvPr id="11" name="Rectangle 6"/>
          <p:cNvSpPr>
            <a:spLocks noChangeArrowheads="1"/>
          </p:cNvSpPr>
          <p:nvPr/>
        </p:nvSpPr>
        <p:spPr bwMode="auto">
          <a:xfrm>
            <a:off x="2555875" y="3805238"/>
            <a:ext cx="1295400" cy="935037"/>
          </a:xfrm>
          <a:prstGeom prst="rect">
            <a:avLst/>
          </a:prstGeom>
          <a:noFill/>
          <a:ln w="57150">
            <a:solidFill>
              <a:srgbClr val="00FF00"/>
            </a:solidFill>
            <a:miter lim="800000"/>
            <a:headEnd/>
            <a:tailEnd/>
          </a:ln>
        </p:spPr>
        <p:txBody>
          <a:bodyPr wrap="none" anchor="ctr"/>
          <a:lstStyle/>
          <a:p>
            <a:endParaRPr lang="ru-RU"/>
          </a:p>
        </p:txBody>
      </p:sp>
      <p:pic>
        <p:nvPicPr>
          <p:cNvPr id="12" name="Picture 5" descr="scale lich on wood (17"/>
          <p:cNvPicPr>
            <a:picLocks noChangeAspect="1" noChangeArrowheads="1"/>
          </p:cNvPicPr>
          <p:nvPr/>
        </p:nvPicPr>
        <p:blipFill>
          <a:blip r:embed="rId5" cstate="print"/>
          <a:srcRect/>
          <a:stretch>
            <a:fillRect/>
          </a:stretch>
        </p:blipFill>
        <p:spPr bwMode="auto">
          <a:xfrm>
            <a:off x="581228" y="332656"/>
            <a:ext cx="7878881" cy="611055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908720"/>
            <a:ext cx="8496944" cy="3139321"/>
          </a:xfrm>
          <a:prstGeom prst="rect">
            <a:avLst/>
          </a:prstGeom>
        </p:spPr>
        <p:txBody>
          <a:bodyPr wrap="square">
            <a:spAutoFit/>
          </a:bodyPr>
          <a:lstStyle/>
          <a:p>
            <a:pPr marL="342900" indent="-342900" fontAlgn="auto">
              <a:spcBef>
                <a:spcPts val="0"/>
              </a:spcBef>
              <a:spcAft>
                <a:spcPts val="0"/>
              </a:spcAft>
              <a:buAutoNum type="arabicPeriod"/>
              <a:defRPr/>
            </a:pPr>
            <a:r>
              <a:rPr lang="en-US" dirty="0" smtClean="0"/>
              <a:t>In the late 1990s, The LICHEN database structure was developed in the Microsoft Access</a:t>
            </a:r>
            <a:endParaRPr lang="ru-RU" dirty="0" smtClean="0"/>
          </a:p>
          <a:p>
            <a:pPr marL="342900" indent="-342900" fontAlgn="auto">
              <a:spcBef>
                <a:spcPts val="0"/>
              </a:spcBef>
              <a:spcAft>
                <a:spcPts val="0"/>
              </a:spcAft>
              <a:buAutoNum type="arabicPeriod"/>
              <a:defRPr/>
            </a:pPr>
            <a:r>
              <a:rPr lang="en-US" dirty="0" smtClean="0"/>
              <a:t>Since</a:t>
            </a:r>
            <a:r>
              <a:rPr lang="ru-RU" dirty="0" smtClean="0"/>
              <a:t> 2017 </a:t>
            </a:r>
            <a:r>
              <a:rPr lang="en-US" dirty="0" smtClean="0"/>
              <a:t>–</a:t>
            </a:r>
            <a:r>
              <a:rPr lang="ru-RU" dirty="0" smtClean="0"/>
              <a:t> </a:t>
            </a:r>
            <a:r>
              <a:rPr lang="en-US" dirty="0" smtClean="0"/>
              <a:t>data on lichens in the </a:t>
            </a:r>
            <a:r>
              <a:rPr lang="ru-RU" dirty="0" smtClean="0"/>
              <a:t>«ADONIS»</a:t>
            </a:r>
            <a:r>
              <a:rPr lang="en-US" dirty="0" smtClean="0"/>
              <a:t> database</a:t>
            </a:r>
            <a:r>
              <a:rPr lang="ru-RU" dirty="0" smtClean="0"/>
              <a:t>, </a:t>
            </a:r>
            <a:r>
              <a:rPr lang="en-US" dirty="0" smtClean="0"/>
              <a:t>uniting the main botanical collection funds of the Institute of Biology of Komi SC UrB RAS</a:t>
            </a:r>
            <a:r>
              <a:rPr lang="ru-RU" dirty="0" smtClean="0"/>
              <a:t> (SYKO). </a:t>
            </a:r>
          </a:p>
          <a:p>
            <a:pPr marL="342900" indent="-342900" fontAlgn="auto">
              <a:spcBef>
                <a:spcPts val="0"/>
              </a:spcBef>
              <a:spcAft>
                <a:spcPts val="0"/>
              </a:spcAft>
              <a:defRPr/>
            </a:pPr>
            <a:r>
              <a:rPr lang="ru-RU" dirty="0" smtClean="0"/>
              <a:t>      </a:t>
            </a:r>
          </a:p>
          <a:p>
            <a:pPr marL="342900" indent="-342900" fontAlgn="auto">
              <a:spcBef>
                <a:spcPts val="0"/>
              </a:spcBef>
              <a:spcAft>
                <a:spcPts val="0"/>
              </a:spcAft>
              <a:defRPr/>
            </a:pPr>
            <a:r>
              <a:rPr lang="en-US" dirty="0" smtClean="0"/>
              <a:t>Entry of information on places of species finds </a:t>
            </a:r>
            <a:r>
              <a:rPr lang="ru-RU" dirty="0" smtClean="0"/>
              <a:t>:</a:t>
            </a:r>
          </a:p>
          <a:p>
            <a:pPr marL="342900" indent="-342900" fontAlgn="auto">
              <a:spcBef>
                <a:spcPts val="0"/>
              </a:spcBef>
              <a:spcAft>
                <a:spcPts val="0"/>
              </a:spcAft>
              <a:defRPr/>
            </a:pPr>
            <a:r>
              <a:rPr lang="ru-RU" dirty="0" smtClean="0"/>
              <a:t>     - </a:t>
            </a:r>
            <a:r>
              <a:rPr lang="en-US" dirty="0" smtClean="0"/>
              <a:t>coordinates and location</a:t>
            </a:r>
            <a:r>
              <a:rPr lang="ru-RU" dirty="0" smtClean="0"/>
              <a:t> («</a:t>
            </a:r>
            <a:r>
              <a:rPr lang="en-US" dirty="0" smtClean="0"/>
              <a:t>Location</a:t>
            </a:r>
            <a:r>
              <a:rPr lang="ru-RU" dirty="0" smtClean="0"/>
              <a:t>»)</a:t>
            </a:r>
          </a:p>
          <a:p>
            <a:pPr marL="342900" indent="-342900" fontAlgn="auto">
              <a:spcBef>
                <a:spcPts val="0"/>
              </a:spcBef>
              <a:spcAft>
                <a:spcPts val="0"/>
              </a:spcAft>
              <a:defRPr/>
            </a:pPr>
            <a:r>
              <a:rPr lang="ru-RU" dirty="0" smtClean="0"/>
              <a:t>     - </a:t>
            </a:r>
            <a:r>
              <a:rPr lang="en-US" dirty="0" smtClean="0"/>
              <a:t>herbarium specimens</a:t>
            </a:r>
            <a:r>
              <a:rPr lang="ru-RU" dirty="0" smtClean="0"/>
              <a:t> («</a:t>
            </a:r>
            <a:r>
              <a:rPr lang="en-US" dirty="0" smtClean="0"/>
              <a:t>Herbarium labels</a:t>
            </a:r>
            <a:r>
              <a:rPr lang="ru-RU" dirty="0" smtClean="0"/>
              <a:t>»).</a:t>
            </a:r>
          </a:p>
          <a:p>
            <a:pPr marL="342900" indent="-342900" fontAlgn="auto">
              <a:spcBef>
                <a:spcPts val="0"/>
              </a:spcBef>
              <a:spcAft>
                <a:spcPts val="0"/>
              </a:spcAft>
              <a:defRPr/>
            </a:pPr>
            <a:r>
              <a:rPr lang="ru-RU" dirty="0" smtClean="0"/>
              <a:t> </a:t>
            </a:r>
            <a:r>
              <a:rPr lang="en-GB" dirty="0" smtClean="0"/>
              <a:t>Currently, we are going to enter the information on the locations of rare species and old specimens</a:t>
            </a:r>
            <a:r>
              <a:rPr lang="ru-RU" dirty="0" smtClean="0"/>
              <a:t>.</a:t>
            </a:r>
            <a:endParaRPr lang="ru-RU" dirty="0"/>
          </a:p>
        </p:txBody>
      </p:sp>
      <p:sp>
        <p:nvSpPr>
          <p:cNvPr id="3" name="Прямоугольник 2"/>
          <p:cNvSpPr/>
          <p:nvPr/>
        </p:nvSpPr>
        <p:spPr>
          <a:xfrm>
            <a:off x="539552" y="332656"/>
            <a:ext cx="3339376" cy="369332"/>
          </a:xfrm>
          <a:prstGeom prst="rect">
            <a:avLst/>
          </a:prstGeom>
        </p:spPr>
        <p:txBody>
          <a:bodyPr wrap="none">
            <a:spAutoFit/>
          </a:bodyPr>
          <a:lstStyle/>
          <a:p>
            <a:pPr fontAlgn="auto">
              <a:spcBef>
                <a:spcPts val="0"/>
              </a:spcBef>
              <a:spcAft>
                <a:spcPts val="0"/>
              </a:spcAft>
              <a:defRPr/>
            </a:pPr>
            <a:r>
              <a:rPr lang="en-GB" b="1" dirty="0" smtClean="0">
                <a:solidFill>
                  <a:schemeClr val="accent1">
                    <a:lumMod val="50000"/>
                  </a:schemeClr>
                </a:solidFill>
              </a:rPr>
              <a:t>Lichen Collection Database </a:t>
            </a:r>
            <a:r>
              <a:rPr lang="ru-RU" b="1" dirty="0" smtClean="0">
                <a:solidFill>
                  <a:schemeClr val="accent1">
                    <a:lumMod val="50000"/>
                  </a:schemeClr>
                </a:solidFill>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Прямоугольник 1"/>
          <p:cNvSpPr>
            <a:spLocks noChangeArrowheads="1"/>
          </p:cNvSpPr>
          <p:nvPr/>
        </p:nvSpPr>
        <p:spPr bwMode="auto">
          <a:xfrm>
            <a:off x="2987824" y="1052736"/>
            <a:ext cx="5760640" cy="923330"/>
          </a:xfrm>
          <a:prstGeom prst="rect">
            <a:avLst/>
          </a:prstGeom>
          <a:noFill/>
          <a:ln w="9525">
            <a:noFill/>
            <a:miter lim="800000"/>
            <a:headEnd/>
            <a:tailEnd/>
          </a:ln>
        </p:spPr>
        <p:txBody>
          <a:bodyPr wrap="square">
            <a:spAutoFit/>
          </a:bodyPr>
          <a:lstStyle/>
          <a:p>
            <a:r>
              <a:rPr lang="ru-RU" b="1" dirty="0" smtClean="0">
                <a:solidFill>
                  <a:srgbClr val="FF0000"/>
                </a:solidFill>
                <a:latin typeface="+mn-lt"/>
              </a:rPr>
              <a:t>1247 </a:t>
            </a:r>
            <a:r>
              <a:rPr lang="en-US" b="1" dirty="0" smtClean="0">
                <a:solidFill>
                  <a:srgbClr val="0070C0"/>
                </a:solidFill>
                <a:latin typeface="+mn-lt"/>
              </a:rPr>
              <a:t>species of lichens and taxonomically closed fungi</a:t>
            </a:r>
            <a:endParaRPr lang="ru-RU" b="1" dirty="0">
              <a:solidFill>
                <a:srgbClr val="0070C0"/>
              </a:solidFill>
              <a:latin typeface="+mn-lt"/>
            </a:endParaRPr>
          </a:p>
          <a:p>
            <a:r>
              <a:rPr lang="ru-RU" b="1" dirty="0" smtClean="0">
                <a:solidFill>
                  <a:srgbClr val="0070C0"/>
                </a:solidFill>
                <a:latin typeface="+mn-lt"/>
              </a:rPr>
              <a:t>91 </a:t>
            </a:r>
            <a:r>
              <a:rPr lang="en-US" b="1" dirty="0" smtClean="0">
                <a:solidFill>
                  <a:srgbClr val="0070C0"/>
                </a:solidFill>
                <a:latin typeface="+mn-lt"/>
              </a:rPr>
              <a:t>families</a:t>
            </a:r>
            <a:endParaRPr lang="ru-RU" b="1" dirty="0">
              <a:solidFill>
                <a:srgbClr val="0070C0"/>
              </a:solidFill>
              <a:latin typeface="+mn-lt"/>
            </a:endParaRPr>
          </a:p>
          <a:p>
            <a:r>
              <a:rPr lang="ru-RU" b="1" dirty="0" smtClean="0">
                <a:solidFill>
                  <a:srgbClr val="0070C0"/>
                </a:solidFill>
                <a:latin typeface="+mn-lt"/>
              </a:rPr>
              <a:t>365 </a:t>
            </a:r>
            <a:r>
              <a:rPr lang="en-US" b="1" dirty="0" smtClean="0">
                <a:solidFill>
                  <a:srgbClr val="0070C0"/>
                </a:solidFill>
                <a:latin typeface="+mn-lt"/>
              </a:rPr>
              <a:t>genera</a:t>
            </a:r>
            <a:endParaRPr lang="ru-RU" b="1" dirty="0">
              <a:latin typeface="+mn-lt"/>
            </a:endParaRPr>
          </a:p>
        </p:txBody>
      </p:sp>
      <p:sp>
        <p:nvSpPr>
          <p:cNvPr id="8197" name="Прямоугольник 2"/>
          <p:cNvSpPr>
            <a:spLocks noChangeArrowheads="1"/>
          </p:cNvSpPr>
          <p:nvPr/>
        </p:nvSpPr>
        <p:spPr bwMode="auto">
          <a:xfrm>
            <a:off x="467544" y="1052736"/>
            <a:ext cx="2592288" cy="923330"/>
          </a:xfrm>
          <a:prstGeom prst="rect">
            <a:avLst/>
          </a:prstGeom>
          <a:noFill/>
          <a:ln w="9525">
            <a:noFill/>
            <a:miter lim="800000"/>
            <a:headEnd/>
            <a:tailEnd/>
          </a:ln>
        </p:spPr>
        <p:txBody>
          <a:bodyPr wrap="square">
            <a:spAutoFit/>
          </a:bodyPr>
          <a:lstStyle/>
          <a:p>
            <a:r>
              <a:rPr lang="ru-RU" b="1" dirty="0" smtClean="0">
                <a:solidFill>
                  <a:srgbClr val="FF0000"/>
                </a:solidFill>
                <a:latin typeface="+mn-lt"/>
              </a:rPr>
              <a:t>1101 </a:t>
            </a:r>
            <a:r>
              <a:rPr lang="en-US" b="1" dirty="0" smtClean="0">
                <a:solidFill>
                  <a:srgbClr val="0070C0"/>
                </a:solidFill>
                <a:latin typeface="+mn-lt"/>
              </a:rPr>
              <a:t>species of lichens</a:t>
            </a:r>
            <a:endParaRPr lang="ru-RU" b="1" dirty="0">
              <a:solidFill>
                <a:srgbClr val="0070C0"/>
              </a:solidFill>
              <a:latin typeface="+mn-lt"/>
            </a:endParaRPr>
          </a:p>
          <a:p>
            <a:r>
              <a:rPr lang="ru-RU" b="1" dirty="0" smtClean="0">
                <a:solidFill>
                  <a:srgbClr val="0070C0"/>
                </a:solidFill>
                <a:latin typeface="+mn-lt"/>
              </a:rPr>
              <a:t>79 </a:t>
            </a:r>
            <a:r>
              <a:rPr lang="en-US" b="1" dirty="0" smtClean="0">
                <a:solidFill>
                  <a:srgbClr val="0070C0"/>
                </a:solidFill>
                <a:latin typeface="+mn-lt"/>
              </a:rPr>
              <a:t>families</a:t>
            </a:r>
            <a:endParaRPr lang="ru-RU" b="1" dirty="0">
              <a:solidFill>
                <a:srgbClr val="0070C0"/>
              </a:solidFill>
              <a:latin typeface="+mn-lt"/>
            </a:endParaRPr>
          </a:p>
          <a:p>
            <a:r>
              <a:rPr lang="ru-RU" b="1" dirty="0" smtClean="0">
                <a:solidFill>
                  <a:srgbClr val="0070C0"/>
                </a:solidFill>
                <a:latin typeface="+mn-lt"/>
              </a:rPr>
              <a:t>296 </a:t>
            </a:r>
            <a:r>
              <a:rPr lang="en-US" b="1" dirty="0" smtClean="0">
                <a:solidFill>
                  <a:srgbClr val="0070C0"/>
                </a:solidFill>
                <a:latin typeface="+mn-lt"/>
              </a:rPr>
              <a:t>genera</a:t>
            </a:r>
            <a:r>
              <a:rPr lang="ru-RU" b="1" dirty="0" smtClean="0">
                <a:solidFill>
                  <a:srgbClr val="0070C0"/>
                </a:solidFill>
                <a:latin typeface="+mn-lt"/>
              </a:rPr>
              <a:t> </a:t>
            </a:r>
          </a:p>
        </p:txBody>
      </p:sp>
      <p:sp>
        <p:nvSpPr>
          <p:cNvPr id="9" name="Прямоугольник 8"/>
          <p:cNvSpPr/>
          <p:nvPr/>
        </p:nvSpPr>
        <p:spPr>
          <a:xfrm>
            <a:off x="1539529" y="404664"/>
            <a:ext cx="6092245" cy="369332"/>
          </a:xfrm>
          <a:prstGeom prst="rect">
            <a:avLst/>
          </a:prstGeom>
        </p:spPr>
        <p:txBody>
          <a:bodyPr wrap="none">
            <a:spAutoFit/>
          </a:bodyPr>
          <a:lstStyle/>
          <a:p>
            <a:pPr algn="ctr" fontAlgn="auto">
              <a:spcBef>
                <a:spcPts val="0"/>
              </a:spcBef>
              <a:spcAft>
                <a:spcPts val="0"/>
              </a:spcAft>
              <a:defRPr/>
            </a:pPr>
            <a:r>
              <a:rPr lang="en-US" b="1" dirty="0" smtClean="0"/>
              <a:t>Taxonomical diversity of lichens in the Komi Republic</a:t>
            </a:r>
            <a:endParaRPr lang="ru-RU" b="1" dirty="0"/>
          </a:p>
        </p:txBody>
      </p:sp>
      <p:pic>
        <p:nvPicPr>
          <p:cNvPr id="52225" name="Picture 1"/>
          <p:cNvPicPr>
            <a:picLocks noChangeAspect="1" noChangeArrowheads="1"/>
          </p:cNvPicPr>
          <p:nvPr/>
        </p:nvPicPr>
        <p:blipFill>
          <a:blip r:embed="rId2" cstate="print"/>
          <a:srcRect/>
          <a:stretch>
            <a:fillRect/>
          </a:stretch>
        </p:blipFill>
        <p:spPr bwMode="auto">
          <a:xfrm>
            <a:off x="395536" y="2348880"/>
            <a:ext cx="2664296" cy="4009340"/>
          </a:xfrm>
          <a:prstGeom prst="rect">
            <a:avLst/>
          </a:prstGeom>
          <a:noFill/>
          <a:ln w="9525">
            <a:noFill/>
            <a:miter lim="800000"/>
            <a:headEnd/>
            <a:tailEnd/>
          </a:ln>
          <a:effectLst/>
        </p:spPr>
      </p:pic>
      <p:pic>
        <p:nvPicPr>
          <p:cNvPr id="52226" name="Picture 2"/>
          <p:cNvPicPr>
            <a:picLocks noChangeAspect="1" noChangeArrowheads="1"/>
          </p:cNvPicPr>
          <p:nvPr/>
        </p:nvPicPr>
        <p:blipFill>
          <a:blip r:embed="rId3" cstate="print"/>
          <a:srcRect/>
          <a:stretch>
            <a:fillRect/>
          </a:stretch>
        </p:blipFill>
        <p:spPr bwMode="auto">
          <a:xfrm>
            <a:off x="6228184" y="1772816"/>
            <a:ext cx="2448272" cy="2448272"/>
          </a:xfrm>
          <a:prstGeom prst="rect">
            <a:avLst/>
          </a:prstGeom>
          <a:noFill/>
          <a:ln w="9525">
            <a:noFill/>
            <a:miter lim="800000"/>
            <a:headEnd/>
            <a:tailEnd/>
          </a:ln>
          <a:effectLst/>
        </p:spPr>
      </p:pic>
      <p:pic>
        <p:nvPicPr>
          <p:cNvPr id="52227" name="Picture 3" descr="F:\Lichens_Conference_2019\Экскурсии\Экскурсия на Кожим\лишайники\Lasallia rossica Dombr..JPG"/>
          <p:cNvPicPr>
            <a:picLocks noChangeAspect="1" noChangeArrowheads="1"/>
          </p:cNvPicPr>
          <p:nvPr/>
        </p:nvPicPr>
        <p:blipFill>
          <a:blip r:embed="rId4" cstate="print"/>
          <a:srcRect/>
          <a:stretch>
            <a:fillRect/>
          </a:stretch>
        </p:blipFill>
        <p:spPr bwMode="auto">
          <a:xfrm>
            <a:off x="3203848" y="2348880"/>
            <a:ext cx="2664296" cy="1776324"/>
          </a:xfrm>
          <a:prstGeom prst="rect">
            <a:avLst/>
          </a:prstGeom>
          <a:noFill/>
        </p:spPr>
      </p:pic>
      <p:pic>
        <p:nvPicPr>
          <p:cNvPr id="52228" name="Picture 4" descr="F:\Lichens_Conference_2019\Экскурсии\Экскурсия на Кожим\лишайники\Peltigera venosa (L.) Hoffm..JPG"/>
          <p:cNvPicPr>
            <a:picLocks noChangeAspect="1" noChangeArrowheads="1"/>
          </p:cNvPicPr>
          <p:nvPr/>
        </p:nvPicPr>
        <p:blipFill>
          <a:blip r:embed="rId5" cstate="print"/>
          <a:srcRect/>
          <a:stretch>
            <a:fillRect/>
          </a:stretch>
        </p:blipFill>
        <p:spPr bwMode="auto">
          <a:xfrm>
            <a:off x="6228184" y="4653136"/>
            <a:ext cx="2547975" cy="1656184"/>
          </a:xfrm>
          <a:prstGeom prst="rect">
            <a:avLst/>
          </a:prstGeom>
          <a:noFill/>
        </p:spPr>
      </p:pic>
      <p:pic>
        <p:nvPicPr>
          <p:cNvPr id="52229" name="Picture 5" descr="F:\Lichens_Conference_2019\Экскурсии\Экскурсия на Кожим\лишайники\Vulpicida juniperinus (L.) J.-E. Mattsson &amp; M. J. Lai  .JPG"/>
          <p:cNvPicPr>
            <a:picLocks noChangeAspect="1" noChangeArrowheads="1"/>
          </p:cNvPicPr>
          <p:nvPr/>
        </p:nvPicPr>
        <p:blipFill>
          <a:blip r:embed="rId6" cstate="print"/>
          <a:srcRect/>
          <a:stretch>
            <a:fillRect/>
          </a:stretch>
        </p:blipFill>
        <p:spPr bwMode="auto">
          <a:xfrm>
            <a:off x="3203848" y="4437112"/>
            <a:ext cx="2880320" cy="1920213"/>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Komikarta naturgeografisk"/>
          <p:cNvPicPr>
            <a:picLocks noChangeAspect="1" noChangeArrowheads="1"/>
          </p:cNvPicPr>
          <p:nvPr/>
        </p:nvPicPr>
        <p:blipFill>
          <a:blip r:embed="rId2" cstate="print">
            <a:extLst>
              <a:ext uri="{28A0092B-C50C-407E-A947-70E740481C1C}">
                <a14:useLocalDpi xmlns="" xmlns:a14="http://schemas.microsoft.com/office/drawing/2010/main" val="0"/>
              </a:ext>
            </a:extLst>
          </a:blip>
          <a:srcRect l="22478" r="10635"/>
          <a:stretch>
            <a:fillRect/>
          </a:stretch>
        </p:blipFill>
        <p:spPr bwMode="auto">
          <a:xfrm>
            <a:off x="1403648" y="692696"/>
            <a:ext cx="6653451" cy="5831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Прямоугольник 6"/>
          <p:cNvSpPr>
            <a:spLocks noChangeArrowheads="1"/>
          </p:cNvSpPr>
          <p:nvPr/>
        </p:nvSpPr>
        <p:spPr bwMode="auto">
          <a:xfrm>
            <a:off x="2814337" y="5912396"/>
            <a:ext cx="5693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ru-RU" b="1" dirty="0" smtClean="0"/>
              <a:t>2</a:t>
            </a:r>
            <a:r>
              <a:rPr lang="en-US" b="1" dirty="0" smtClean="0"/>
              <a:t>67</a:t>
            </a:r>
            <a:endParaRPr lang="ru-RU" b="1" dirty="0"/>
          </a:p>
        </p:txBody>
      </p:sp>
      <p:cxnSp>
        <p:nvCxnSpPr>
          <p:cNvPr id="8" name="Прямая со стрелкой 7"/>
          <p:cNvCxnSpPr/>
          <p:nvPr/>
        </p:nvCxnSpPr>
        <p:spPr>
          <a:xfrm flipH="1" flipV="1">
            <a:off x="5556832" y="4479629"/>
            <a:ext cx="511145" cy="1589"/>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0" name="Прямоугольник 8"/>
          <p:cNvSpPr>
            <a:spLocks noChangeArrowheads="1"/>
          </p:cNvSpPr>
          <p:nvPr/>
        </p:nvSpPr>
        <p:spPr bwMode="auto">
          <a:xfrm>
            <a:off x="3762360" y="4802794"/>
            <a:ext cx="569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ru-RU" b="1" dirty="0"/>
              <a:t>687</a:t>
            </a:r>
          </a:p>
        </p:txBody>
      </p:sp>
      <p:cxnSp>
        <p:nvCxnSpPr>
          <p:cNvPr id="10" name="Прямая со стрелкой 9"/>
          <p:cNvCxnSpPr/>
          <p:nvPr/>
        </p:nvCxnSpPr>
        <p:spPr>
          <a:xfrm rot="10800000">
            <a:off x="5715000" y="3140968"/>
            <a:ext cx="642937" cy="1588"/>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rot="10800000">
            <a:off x="6809214" y="1250293"/>
            <a:ext cx="642938" cy="1587"/>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3" name="Прямоугольник 13"/>
          <p:cNvSpPr>
            <a:spLocks noChangeArrowheads="1"/>
          </p:cNvSpPr>
          <p:nvPr/>
        </p:nvSpPr>
        <p:spPr bwMode="auto">
          <a:xfrm>
            <a:off x="4433103" y="2957612"/>
            <a:ext cx="5693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ru-RU" b="1" dirty="0" smtClean="0"/>
              <a:t>4</a:t>
            </a:r>
            <a:r>
              <a:rPr lang="en-US" b="1" dirty="0" smtClean="0"/>
              <a:t>69</a:t>
            </a:r>
            <a:endParaRPr lang="ru-RU" b="1" dirty="0"/>
          </a:p>
        </p:txBody>
      </p:sp>
      <p:sp>
        <p:nvSpPr>
          <p:cNvPr id="11274" name="Прямоугольник 14"/>
          <p:cNvSpPr>
            <a:spLocks noChangeArrowheads="1"/>
          </p:cNvSpPr>
          <p:nvPr/>
        </p:nvSpPr>
        <p:spPr bwMode="auto">
          <a:xfrm>
            <a:off x="3467864" y="2587724"/>
            <a:ext cx="56938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ru-RU" b="1" dirty="0" smtClean="0"/>
              <a:t>4</a:t>
            </a:r>
            <a:r>
              <a:rPr lang="en-US" b="1" dirty="0" smtClean="0"/>
              <a:t>43</a:t>
            </a:r>
            <a:endParaRPr lang="ru-RU" b="1" dirty="0"/>
          </a:p>
        </p:txBody>
      </p:sp>
      <p:sp>
        <p:nvSpPr>
          <p:cNvPr id="11275" name="Прямоугольник 15"/>
          <p:cNvSpPr>
            <a:spLocks noChangeArrowheads="1"/>
          </p:cNvSpPr>
          <p:nvPr/>
        </p:nvSpPr>
        <p:spPr bwMode="auto">
          <a:xfrm>
            <a:off x="6048347" y="2009856"/>
            <a:ext cx="5699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ru-RU" b="1" dirty="0"/>
              <a:t>346</a:t>
            </a:r>
          </a:p>
        </p:txBody>
      </p:sp>
      <p:sp>
        <p:nvSpPr>
          <p:cNvPr id="11276" name="Прямоугольник 16"/>
          <p:cNvSpPr>
            <a:spLocks noChangeArrowheads="1"/>
          </p:cNvSpPr>
          <p:nvPr/>
        </p:nvSpPr>
        <p:spPr bwMode="auto">
          <a:xfrm>
            <a:off x="5220072" y="1251879"/>
            <a:ext cx="60208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ru-RU" b="1" dirty="0"/>
              <a:t>240</a:t>
            </a:r>
          </a:p>
        </p:txBody>
      </p:sp>
      <p:sp>
        <p:nvSpPr>
          <p:cNvPr id="11277" name="Прямоугольник 17"/>
          <p:cNvSpPr>
            <a:spLocks noChangeArrowheads="1"/>
          </p:cNvSpPr>
          <p:nvPr/>
        </p:nvSpPr>
        <p:spPr bwMode="auto">
          <a:xfrm>
            <a:off x="6333303" y="4156463"/>
            <a:ext cx="219913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b="1" dirty="0" smtClean="0">
                <a:latin typeface="+mn-lt"/>
              </a:rPr>
              <a:t>North Ural </a:t>
            </a:r>
            <a:endParaRPr lang="ru-RU" sz="2000" b="1" dirty="0" smtClean="0">
              <a:latin typeface="+mn-lt"/>
            </a:endParaRPr>
          </a:p>
          <a:p>
            <a:r>
              <a:rPr lang="ru-RU" sz="2000" b="1" dirty="0" smtClean="0">
                <a:latin typeface="+mn-lt"/>
              </a:rPr>
              <a:t>(789)</a:t>
            </a:r>
            <a:endParaRPr lang="ru-RU" sz="2000" b="1" dirty="0">
              <a:latin typeface="+mn-lt"/>
            </a:endParaRPr>
          </a:p>
        </p:txBody>
      </p:sp>
      <p:sp>
        <p:nvSpPr>
          <p:cNvPr id="11278" name="Прямоугольник 18"/>
          <p:cNvSpPr>
            <a:spLocks noChangeArrowheads="1"/>
          </p:cNvSpPr>
          <p:nvPr/>
        </p:nvSpPr>
        <p:spPr bwMode="auto">
          <a:xfrm>
            <a:off x="6411074" y="2817802"/>
            <a:ext cx="2817440"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b="1" dirty="0" err="1" smtClean="0">
                <a:latin typeface="+mn-lt"/>
              </a:rPr>
              <a:t>Subpolar</a:t>
            </a:r>
            <a:r>
              <a:rPr lang="en-US" sz="2000" b="1" dirty="0" smtClean="0">
                <a:latin typeface="+mn-lt"/>
              </a:rPr>
              <a:t> Ural</a:t>
            </a:r>
            <a:endParaRPr lang="ru-RU" b="1" dirty="0" smtClean="0">
              <a:latin typeface="+mn-lt"/>
            </a:endParaRPr>
          </a:p>
          <a:p>
            <a:r>
              <a:rPr lang="ru-RU" b="1" dirty="0" smtClean="0">
                <a:latin typeface="+mn-lt"/>
              </a:rPr>
              <a:t> (6</a:t>
            </a:r>
            <a:r>
              <a:rPr lang="en-US" b="1" dirty="0" smtClean="0">
                <a:latin typeface="+mn-lt"/>
              </a:rPr>
              <a:t>86</a:t>
            </a:r>
            <a:r>
              <a:rPr lang="ru-RU" b="1" dirty="0" smtClean="0">
                <a:latin typeface="+mn-lt"/>
              </a:rPr>
              <a:t>)</a:t>
            </a:r>
            <a:endParaRPr lang="ru-RU" b="1" dirty="0">
              <a:latin typeface="+mn-lt"/>
            </a:endParaRPr>
          </a:p>
        </p:txBody>
      </p:sp>
      <p:sp>
        <p:nvSpPr>
          <p:cNvPr id="11279" name="Прямоугольник 19"/>
          <p:cNvSpPr>
            <a:spLocks noChangeArrowheads="1"/>
          </p:cNvSpPr>
          <p:nvPr/>
        </p:nvSpPr>
        <p:spPr bwMode="auto">
          <a:xfrm>
            <a:off x="7460858" y="691552"/>
            <a:ext cx="168314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000" b="1" dirty="0" smtClean="0">
                <a:latin typeface="+mn-lt"/>
              </a:rPr>
              <a:t>Polar Ural</a:t>
            </a:r>
            <a:r>
              <a:rPr lang="ru-RU" sz="2000" b="1" dirty="0" smtClean="0">
                <a:latin typeface="+mn-lt"/>
              </a:rPr>
              <a:t> (198)</a:t>
            </a:r>
            <a:endParaRPr lang="ru-RU" sz="2000" b="1" dirty="0">
              <a:latin typeface="+mn-lt"/>
            </a:endParaRPr>
          </a:p>
        </p:txBody>
      </p:sp>
      <p:sp>
        <p:nvSpPr>
          <p:cNvPr id="17" name="Прямоугольник 16"/>
          <p:cNvSpPr/>
          <p:nvPr/>
        </p:nvSpPr>
        <p:spPr>
          <a:xfrm>
            <a:off x="539552" y="188640"/>
            <a:ext cx="7560840" cy="584775"/>
          </a:xfrm>
          <a:prstGeom prst="rect">
            <a:avLst/>
          </a:prstGeom>
        </p:spPr>
        <p:txBody>
          <a:bodyPr wrap="square">
            <a:spAutoFit/>
          </a:bodyPr>
          <a:lstStyle/>
          <a:p>
            <a:pPr algn="ctr"/>
            <a:r>
              <a:rPr lang="en-GB" b="1" dirty="0" smtClean="0"/>
              <a:t>Latitudinal zoning of the vegetation cover of the </a:t>
            </a:r>
            <a:r>
              <a:rPr lang="en-US" b="1" dirty="0" smtClean="0"/>
              <a:t>Komi Republic</a:t>
            </a:r>
            <a:r>
              <a:rPr lang="ru-RU" b="1" dirty="0" smtClean="0"/>
              <a:t> </a:t>
            </a:r>
            <a:r>
              <a:rPr lang="ru-RU" sz="1400" b="1" dirty="0" smtClean="0"/>
              <a:t>(</a:t>
            </a:r>
            <a:r>
              <a:rPr lang="en-US" sz="1400" b="1" dirty="0" err="1" smtClean="0"/>
              <a:t>Yudin</a:t>
            </a:r>
            <a:r>
              <a:rPr lang="ru-RU" sz="1400" b="1" dirty="0" smtClean="0"/>
              <a:t>, 1954)</a:t>
            </a:r>
            <a:endParaRPr lang="ru-RU" sz="1400" b="1" dirty="0"/>
          </a:p>
        </p:txBody>
      </p:sp>
    </p:spTree>
    <p:extLst>
      <p:ext uri="{BB962C8B-B14F-4D97-AF65-F5344CB8AC3E}">
        <p14:creationId xmlns="" xmlns:p14="http://schemas.microsoft.com/office/powerpoint/2010/main" val="37779213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7" descr="охр тер"/>
          <p:cNvPicPr>
            <a:picLocks noChangeAspect="1" noChangeArrowheads="1"/>
          </p:cNvPicPr>
          <p:nvPr/>
        </p:nvPicPr>
        <p:blipFill>
          <a:blip r:embed="rId2" cstate="print"/>
          <a:srcRect/>
          <a:stretch>
            <a:fillRect/>
          </a:stretch>
        </p:blipFill>
        <p:spPr bwMode="auto">
          <a:xfrm>
            <a:off x="3270250" y="173038"/>
            <a:ext cx="5894388" cy="6553200"/>
          </a:xfrm>
          <a:prstGeom prst="rect">
            <a:avLst/>
          </a:prstGeom>
          <a:noFill/>
          <a:ln w="9525">
            <a:noFill/>
            <a:miter lim="800000"/>
            <a:headEnd/>
            <a:tailEnd/>
          </a:ln>
        </p:spPr>
      </p:pic>
      <p:sp>
        <p:nvSpPr>
          <p:cNvPr id="10243" name="Text Box 1028"/>
          <p:cNvSpPr txBox="1">
            <a:spLocks noChangeArrowheads="1"/>
          </p:cNvSpPr>
          <p:nvPr/>
        </p:nvSpPr>
        <p:spPr bwMode="auto">
          <a:xfrm>
            <a:off x="404813" y="279400"/>
            <a:ext cx="80549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defRPr/>
            </a:pPr>
            <a:r>
              <a:rPr lang="en-US" sz="2400" b="1" dirty="0" smtClean="0">
                <a:latin typeface="+mn-lt"/>
                <a:cs typeface="+mn-cs"/>
              </a:rPr>
              <a:t>Protected areas of the Komi Republic</a:t>
            </a:r>
            <a:endParaRPr lang="ru-RU" sz="2400" b="1" dirty="0">
              <a:latin typeface="+mn-lt"/>
              <a:cs typeface="+mn-cs"/>
            </a:endParaRPr>
          </a:p>
        </p:txBody>
      </p:sp>
      <p:sp>
        <p:nvSpPr>
          <p:cNvPr id="11268" name="Text Box 1030"/>
          <p:cNvSpPr txBox="1">
            <a:spLocks noChangeArrowheads="1"/>
          </p:cNvSpPr>
          <p:nvPr/>
        </p:nvSpPr>
        <p:spPr bwMode="auto">
          <a:xfrm>
            <a:off x="179512" y="908720"/>
            <a:ext cx="3384376" cy="5109091"/>
          </a:xfrm>
          <a:prstGeom prst="rect">
            <a:avLst/>
          </a:prstGeom>
          <a:noFill/>
          <a:ln w="9525">
            <a:noFill/>
            <a:miter lim="800000"/>
            <a:headEnd/>
            <a:tailEnd/>
          </a:ln>
        </p:spPr>
        <p:txBody>
          <a:bodyPr wrap="square">
            <a:spAutoFit/>
          </a:bodyPr>
          <a:lstStyle/>
          <a:p>
            <a:pPr algn="ctr">
              <a:lnSpc>
                <a:spcPct val="90000"/>
              </a:lnSpc>
              <a:spcBef>
                <a:spcPct val="50000"/>
              </a:spcBef>
            </a:pPr>
            <a:r>
              <a:rPr lang="ru-RU" sz="2000" b="1" dirty="0" smtClean="0">
                <a:solidFill>
                  <a:srgbClr val="0070C0"/>
                </a:solidFill>
                <a:latin typeface="+mn-lt"/>
              </a:rPr>
              <a:t>23</a:t>
            </a:r>
            <a:r>
              <a:rPr lang="en-US" sz="2000" b="1" dirty="0" smtClean="0">
                <a:solidFill>
                  <a:srgbClr val="0070C0"/>
                </a:solidFill>
                <a:latin typeface="+mn-lt"/>
              </a:rPr>
              <a:t>6</a:t>
            </a:r>
            <a:r>
              <a:rPr lang="ru-RU" sz="2000" b="1" dirty="0" smtClean="0">
                <a:latin typeface="+mn-lt"/>
              </a:rPr>
              <a:t> </a:t>
            </a:r>
            <a:r>
              <a:rPr lang="en-US" sz="2000" b="1" dirty="0" smtClean="0">
                <a:latin typeface="+mn-lt"/>
              </a:rPr>
              <a:t>areas</a:t>
            </a:r>
            <a:r>
              <a:rPr lang="ru-RU" sz="2000" b="1" dirty="0" smtClean="0">
                <a:latin typeface="+mn-lt"/>
              </a:rPr>
              <a:t>, </a:t>
            </a:r>
            <a:r>
              <a:rPr lang="ru-RU" sz="2000" b="1" dirty="0">
                <a:latin typeface="+mn-lt"/>
              </a:rPr>
              <a:t/>
            </a:r>
            <a:br>
              <a:rPr lang="ru-RU" sz="2000" b="1" dirty="0">
                <a:latin typeface="+mn-lt"/>
              </a:rPr>
            </a:br>
            <a:r>
              <a:rPr lang="en-US" sz="2000" b="1" dirty="0" smtClean="0">
                <a:latin typeface="+mn-lt"/>
              </a:rPr>
              <a:t>including</a:t>
            </a:r>
            <a:r>
              <a:rPr lang="ru-RU" sz="2000" b="1" dirty="0" smtClean="0">
                <a:latin typeface="+mn-lt"/>
              </a:rPr>
              <a:t>:</a:t>
            </a:r>
            <a:endParaRPr lang="ru-RU" sz="2000" b="1" dirty="0">
              <a:latin typeface="+mn-lt"/>
            </a:endParaRPr>
          </a:p>
          <a:p>
            <a:pPr>
              <a:spcBef>
                <a:spcPct val="50000"/>
              </a:spcBef>
            </a:pPr>
            <a:r>
              <a:rPr lang="en-US" sz="2000" b="1" dirty="0" smtClean="0">
                <a:latin typeface="+mn-lt"/>
              </a:rPr>
              <a:t>Reserve (zapovednik)</a:t>
            </a:r>
            <a:r>
              <a:rPr lang="ru-RU" sz="2000" b="1" dirty="0" smtClean="0">
                <a:latin typeface="+mn-lt"/>
              </a:rPr>
              <a:t>- </a:t>
            </a:r>
            <a:r>
              <a:rPr lang="ru-RU" sz="2000" b="1" dirty="0">
                <a:solidFill>
                  <a:srgbClr val="0070C0"/>
                </a:solidFill>
                <a:latin typeface="+mn-lt"/>
              </a:rPr>
              <a:t>1</a:t>
            </a:r>
          </a:p>
          <a:p>
            <a:pPr>
              <a:spcBef>
                <a:spcPct val="50000"/>
              </a:spcBef>
            </a:pPr>
            <a:r>
              <a:rPr lang="en-US" sz="2000" b="1" dirty="0" smtClean="0">
                <a:latin typeface="+mn-lt"/>
              </a:rPr>
              <a:t>National park</a:t>
            </a:r>
            <a:r>
              <a:rPr lang="ru-RU" sz="2000" b="1" dirty="0" smtClean="0">
                <a:latin typeface="+mn-lt"/>
              </a:rPr>
              <a:t> </a:t>
            </a:r>
            <a:r>
              <a:rPr lang="ru-RU" sz="2000" b="1" dirty="0">
                <a:latin typeface="+mn-lt"/>
              </a:rPr>
              <a:t>- </a:t>
            </a:r>
            <a:r>
              <a:rPr lang="ru-RU" sz="2000" b="1" dirty="0">
                <a:solidFill>
                  <a:srgbClr val="0070C0"/>
                </a:solidFill>
                <a:latin typeface="+mn-lt"/>
              </a:rPr>
              <a:t>1</a:t>
            </a:r>
          </a:p>
          <a:p>
            <a:pPr>
              <a:spcBef>
                <a:spcPct val="50000"/>
              </a:spcBef>
            </a:pPr>
            <a:r>
              <a:rPr lang="en-US" sz="2000" b="1" dirty="0" smtClean="0">
                <a:latin typeface="+mn-lt"/>
              </a:rPr>
              <a:t>Nature reserves of regional level</a:t>
            </a:r>
            <a:r>
              <a:rPr lang="ru-RU" sz="2000" b="1" dirty="0" smtClean="0">
                <a:latin typeface="+mn-lt"/>
              </a:rPr>
              <a:t> – </a:t>
            </a:r>
            <a:r>
              <a:rPr lang="ru-RU" sz="2000" b="1" dirty="0" smtClean="0">
                <a:solidFill>
                  <a:srgbClr val="0070C0"/>
                </a:solidFill>
                <a:latin typeface="+mn-lt"/>
              </a:rPr>
              <a:t>162 (2,8 </a:t>
            </a:r>
            <a:r>
              <a:rPr lang="en-US" sz="2000" b="1" dirty="0" smtClean="0">
                <a:solidFill>
                  <a:srgbClr val="0070C0"/>
                </a:solidFill>
                <a:latin typeface="+mn-lt"/>
              </a:rPr>
              <a:t>million</a:t>
            </a:r>
            <a:r>
              <a:rPr lang="ru-RU" sz="2000" b="1" dirty="0" smtClean="0">
                <a:solidFill>
                  <a:srgbClr val="0070C0"/>
                </a:solidFill>
                <a:latin typeface="+mn-lt"/>
              </a:rPr>
              <a:t> </a:t>
            </a:r>
            <a:r>
              <a:rPr lang="en-US" sz="2000" b="1" dirty="0" smtClean="0">
                <a:solidFill>
                  <a:srgbClr val="0070C0"/>
                </a:solidFill>
                <a:latin typeface="+mn-lt"/>
              </a:rPr>
              <a:t>ha</a:t>
            </a:r>
            <a:r>
              <a:rPr lang="ru-RU" sz="2000" b="1" dirty="0" smtClean="0">
                <a:solidFill>
                  <a:srgbClr val="0070C0"/>
                </a:solidFill>
                <a:latin typeface="+mn-lt"/>
              </a:rPr>
              <a:t>)</a:t>
            </a:r>
            <a:endParaRPr lang="ru-RU" sz="2000" b="1" dirty="0">
              <a:solidFill>
                <a:srgbClr val="0070C0"/>
              </a:solidFill>
              <a:latin typeface="+mn-lt"/>
            </a:endParaRPr>
          </a:p>
          <a:p>
            <a:pPr>
              <a:spcBef>
                <a:spcPct val="50000"/>
              </a:spcBef>
            </a:pPr>
            <a:r>
              <a:rPr lang="en-US" sz="2000" b="1" dirty="0" smtClean="0">
                <a:latin typeface="+mn-lt"/>
              </a:rPr>
              <a:t>Nature monuments</a:t>
            </a:r>
            <a:r>
              <a:rPr lang="ru-RU" sz="2000" b="1" dirty="0" smtClean="0">
                <a:latin typeface="+mn-lt"/>
              </a:rPr>
              <a:t> – </a:t>
            </a:r>
            <a:r>
              <a:rPr lang="ru-RU" sz="2000" b="1" dirty="0" smtClean="0">
                <a:solidFill>
                  <a:srgbClr val="0070C0"/>
                </a:solidFill>
                <a:latin typeface="+mn-lt"/>
              </a:rPr>
              <a:t>71    (6 </a:t>
            </a:r>
            <a:r>
              <a:rPr lang="en-US" sz="2000" b="1" dirty="0" smtClean="0">
                <a:solidFill>
                  <a:srgbClr val="0070C0"/>
                </a:solidFill>
                <a:latin typeface="+mn-lt"/>
              </a:rPr>
              <a:t>000 ha</a:t>
            </a:r>
            <a:r>
              <a:rPr lang="ru-RU" sz="2000" b="1" dirty="0" smtClean="0">
                <a:solidFill>
                  <a:srgbClr val="0070C0"/>
                </a:solidFill>
                <a:latin typeface="+mn-lt"/>
              </a:rPr>
              <a:t>)</a:t>
            </a:r>
          </a:p>
          <a:p>
            <a:pPr>
              <a:spcBef>
                <a:spcPct val="50000"/>
              </a:spcBef>
            </a:pPr>
            <a:r>
              <a:rPr lang="en-US" sz="2000" b="1" dirty="0" smtClean="0">
                <a:latin typeface="+mn-lt"/>
              </a:rPr>
              <a:t>Protected nature landscape</a:t>
            </a:r>
            <a:r>
              <a:rPr lang="ru-RU" sz="2000" b="1" dirty="0" smtClean="0">
                <a:latin typeface="+mn-lt"/>
              </a:rPr>
              <a:t> </a:t>
            </a:r>
            <a:r>
              <a:rPr lang="ru-RU" sz="2000" b="1" dirty="0" smtClean="0"/>
              <a:t>– </a:t>
            </a:r>
            <a:r>
              <a:rPr lang="ru-RU" sz="2000" b="1" dirty="0" smtClean="0">
                <a:solidFill>
                  <a:srgbClr val="0070C0"/>
                </a:solidFill>
              </a:rPr>
              <a:t>1 </a:t>
            </a:r>
            <a:endParaRPr lang="ru-RU" sz="2000" b="1" dirty="0">
              <a:latin typeface="+mn-lt"/>
            </a:endParaRPr>
          </a:p>
          <a:p>
            <a:pPr>
              <a:spcBef>
                <a:spcPct val="50000"/>
              </a:spcBef>
            </a:pPr>
            <a:endParaRPr lang="ru-RU" sz="2000" b="1" dirty="0">
              <a:latin typeface="+mn-lt"/>
            </a:endParaRPr>
          </a:p>
          <a:p>
            <a:pPr>
              <a:spcBef>
                <a:spcPct val="50000"/>
              </a:spcBef>
            </a:pPr>
            <a:r>
              <a:rPr lang="en-US" sz="2000" b="1" dirty="0" smtClean="0">
                <a:latin typeface="+mn-lt"/>
              </a:rPr>
              <a:t>Total area</a:t>
            </a:r>
            <a:r>
              <a:rPr lang="ru-RU" sz="2000" b="1" dirty="0" smtClean="0">
                <a:latin typeface="+mn-lt"/>
              </a:rPr>
              <a:t> </a:t>
            </a:r>
            <a:r>
              <a:rPr lang="ru-RU" sz="2000" b="1" dirty="0" smtClean="0">
                <a:solidFill>
                  <a:srgbClr val="0070C0"/>
                </a:solidFill>
                <a:latin typeface="+mn-lt"/>
              </a:rPr>
              <a:t>5,4 </a:t>
            </a:r>
            <a:r>
              <a:rPr lang="en-US" sz="2000" b="1" dirty="0" smtClean="0">
                <a:solidFill>
                  <a:srgbClr val="0070C0"/>
                </a:solidFill>
                <a:latin typeface="+mn-lt"/>
              </a:rPr>
              <a:t>million</a:t>
            </a:r>
            <a:r>
              <a:rPr lang="ru-RU" sz="2000" b="1" dirty="0" smtClean="0">
                <a:solidFill>
                  <a:srgbClr val="0070C0"/>
                </a:solidFill>
                <a:latin typeface="+mn-lt"/>
              </a:rPr>
              <a:t> </a:t>
            </a:r>
            <a:r>
              <a:rPr lang="en-US" sz="2000" b="1" dirty="0" smtClean="0">
                <a:solidFill>
                  <a:srgbClr val="0070C0"/>
                </a:solidFill>
                <a:latin typeface="+mn-lt"/>
              </a:rPr>
              <a:t>ha</a:t>
            </a:r>
            <a:r>
              <a:rPr lang="ru-RU" sz="2000" b="1" dirty="0" smtClean="0">
                <a:solidFill>
                  <a:srgbClr val="0070C0"/>
                </a:solidFill>
                <a:latin typeface="+mn-lt"/>
              </a:rPr>
              <a:t> </a:t>
            </a:r>
            <a:r>
              <a:rPr lang="ru-RU" sz="2000" b="1" dirty="0" smtClean="0">
                <a:latin typeface="+mn-lt"/>
              </a:rPr>
              <a:t>(13 % </a:t>
            </a:r>
            <a:r>
              <a:rPr lang="en-US" sz="2000" b="1" dirty="0" smtClean="0">
                <a:latin typeface="+mn-lt"/>
              </a:rPr>
              <a:t>of the Komi Republic area</a:t>
            </a:r>
            <a:r>
              <a:rPr lang="ru-RU" sz="2000" b="1" dirty="0" smtClean="0">
                <a:latin typeface="+mn-lt"/>
              </a:rPr>
              <a:t>)</a:t>
            </a:r>
            <a:endParaRPr lang="ru-RU" sz="2000" b="1" dirty="0">
              <a:latin typeface="+mn-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заповедник_ред"/>
          <p:cNvPicPr>
            <a:picLocks noChangeAspect="1" noChangeArrowheads="1"/>
          </p:cNvPicPr>
          <p:nvPr/>
        </p:nvPicPr>
        <p:blipFill>
          <a:blip r:embed="rId2" cstate="print"/>
          <a:srcRect/>
          <a:stretch>
            <a:fillRect/>
          </a:stretch>
        </p:blipFill>
        <p:spPr bwMode="auto">
          <a:xfrm>
            <a:off x="827584" y="832322"/>
            <a:ext cx="3805237" cy="5181600"/>
          </a:xfrm>
          <a:prstGeom prst="rect">
            <a:avLst/>
          </a:prstGeom>
          <a:noFill/>
          <a:ln w="9525">
            <a:noFill/>
            <a:miter lim="800000"/>
            <a:headEnd/>
            <a:tailEnd/>
          </a:ln>
        </p:spPr>
      </p:pic>
      <p:sp>
        <p:nvSpPr>
          <p:cNvPr id="12291" name="Rectangle 3"/>
          <p:cNvSpPr>
            <a:spLocks noGrp="1" noChangeArrowheads="1"/>
          </p:cNvSpPr>
          <p:nvPr>
            <p:ph type="title"/>
          </p:nvPr>
        </p:nvSpPr>
        <p:spPr>
          <a:xfrm>
            <a:off x="323528" y="188640"/>
            <a:ext cx="8561338" cy="461963"/>
          </a:xfrm>
        </p:spPr>
        <p:txBody>
          <a:bodyPr wrap="square">
            <a:spAutoFit/>
          </a:bodyPr>
          <a:lstStyle/>
          <a:p>
            <a:pPr eaLnBrk="1" hangingPunct="1"/>
            <a:r>
              <a:rPr lang="en-US" sz="2400" b="1" dirty="0" smtClean="0"/>
              <a:t>Pechoro-Ilychsky state reserve</a:t>
            </a:r>
            <a:endParaRPr lang="ru-RU" sz="2400" b="1" dirty="0" smtClean="0"/>
          </a:p>
        </p:txBody>
      </p:sp>
      <p:sp>
        <p:nvSpPr>
          <p:cNvPr id="12292" name="Rectangle 4"/>
          <p:cNvSpPr>
            <a:spLocks noGrp="1" noChangeArrowheads="1"/>
          </p:cNvSpPr>
          <p:nvPr>
            <p:ph type="body" sz="half" idx="1"/>
          </p:nvPr>
        </p:nvSpPr>
        <p:spPr>
          <a:xfrm>
            <a:off x="4632821" y="833116"/>
            <a:ext cx="4197593" cy="2640723"/>
          </a:xfrm>
        </p:spPr>
        <p:txBody>
          <a:bodyPr wrap="square">
            <a:spAutoFit/>
          </a:bodyPr>
          <a:lstStyle/>
          <a:p>
            <a:pPr marL="0" indent="0" algn="ctr" eaLnBrk="1" hangingPunct="1">
              <a:buNone/>
            </a:pPr>
            <a:r>
              <a:rPr lang="en-US" sz="1800" b="1" dirty="0" err="1" smtClean="0"/>
              <a:t>Oldes</a:t>
            </a:r>
            <a:r>
              <a:rPr lang="en-US" sz="1800" b="1" dirty="0" smtClean="0"/>
              <a:t> scientific and </a:t>
            </a:r>
            <a:r>
              <a:rPr lang="en-US" sz="1800" b="1" dirty="0" err="1" smtClean="0"/>
              <a:t>and</a:t>
            </a:r>
            <a:r>
              <a:rPr lang="en-US" sz="1800" b="1" dirty="0" smtClean="0"/>
              <a:t> environmental institution in the republic</a:t>
            </a:r>
            <a:r>
              <a:rPr lang="ru-RU" sz="1800" b="1" dirty="0" smtClean="0"/>
              <a:t> (</a:t>
            </a:r>
            <a:r>
              <a:rPr lang="en-US" sz="1800" b="1" dirty="0" smtClean="0"/>
              <a:t>area</a:t>
            </a:r>
            <a:r>
              <a:rPr lang="ru-RU" sz="1800" b="1" dirty="0" smtClean="0"/>
              <a:t> -721 </a:t>
            </a:r>
            <a:r>
              <a:rPr lang="ru-RU" sz="1800" b="1" dirty="0"/>
              <a:t>300 </a:t>
            </a:r>
            <a:r>
              <a:rPr lang="en-US" sz="1800" b="1" dirty="0" smtClean="0"/>
              <a:t>ha</a:t>
            </a:r>
            <a:r>
              <a:rPr lang="ru-RU" sz="1800" b="1" dirty="0" smtClean="0"/>
              <a:t>). </a:t>
            </a:r>
            <a:r>
              <a:rPr lang="en-US" sz="1800" b="1" dirty="0" smtClean="0"/>
              <a:t>Organized in </a:t>
            </a:r>
            <a:r>
              <a:rPr lang="ru-RU" sz="1800" b="1" dirty="0" smtClean="0"/>
              <a:t>1930</a:t>
            </a:r>
            <a:r>
              <a:rPr lang="en-US" sz="1800" b="1" dirty="0" smtClean="0"/>
              <a:t> for preservation natural complexes in the plain and mountain landscapes of the Northern Urals</a:t>
            </a:r>
            <a:r>
              <a:rPr lang="ru-RU" sz="1800" b="1" dirty="0" smtClean="0"/>
              <a:t>. </a:t>
            </a:r>
            <a:r>
              <a:rPr lang="en-US" sz="1800" b="1" dirty="0" smtClean="0"/>
              <a:t>Since</a:t>
            </a:r>
            <a:r>
              <a:rPr lang="ru-RU" sz="1800" b="1" dirty="0" smtClean="0"/>
              <a:t> 1984</a:t>
            </a:r>
            <a:r>
              <a:rPr lang="en-US" sz="1800" b="1" dirty="0" smtClean="0"/>
              <a:t> – biosphere status</a:t>
            </a:r>
            <a:r>
              <a:rPr lang="ru-RU" sz="1800" b="1" dirty="0" smtClean="0"/>
              <a:t>.</a:t>
            </a:r>
          </a:p>
          <a:p>
            <a:pPr marL="0" indent="0" algn="ctr" eaLnBrk="1" hangingPunct="1">
              <a:buFont typeface="Arial" charset="0"/>
              <a:buNone/>
            </a:pPr>
            <a:r>
              <a:rPr lang="en-US" sz="1800" b="1" dirty="0" smtClean="0"/>
              <a:t>Since</a:t>
            </a:r>
            <a:r>
              <a:rPr lang="ru-RU" sz="1800" b="1" dirty="0" smtClean="0"/>
              <a:t> 1995 </a:t>
            </a:r>
            <a:r>
              <a:rPr lang="en-US" sz="1800" b="1" dirty="0" smtClean="0"/>
              <a:t>included in the UNESCO World Heritage List as the object </a:t>
            </a:r>
            <a:r>
              <a:rPr lang="ru-RU" sz="1800" b="1" dirty="0" smtClean="0"/>
              <a:t>«</a:t>
            </a:r>
            <a:r>
              <a:rPr lang="en-US" sz="1800" b="1" dirty="0" smtClean="0"/>
              <a:t>Virgin forests</a:t>
            </a:r>
            <a:r>
              <a:rPr lang="ru-RU" sz="1800" b="1" dirty="0" smtClean="0"/>
              <a:t> </a:t>
            </a:r>
            <a:r>
              <a:rPr lang="en-US" sz="1800" b="1" dirty="0" smtClean="0"/>
              <a:t>of Komi</a:t>
            </a:r>
            <a:r>
              <a:rPr lang="ru-RU" sz="1800" b="1" dirty="0" smtClean="0"/>
              <a:t>»  </a:t>
            </a:r>
          </a:p>
        </p:txBody>
      </p:sp>
      <p:pic>
        <p:nvPicPr>
          <p:cNvPr id="12293" name="Picture 5" descr="кусок_зап"/>
          <p:cNvPicPr>
            <a:picLocks noChangeAspect="1" noChangeArrowheads="1"/>
          </p:cNvPicPr>
          <p:nvPr/>
        </p:nvPicPr>
        <p:blipFill>
          <a:blip r:embed="rId3" cstate="print"/>
          <a:srcRect/>
          <a:stretch>
            <a:fillRect/>
          </a:stretch>
        </p:blipFill>
        <p:spPr bwMode="auto">
          <a:xfrm>
            <a:off x="148878" y="4765926"/>
            <a:ext cx="925512" cy="652462"/>
          </a:xfrm>
          <a:prstGeom prst="rect">
            <a:avLst/>
          </a:prstGeom>
          <a:noFill/>
          <a:ln w="9525">
            <a:noFill/>
            <a:miter lim="800000"/>
            <a:headEnd/>
            <a:tailEnd/>
          </a:ln>
        </p:spPr>
      </p:pic>
      <p:pic>
        <p:nvPicPr>
          <p:cNvPr id="12294" name="Picture 6"/>
          <p:cNvPicPr>
            <a:picLocks noChangeAspect="1" noChangeArrowheads="1"/>
          </p:cNvPicPr>
          <p:nvPr/>
        </p:nvPicPr>
        <p:blipFill>
          <a:blip r:embed="rId4" cstate="print"/>
          <a:srcRect/>
          <a:stretch>
            <a:fillRect/>
          </a:stretch>
        </p:blipFill>
        <p:spPr bwMode="auto">
          <a:xfrm>
            <a:off x="4594830" y="4228735"/>
            <a:ext cx="4407794" cy="1952795"/>
          </a:xfrm>
          <a:prstGeom prst="rect">
            <a:avLst/>
          </a:prstGeom>
          <a:noFill/>
          <a:ln w="9525">
            <a:solidFill>
              <a:schemeClr val="tx1"/>
            </a:solidFill>
            <a:miter lim="800000"/>
            <a:headEnd/>
            <a:tailEnd/>
          </a:ln>
        </p:spPr>
      </p:pic>
      <p:sp>
        <p:nvSpPr>
          <p:cNvPr id="2" name="TextBox 1"/>
          <p:cNvSpPr txBox="1"/>
          <p:nvPr/>
        </p:nvSpPr>
        <p:spPr>
          <a:xfrm>
            <a:off x="4634414" y="6181531"/>
            <a:ext cx="4511179" cy="307777"/>
          </a:xfrm>
          <a:prstGeom prst="rect">
            <a:avLst/>
          </a:prstGeom>
          <a:noFill/>
        </p:spPr>
        <p:txBody>
          <a:bodyPr wrap="square" rtlCol="0">
            <a:spAutoFit/>
          </a:bodyPr>
          <a:lstStyle/>
          <a:p>
            <a:pPr algn="ctr"/>
            <a:r>
              <a:rPr lang="en-US" sz="1400" b="1" dirty="0" smtClean="0">
                <a:latin typeface="+mn-lt"/>
                <a:cs typeface="+mn-cs"/>
              </a:rPr>
              <a:t>Manpupuner plateau</a:t>
            </a:r>
            <a:endParaRPr lang="ru-RU" sz="1400" b="1" dirty="0">
              <a:latin typeface="+mn-l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5798</TotalTime>
  <Words>2382</Words>
  <Application>Microsoft Office PowerPoint</Application>
  <PresentationFormat>Экран (4:3)</PresentationFormat>
  <Paragraphs>561</Paragraphs>
  <Slides>33</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33</vt:i4>
      </vt:variant>
    </vt:vector>
  </HeadingPairs>
  <TitlesOfParts>
    <vt:vector size="34" baseType="lpstr">
      <vt:lpstr>Тема Office</vt:lpstr>
      <vt:lpstr>    Pystina T.N., Hermansson J. Syktyvkar, Institute of biology Komi  SC UrB RAS,  Ludvika (Sweden),  </vt:lpstr>
      <vt:lpstr>Слайд 2</vt:lpstr>
      <vt:lpstr>Слайд 3</vt:lpstr>
      <vt:lpstr>Слайд 4</vt:lpstr>
      <vt:lpstr>Слайд 5</vt:lpstr>
      <vt:lpstr>Слайд 6</vt:lpstr>
      <vt:lpstr>Слайд 7</vt:lpstr>
      <vt:lpstr>Слайд 8</vt:lpstr>
      <vt:lpstr>Pechoro-Ilychsky state reserve</vt:lpstr>
      <vt:lpstr>Слайд 10</vt:lpstr>
      <vt:lpstr>Слайд 11</vt:lpstr>
      <vt:lpstr>Слайд 12</vt:lpstr>
      <vt:lpstr>Слайд 13</vt:lpstr>
      <vt:lpstr>National park «Yugyd va»</vt:lpstr>
      <vt:lpstr>Слайд 15</vt:lpstr>
      <vt:lpstr>Слайд 16</vt:lpstr>
      <vt:lpstr>Слайд 17</vt:lpstr>
      <vt:lpstr>Слайд 18</vt:lpstr>
      <vt:lpstr>Слайд 19</vt:lpstr>
      <vt:lpstr>Слайд 20</vt:lpstr>
      <vt:lpstr>Studies of habitats with rare lichen species Leptogium rivulare in the southern areas of the Komi Republic, promising for the creation of botanical protected area</vt:lpstr>
      <vt:lpstr>Distribution of Leptogium rivulare in the world and Komi Republic</vt:lpstr>
      <vt:lpstr>Parameters of habitats and local populations of  Leptogium rivulare</vt:lpstr>
      <vt:lpstr>Regional reserve “Evtynskiy” to be created</vt:lpstr>
      <vt:lpstr>Мониторинг популяций редких видов лишайников</vt:lpstr>
      <vt:lpstr>Слайд 26</vt:lpstr>
      <vt:lpstr>Слайд 27</vt:lpstr>
      <vt:lpstr>Слайд 28</vt:lpstr>
      <vt:lpstr>Слайд 29</vt:lpstr>
      <vt:lpstr>Monitoring of moss-lichen cover in the forests of the reserve «Belyi»</vt:lpstr>
      <vt:lpstr>Слайд 31</vt:lpstr>
      <vt:lpstr>Слайд 32</vt:lpstr>
      <vt:lpstr>Слайд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Пыстина</dc:creator>
  <cp:lastModifiedBy>User</cp:lastModifiedBy>
  <cp:revision>145</cp:revision>
  <cp:lastPrinted>2013-09-13T12:58:51Z</cp:lastPrinted>
  <dcterms:created xsi:type="dcterms:W3CDTF">2013-09-12T09:08:52Z</dcterms:created>
  <dcterms:modified xsi:type="dcterms:W3CDTF">2019-09-10T05:59:30Z</dcterms:modified>
</cp:coreProperties>
</file>