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70" r:id="rId2"/>
    <p:sldId id="271" r:id="rId3"/>
    <p:sldId id="272" r:id="rId4"/>
    <p:sldId id="288" r:id="rId5"/>
    <p:sldId id="297" r:id="rId6"/>
    <p:sldId id="291" r:id="rId7"/>
    <p:sldId id="281" r:id="rId8"/>
    <p:sldId id="298" r:id="rId9"/>
    <p:sldId id="294" r:id="rId10"/>
    <p:sldId id="296" r:id="rId11"/>
    <p:sldId id="295" r:id="rId12"/>
    <p:sldId id="282" r:id="rId13"/>
    <p:sldId id="283" r:id="rId14"/>
    <p:sldId id="284" r:id="rId15"/>
    <p:sldId id="285" r:id="rId16"/>
    <p:sldId id="286" r:id="rId17"/>
    <p:sldId id="287" r:id="rId18"/>
    <p:sldId id="263" r:id="rId19"/>
    <p:sldId id="264" r:id="rId20"/>
    <p:sldId id="278" r:id="rId21"/>
    <p:sldId id="279" r:id="rId22"/>
    <p:sldId id="300" r:id="rId23"/>
    <p:sldId id="26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ьга Чирва" initials="ОЧ" lastIdx="1" clrIdx="0">
    <p:extLst>
      <p:ext uri="{19B8F6BF-5375-455C-9EA6-DF929625EA0E}">
        <p15:presenceInfo xmlns="" xmlns:p15="http://schemas.microsoft.com/office/powerpoint/2012/main" userId="117efa36ef19538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96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K:\&#1051;&#1054;&#1041;&#1040;&#1056;&#1048;&#1071;\&#1041;&#1040;&#1047;&#1040;_&#1044;&#1040;&#1053;&#1053;&#1067;&#1061;_&#1060;&#1051;&#1059;&#1054;&#1056;\&#1056;&#1040;&#1041;&#1054;&#1063;&#1048;&#1045;\&#1087;&#1080;&#1075;&#1084;&#1077;&#1085;&#1090;&#1099;_&#1053;&#1054;&#1042;&#1040;&#1071;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K:\&#1050;&#1054;&#1053;&#1060;&#1045;&#1056;&#1045;&#1053;&#1062;&#1048;&#1048;\&#1050;&#1054;&#1052;&#1048;2019\&#1054;&#1073;&#1088;&#1072;&#1073;&#1086;&#1090;&#1082;&#1072;%20&#1053;&#1080;&#1082;&#1077;&#1088;&#1086;&#1074;&#1072;_LAST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E:\&#1053;&#1072;&#1091;&#1095;&#1085;&#1072;&#1103;%20&#1088;&#1072;&#1073;&#1086;&#1090;&#1072;\&#1040;&#1085;&#1090;&#1080;&#1086;&#1082;&#1089;&#1080;&#1076;&#1072;&#1085;&#1090;&#1099;\&#1057;&#1090;&#1072;&#1090;&#1100;&#1103;%20&#1089;&#1077;&#1074;&#1077;&#1088;_&#1102;&#1075;\&#1054;&#1073;&#1088;&#1072;&#1073;&#1086;&#1090;&#1082;&#1072;%20&#1053;&#1080;&#1082;&#1077;&#1088;&#1086;&#1074;&#1072;_LAST.xlsx" TargetMode="External"/><Relationship Id="rId1" Type="http://schemas.openxmlformats.org/officeDocument/2006/relationships/themeOverride" Target="../theme/themeOverride2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E:\&#1053;&#1072;&#1091;&#1095;&#1085;&#1072;&#1103;%20&#1088;&#1072;&#1073;&#1086;&#1090;&#1072;\&#1040;&#1085;&#1090;&#1080;&#1086;&#1082;&#1089;&#1080;&#1076;&#1072;&#1085;&#1090;&#1099;\&#1057;&#1090;&#1072;&#1090;&#1100;&#1103;%20&#1089;&#1077;&#1074;&#1077;&#1088;_&#1102;&#1075;\&#1054;&#1073;&#1088;&#1072;&#1073;&#1086;&#1090;&#1082;&#1072;%20&#1053;&#1080;&#1082;&#1077;&#1088;&#1086;&#1074;&#1072;_LAST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K:\&#1051;&#1054;&#1041;&#1040;&#1056;&#1048;&#1071;\&#1041;&#1040;&#1047;&#1040;_&#1044;&#1040;&#1053;&#1053;&#1067;&#1061;_&#1060;&#1051;&#1059;&#1054;&#1056;\&#1054;&#1073;&#1088;&#1072;&#1073;&#1086;&#1090;&#1082;&#1072;_&#1057;&#1042;&#1045;&#1058;&#1054;&#1042;&#1040;&#1071;_&#1050;&#1056;&#1048;&#1042;&#1040;&#1071;_&#1053;&#1054;&#1042;&#1040;&#1071;%20&#1053;&#1040;&#1056;&#1059;&#1064;&#1045;&#1053;&#1048;&#1045;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K:\&#1051;&#1054;&#1041;&#1040;&#1056;&#1048;&#1071;\&#1041;&#1040;&#1047;&#1040;_&#1044;&#1040;&#1053;&#1053;&#1067;&#1061;_&#1060;&#1051;&#1059;&#1054;&#1056;\&#1054;&#1073;&#1088;&#1072;&#1073;&#1086;&#1090;&#1082;&#1072;_&#1057;&#1042;&#1045;&#1058;&#1054;&#1042;&#1040;&#1071;_&#1050;&#1056;&#1048;&#1042;&#1040;&#1071;_&#1053;&#1054;&#1042;&#1040;&#1071;%20&#1053;&#1040;&#1056;&#1059;&#1064;&#1045;&#1053;&#1048;&#1045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K:\&#1050;&#1054;&#1053;&#1060;&#1045;&#1056;&#1045;&#1053;&#1062;&#1048;&#1048;\&#1044;&#1086;&#1082;&#1083;&#1072;&#1076;&#1099;_&#1054;&#1083;&#1080;\WHC-STM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K:\&#1050;&#1054;&#1053;&#1060;&#1045;&#1056;&#1045;&#1053;&#1062;&#1048;&#1048;\&#1045;&#1050;&#1040;&#1058;&#1045;&#1056;_2019\&#1075;&#1088;&#1072;&#1092;&#1080;&#1082;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3;&#1072;&#1091;&#1095;&#1085;&#1072;&#1103;%20&#1088;&#1072;&#1073;&#1086;&#1090;&#1072;\&#1050;&#1086;&#1085;&#1092;&#1077;&#1088;&#1077;&#1085;&#1094;&#1080;&#1080;\&#1055;&#1086;%20&#1075;&#1088;&#1080;&#1073;&#1072;&#1084;_2018\&#1040;&#1085;&#1072;&#1090;+S+STM+&#1052;&#1040;&#1050;&#1057;.&#1042;&#1054;&#1044;&#1054;&#1053;&#1040;&#1057;.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3;&#1072;&#1091;&#1095;&#1085;&#1072;&#1103;%20&#1088;&#1072;&#1073;&#1086;&#1090;&#1072;\&#1050;&#1086;&#1085;&#1092;&#1077;&#1088;&#1077;&#1085;&#1094;&#1080;&#1080;\&#1055;&#1086;%20&#1075;&#1088;&#1080;&#1073;&#1072;&#1084;_2018\&#1056;&#1045;&#1043;&#1056;&#1045;&#1057;&#1057;&#1048;&#1071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3;&#1072;&#1091;&#1095;&#1085;&#1072;&#1103;%20&#1088;&#1072;&#1073;&#1086;&#1090;&#1072;\&#1050;&#1086;&#1085;&#1092;&#1077;&#1088;&#1077;&#1085;&#1094;&#1080;&#1080;\&#1055;&#1086;%20&#1075;&#1088;&#1080;&#1073;&#1072;&#1084;_2018\&#1056;&#1045;&#1043;&#1056;&#1045;&#1057;&#1057;&#1048;&#1071;-2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K:\&#1050;&#1054;&#1053;&#1060;&#1045;&#1056;&#1045;&#1053;&#1062;&#1048;&#1048;\&#1050;&#1054;&#1052;&#1048;2019\&#1054;&#1073;&#1088;&#1072;&#1073;&#1086;&#1090;&#1082;&#1072;%20&#1053;&#1080;&#1082;&#1077;&#1088;&#1086;&#1074;&#1072;_LA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Лист6!$F$6</c:f>
              <c:strCache>
                <c:ptCount val="1"/>
                <c:pt idx="0">
                  <c:v>marginal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errBars>
            <c:errBarType val="plus"/>
            <c:errValType val="cust"/>
            <c:noEndCap val="1"/>
            <c:plus>
              <c:numRef>
                <c:f>Лист6!$F$13:$F$16</c:f>
                <c:numCache>
                  <c:formatCode>General</c:formatCode>
                  <c:ptCount val="4"/>
                  <c:pt idx="0">
                    <c:v>2.0000000000000004E-2</c:v>
                  </c:pt>
                  <c:pt idx="1">
                    <c:v>3.0000000000000006E-2</c:v>
                  </c:pt>
                  <c:pt idx="2">
                    <c:v>2.0000000000000005E-3</c:v>
                  </c:pt>
                  <c:pt idx="3">
                    <c:v>1.0000000000000002E-2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Лист6!$E$7:$E$10</c:f>
              <c:strCache>
                <c:ptCount val="4"/>
                <c:pt idx="0">
                  <c:v>s</c:v>
                </c:pt>
                <c:pt idx="1">
                  <c:v>fert</c:v>
                </c:pt>
                <c:pt idx="2">
                  <c:v>s/sen</c:v>
                </c:pt>
                <c:pt idx="3">
                  <c:v>sen</c:v>
                </c:pt>
              </c:strCache>
            </c:strRef>
          </c:cat>
          <c:val>
            <c:numRef>
              <c:f>Лист6!$F$7:$F$10</c:f>
              <c:numCache>
                <c:formatCode>General</c:formatCode>
                <c:ptCount val="4"/>
                <c:pt idx="0">
                  <c:v>0.29100000000000004</c:v>
                </c:pt>
                <c:pt idx="1">
                  <c:v>0.253</c:v>
                </c:pt>
                <c:pt idx="2">
                  <c:v>0.22200000000000003</c:v>
                </c:pt>
                <c:pt idx="3">
                  <c:v>0.27400000000000002</c:v>
                </c:pt>
              </c:numCache>
            </c:numRef>
          </c:val>
        </c:ser>
        <c:ser>
          <c:idx val="1"/>
          <c:order val="1"/>
          <c:tx>
            <c:strRef>
              <c:f>Лист6!$G$6</c:f>
              <c:strCache>
                <c:ptCount val="1"/>
                <c:pt idx="0">
                  <c:v>basal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prstClr val="black"/>
              </a:solidFill>
            </a:ln>
          </c:spPr>
          <c:errBars>
            <c:errBarType val="plus"/>
            <c:errValType val="cust"/>
            <c:noEndCap val="1"/>
            <c:plus>
              <c:numRef>
                <c:f>Лист6!$G$13:$G$16</c:f>
                <c:numCache>
                  <c:formatCode>General</c:formatCode>
                  <c:ptCount val="4"/>
                  <c:pt idx="0">
                    <c:v>1.0000000000000002E-2</c:v>
                  </c:pt>
                  <c:pt idx="1">
                    <c:v>5.000000000000001E-2</c:v>
                  </c:pt>
                  <c:pt idx="2">
                    <c:v>1.0000000000000002E-3</c:v>
                  </c:pt>
                  <c:pt idx="3">
                    <c:v>5.000000000000001E-3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Лист6!$E$7:$E$10</c:f>
              <c:strCache>
                <c:ptCount val="4"/>
                <c:pt idx="0">
                  <c:v>s</c:v>
                </c:pt>
                <c:pt idx="1">
                  <c:v>fert</c:v>
                </c:pt>
                <c:pt idx="2">
                  <c:v>s/sen</c:v>
                </c:pt>
                <c:pt idx="3">
                  <c:v>sen</c:v>
                </c:pt>
              </c:strCache>
            </c:strRef>
          </c:cat>
          <c:val>
            <c:numRef>
              <c:f>Лист6!$G$7:$G$10</c:f>
              <c:numCache>
                <c:formatCode>General</c:formatCode>
                <c:ptCount val="4"/>
                <c:pt idx="0">
                  <c:v>0.23900000000000002</c:v>
                </c:pt>
                <c:pt idx="1">
                  <c:v>0.253</c:v>
                </c:pt>
                <c:pt idx="2">
                  <c:v>0.16200000000000003</c:v>
                </c:pt>
                <c:pt idx="3">
                  <c:v>0.19900000000000004</c:v>
                </c:pt>
              </c:numCache>
            </c:numRef>
          </c:val>
        </c:ser>
        <c:axId val="56593024"/>
        <c:axId val="56652160"/>
      </c:barChart>
      <c:catAx>
        <c:axId val="56593024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56652160"/>
        <c:crosses val="autoZero"/>
        <c:auto val="1"/>
        <c:lblAlgn val="ctr"/>
        <c:lblOffset val="100"/>
      </c:catAx>
      <c:valAx>
        <c:axId val="566521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chl a+ chl b, mg</a:t>
                </a:r>
                <a:r>
                  <a:rPr lang="ru-RU" sz="1200" baseline="0"/>
                  <a:t> / </a:t>
                </a:r>
                <a:r>
                  <a:rPr lang="en-US" sz="1200" baseline="0"/>
                  <a:t>g</a:t>
                </a:r>
                <a:r>
                  <a:rPr lang="ru-RU" sz="1200" baseline="0"/>
                  <a:t> </a:t>
                </a:r>
                <a:r>
                  <a:rPr lang="en-US" sz="1200" baseline="0"/>
                  <a:t> dry mass</a:t>
                </a:r>
                <a:endParaRPr lang="en-US" sz="1200"/>
              </a:p>
            </c:rich>
          </c:tx>
          <c:layout/>
        </c:title>
        <c:numFmt formatCode="General" sourceLinked="1"/>
        <c:tickLblPos val="nextTo"/>
        <c:crossAx val="565930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/>
          </a:pPr>
          <a:endParaRPr lang="ru-RU"/>
        </a:p>
      </c:txPr>
    </c:legend>
    <c:plotVisOnly val="1"/>
  </c:chart>
  <c:spPr>
    <a:ln>
      <a:noFill/>
    </a:ln>
  </c:spPr>
  <c:txPr>
    <a:bodyPr/>
    <a:lstStyle/>
    <a:p>
      <a:pPr>
        <a:defRPr b="1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'север-юг 2'!$N$44</c:f>
              <c:strCache>
                <c:ptCount val="1"/>
                <c:pt idx="0">
                  <c:v>juvenile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ysClr val="windowText" lastClr="000000"/>
              </a:solidFill>
            </a:ln>
          </c:spPr>
          <c:errBars>
            <c:errBarType val="both"/>
            <c:errValType val="cust"/>
            <c:plus>
              <c:numRef>
                <c:f>'север-юг 2'!$O$48:$P$48</c:f>
                <c:numCache>
                  <c:formatCode>General</c:formatCode>
                  <c:ptCount val="2"/>
                  <c:pt idx="0">
                    <c:v>73.493305840599419</c:v>
                  </c:pt>
                  <c:pt idx="1">
                    <c:v>49.017494375086734</c:v>
                  </c:pt>
                </c:numCache>
              </c:numRef>
            </c:plus>
            <c:minus>
              <c:numRef>
                <c:f>'север-юг 2'!$O$48:$P$48</c:f>
                <c:numCache>
                  <c:formatCode>General</c:formatCode>
                  <c:ptCount val="2"/>
                  <c:pt idx="0">
                    <c:v>73.493305840599419</c:v>
                  </c:pt>
                  <c:pt idx="1">
                    <c:v>49.017494375086734</c:v>
                  </c:pt>
                </c:numCache>
              </c:numRef>
            </c:minus>
          </c:errBars>
          <c:cat>
            <c:strRef>
              <c:f>'север-юг 2'!$O$43:$P$43</c:f>
              <c:strCache>
                <c:ptCount val="2"/>
                <c:pt idx="0">
                  <c:v>Middle boreal zone</c:v>
                </c:pt>
                <c:pt idx="1">
                  <c:v>Northern boreal zone</c:v>
                </c:pt>
              </c:strCache>
            </c:strRef>
          </c:cat>
          <c:val>
            <c:numRef>
              <c:f>'север-юг 2'!$O$44:$P$44</c:f>
              <c:numCache>
                <c:formatCode>0.00</c:formatCode>
                <c:ptCount val="2"/>
                <c:pt idx="0">
                  <c:v>441.02152291839366</c:v>
                </c:pt>
                <c:pt idx="1">
                  <c:v>187.13676296849349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47-48FA-AFA8-E581587259C5}"/>
            </c:ext>
          </c:extLst>
        </c:ser>
        <c:ser>
          <c:idx val="1"/>
          <c:order val="1"/>
          <c:tx>
            <c:strRef>
              <c:f>'север-юг 2'!$N$45</c:f>
              <c:strCache>
                <c:ptCount val="1"/>
                <c:pt idx="0">
                  <c:v>mature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ysClr val="windowText" lastClr="000000"/>
              </a:solidFill>
            </a:ln>
          </c:spPr>
          <c:errBars>
            <c:errBarType val="both"/>
            <c:errValType val="cust"/>
            <c:plus>
              <c:numRef>
                <c:f>'север-юг 2'!$O$49:$P$49</c:f>
                <c:numCache>
                  <c:formatCode>General</c:formatCode>
                  <c:ptCount val="2"/>
                  <c:pt idx="0">
                    <c:v>64.058634732733879</c:v>
                  </c:pt>
                  <c:pt idx="1">
                    <c:v>70.570327707496688</c:v>
                  </c:pt>
                </c:numCache>
              </c:numRef>
            </c:plus>
            <c:minus>
              <c:numRef>
                <c:f>'север-юг 2'!$O$49:$P$49</c:f>
                <c:numCache>
                  <c:formatCode>General</c:formatCode>
                  <c:ptCount val="2"/>
                  <c:pt idx="0">
                    <c:v>64.058634732733879</c:v>
                  </c:pt>
                  <c:pt idx="1">
                    <c:v>70.570327707496688</c:v>
                  </c:pt>
                </c:numCache>
              </c:numRef>
            </c:minus>
          </c:errBars>
          <c:cat>
            <c:strRef>
              <c:f>'север-юг 2'!$O$10:$P$10</c:f>
              <c:strCache>
                <c:ptCount val="2"/>
                <c:pt idx="0">
                  <c:v>south</c:v>
                </c:pt>
                <c:pt idx="1">
                  <c:v>north</c:v>
                </c:pt>
              </c:strCache>
            </c:strRef>
          </c:cat>
          <c:val>
            <c:numRef>
              <c:f>'север-юг 2'!$O$45:$P$45</c:f>
              <c:numCache>
                <c:formatCode>0.00</c:formatCode>
                <c:ptCount val="2"/>
                <c:pt idx="0">
                  <c:v>578.14493034588259</c:v>
                </c:pt>
                <c:pt idx="1">
                  <c:v>522.04351730283327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47-48FA-AFA8-E581587259C5}"/>
            </c:ext>
          </c:extLst>
        </c:ser>
        <c:axId val="67089536"/>
        <c:axId val="67275776"/>
      </c:barChart>
      <c:catAx>
        <c:axId val="67089536"/>
        <c:scaling>
          <c:orientation val="minMax"/>
        </c:scaling>
        <c:axPos val="b"/>
        <c:numFmt formatCode="General" sourceLinked="0"/>
        <c:majorTickMark val="in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67275776"/>
        <c:crosses val="autoZero"/>
        <c:auto val="1"/>
        <c:lblAlgn val="ctr"/>
        <c:lblOffset val="100"/>
      </c:catAx>
      <c:valAx>
        <c:axId val="6727577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r>
                  <a:rPr lang="en-US" sz="1400" b="1">
                    <a:solidFill>
                      <a:sysClr val="windowText" lastClr="000000"/>
                    </a:solidFill>
                  </a:rPr>
                  <a:t>CAT, µmol H2O2/mg protein </a:t>
                </a:r>
                <a:endParaRPr lang="ru-RU" sz="1400" b="1">
                  <a:solidFill>
                    <a:sysClr val="windowText" lastClr="000000"/>
                  </a:solidFill>
                </a:endParaRPr>
              </a:p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r>
                  <a:rPr lang="en-US" sz="1400" b="1">
                    <a:solidFill>
                      <a:sysClr val="windowText" lastClr="000000"/>
                    </a:solidFill>
                  </a:rPr>
                  <a:t>per 20 min </a:t>
                </a:r>
                <a:endParaRPr lang="ru-RU" sz="1400" b="1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8.7378647456512991E-3"/>
              <c:y val="6.7207282116740999E-2"/>
            </c:manualLayout>
          </c:layout>
        </c:title>
        <c:numFmt formatCode="@" sourceLinked="0"/>
        <c:majorTickMark val="in"/>
        <c:tickLblPos val="nextTo"/>
        <c:crossAx val="6708953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'север-юг 2'!$U$100</c:f>
              <c:strCache>
                <c:ptCount val="1"/>
                <c:pt idx="0">
                  <c:v>Middle boreal zone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ysClr val="windowText" lastClr="000000"/>
              </a:solidFill>
            </a:ln>
          </c:spPr>
          <c:errBars>
            <c:errBarType val="both"/>
            <c:errValType val="cust"/>
            <c:plus>
              <c:numRef>
                <c:f>'север-юг 2'!$U$103:$V$103</c:f>
                <c:numCache>
                  <c:formatCode>General</c:formatCode>
                  <c:ptCount val="2"/>
                  <c:pt idx="0">
                    <c:v>0.32023001724831335</c:v>
                  </c:pt>
                  <c:pt idx="1">
                    <c:v>0.25611785610671423</c:v>
                  </c:pt>
                </c:numCache>
              </c:numRef>
            </c:plus>
            <c:minus>
              <c:numRef>
                <c:f>'север-юг 2'!$U$103:$V$103</c:f>
                <c:numCache>
                  <c:formatCode>General</c:formatCode>
                  <c:ptCount val="2"/>
                  <c:pt idx="0">
                    <c:v>0.32023001724831335</c:v>
                  </c:pt>
                  <c:pt idx="1">
                    <c:v>0.25611785610671423</c:v>
                  </c:pt>
                </c:numCache>
              </c:numRef>
            </c:minus>
          </c:errBars>
          <c:cat>
            <c:strRef>
              <c:f>'север-юг 2'!$T$101</c:f>
              <c:strCache>
                <c:ptCount val="1"/>
                <c:pt idx="0">
                  <c:v>juvenile</c:v>
                </c:pt>
              </c:strCache>
            </c:strRef>
          </c:cat>
          <c:val>
            <c:numRef>
              <c:f>'север-юг 2'!$U$101</c:f>
              <c:numCache>
                <c:formatCode>0.00</c:formatCode>
                <c:ptCount val="1"/>
                <c:pt idx="0">
                  <c:v>5.2233318971735763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C6-4200-9F46-D3D33018B0B7}"/>
            </c:ext>
          </c:extLst>
        </c:ser>
        <c:ser>
          <c:idx val="1"/>
          <c:order val="1"/>
          <c:tx>
            <c:strRef>
              <c:f>'север-юг 2'!$V$100</c:f>
              <c:strCache>
                <c:ptCount val="1"/>
                <c:pt idx="0">
                  <c:v>Northernmost boreal zone</c:v>
                </c:pt>
              </c:strCache>
            </c:strRef>
          </c:tx>
          <c:spPr>
            <a:solidFill>
              <a:srgbClr val="2C3C43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</c:spPr>
          <c:errBars>
            <c:errBarType val="both"/>
            <c:errValType val="cust"/>
            <c:plus>
              <c:numRef>
                <c:f>'север-юг 2'!$U$103:$V$103</c:f>
                <c:numCache>
                  <c:formatCode>General</c:formatCode>
                  <c:ptCount val="2"/>
                  <c:pt idx="0">
                    <c:v>0.32023001724831335</c:v>
                  </c:pt>
                  <c:pt idx="1">
                    <c:v>0.25611785610671423</c:v>
                  </c:pt>
                </c:numCache>
              </c:numRef>
            </c:plus>
            <c:minus>
              <c:numRef>
                <c:f>'север-юг 2'!$U$103:$V$103</c:f>
                <c:numCache>
                  <c:formatCode>General</c:formatCode>
                  <c:ptCount val="2"/>
                  <c:pt idx="0">
                    <c:v>0.32023001724831335</c:v>
                  </c:pt>
                  <c:pt idx="1">
                    <c:v>0.25611785610671423</c:v>
                  </c:pt>
                </c:numCache>
              </c:numRef>
            </c:minus>
          </c:errBars>
          <c:cat>
            <c:strRef>
              <c:f>'север-юг 2'!$T$101</c:f>
              <c:strCache>
                <c:ptCount val="1"/>
                <c:pt idx="0">
                  <c:v>juvenile</c:v>
                </c:pt>
              </c:strCache>
            </c:strRef>
          </c:cat>
          <c:val>
            <c:numRef>
              <c:f>'север-юг 2'!$V$101</c:f>
              <c:numCache>
                <c:formatCode>0.00</c:formatCode>
                <c:ptCount val="1"/>
                <c:pt idx="0">
                  <c:v>6.2193385906149414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C6-4200-9F46-D3D33018B0B7}"/>
            </c:ext>
          </c:extLst>
        </c:ser>
        <c:axId val="71678592"/>
        <c:axId val="67174784"/>
      </c:barChart>
      <c:catAx>
        <c:axId val="71678592"/>
        <c:scaling>
          <c:orientation val="minMax"/>
        </c:scaling>
        <c:axPos val="b"/>
        <c:numFmt formatCode="General" sourceLinked="0"/>
        <c:majorTickMark val="in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67174784"/>
        <c:crosses val="autoZero"/>
        <c:auto val="1"/>
        <c:lblAlgn val="ctr"/>
        <c:lblOffset val="100"/>
      </c:catAx>
      <c:valAx>
        <c:axId val="6717478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ysClr val="windowText" lastClr="000000"/>
                    </a:solidFill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</a:rPr>
                  <a:t>SOD, U/mg protein </a:t>
                </a:r>
                <a:endParaRPr lang="ru-RU" sz="1400">
                  <a:solidFill>
                    <a:sysClr val="windowText" lastClr="000000"/>
                  </a:solidFill>
                </a:endParaRPr>
              </a:p>
              <a:p>
                <a:pPr>
                  <a:defRPr sz="1400">
                    <a:solidFill>
                      <a:sysClr val="windowText" lastClr="000000"/>
                    </a:solidFill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</a:rPr>
                  <a:t>per 30 min</a:t>
                </a:r>
                <a:endParaRPr lang="ru-RU" sz="14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1650486327535282E-2"/>
              <c:y val="0.19697088132544571"/>
            </c:manualLayout>
          </c:layout>
        </c:title>
        <c:numFmt formatCode="@" sourceLinked="0"/>
        <c:majorTickMark val="in"/>
        <c:tickLblPos val="nextTo"/>
        <c:crossAx val="71678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058068968799771"/>
          <c:y val="0.34938817228452873"/>
          <c:w val="0.40941931031200191"/>
          <c:h val="0.25528223264416322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'север-юг 2'!$L$108</c:f>
              <c:strCache>
                <c:ptCount val="1"/>
                <c:pt idx="0">
                  <c:v>Middle boreal zone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ysClr val="windowText" lastClr="000000"/>
              </a:solidFill>
            </a:ln>
          </c:spPr>
          <c:errBars>
            <c:errBarType val="both"/>
            <c:errValType val="cust"/>
            <c:plus>
              <c:numRef>
                <c:f>'север-юг 2'!$L$112:$M$112</c:f>
                <c:numCache>
                  <c:formatCode>General</c:formatCode>
                  <c:ptCount val="2"/>
                  <c:pt idx="0">
                    <c:v>73.493305840599419</c:v>
                  </c:pt>
                  <c:pt idx="1">
                    <c:v>49.017494375085974</c:v>
                  </c:pt>
                </c:numCache>
              </c:numRef>
            </c:plus>
            <c:minus>
              <c:numRef>
                <c:f>'север-юг 2'!$L$112:$M$112</c:f>
                <c:numCache>
                  <c:formatCode>General</c:formatCode>
                  <c:ptCount val="2"/>
                  <c:pt idx="0">
                    <c:v>73.493305840599419</c:v>
                  </c:pt>
                  <c:pt idx="1">
                    <c:v>49.017494375085974</c:v>
                  </c:pt>
                </c:numCache>
              </c:numRef>
            </c:minus>
          </c:errBars>
          <c:cat>
            <c:strRef>
              <c:f>'север-юг 2'!$K$109</c:f>
              <c:strCache>
                <c:ptCount val="1"/>
                <c:pt idx="0">
                  <c:v>juvenile</c:v>
                </c:pt>
              </c:strCache>
            </c:strRef>
          </c:cat>
          <c:val>
            <c:numRef>
              <c:f>'север-юг 2'!$L$109</c:f>
              <c:numCache>
                <c:formatCode>0.00</c:formatCode>
                <c:ptCount val="1"/>
                <c:pt idx="0">
                  <c:v>441.0215229183882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C8-4C46-A940-43F4839B1107}"/>
            </c:ext>
          </c:extLst>
        </c:ser>
        <c:ser>
          <c:idx val="1"/>
          <c:order val="1"/>
          <c:tx>
            <c:strRef>
              <c:f>'север-юг 2'!$M$108</c:f>
              <c:strCache>
                <c:ptCount val="1"/>
                <c:pt idx="0">
                  <c:v>Northernmost boreal zone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</c:spPr>
          <c:errBars>
            <c:errBarType val="both"/>
            <c:errValType val="cust"/>
            <c:plus>
              <c:numRef>
                <c:f>'север-юг 2'!$L$112:$M$112</c:f>
                <c:numCache>
                  <c:formatCode>General</c:formatCode>
                  <c:ptCount val="2"/>
                  <c:pt idx="0">
                    <c:v>73.493305840599419</c:v>
                  </c:pt>
                  <c:pt idx="1">
                    <c:v>49.017494375085974</c:v>
                  </c:pt>
                </c:numCache>
              </c:numRef>
            </c:plus>
            <c:minus>
              <c:numRef>
                <c:f>'север-юг 2'!$L$112:$M$112</c:f>
                <c:numCache>
                  <c:formatCode>General</c:formatCode>
                  <c:ptCount val="2"/>
                  <c:pt idx="0">
                    <c:v>73.493305840599419</c:v>
                  </c:pt>
                  <c:pt idx="1">
                    <c:v>49.017494375085974</c:v>
                  </c:pt>
                </c:numCache>
              </c:numRef>
            </c:minus>
          </c:errBars>
          <c:cat>
            <c:strRef>
              <c:f>'север-юг 2'!$K$109</c:f>
              <c:strCache>
                <c:ptCount val="1"/>
                <c:pt idx="0">
                  <c:v>juvenile</c:v>
                </c:pt>
              </c:strCache>
            </c:strRef>
          </c:cat>
          <c:val>
            <c:numRef>
              <c:f>'север-юг 2'!$M$109</c:f>
              <c:numCache>
                <c:formatCode>0.00</c:formatCode>
                <c:ptCount val="1"/>
                <c:pt idx="0">
                  <c:v>187.13676296849349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0C8-4C46-A940-43F4839B1107}"/>
            </c:ext>
          </c:extLst>
        </c:ser>
        <c:axId val="67190144"/>
        <c:axId val="67228032"/>
      </c:barChart>
      <c:catAx>
        <c:axId val="67190144"/>
        <c:scaling>
          <c:orientation val="minMax"/>
        </c:scaling>
        <c:axPos val="b"/>
        <c:numFmt formatCode="General" sourceLinked="0"/>
        <c:majorTickMark val="in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67228032"/>
        <c:crosses val="autoZero"/>
        <c:auto val="1"/>
        <c:lblAlgn val="ctr"/>
        <c:lblOffset val="100"/>
      </c:catAx>
      <c:valAx>
        <c:axId val="6722803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ysClr val="windowText" lastClr="000000"/>
                    </a:solidFill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</a:rPr>
                  <a:t>CAT, µmol H2O2/mg protein per 20 min </a:t>
                </a:r>
                <a:endParaRPr lang="ru-RU" sz="14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8.7378647456512991E-3"/>
              <c:y val="6.7207282116740999E-2"/>
            </c:manualLayout>
          </c:layout>
        </c:title>
        <c:numFmt formatCode="@" sourceLinked="0"/>
        <c:majorTickMark val="in"/>
        <c:tickLblPos val="nextTo"/>
        <c:crossAx val="67190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080510672603662"/>
          <c:y val="0.31086074624206622"/>
          <c:w val="0.37919492894056922"/>
          <c:h val="0.36591458770546109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ДИАГР!$M$31</c:f>
              <c:strCache>
                <c:ptCount val="1"/>
                <c:pt idx="0">
                  <c:v>marginal</c:v>
                </c:pt>
              </c:strCache>
            </c:strRef>
          </c:tx>
          <c:spPr>
            <a:solidFill>
              <a:srgbClr val="9BBB59">
                <a:lumMod val="40000"/>
                <a:lumOff val="60000"/>
              </a:srgbClr>
            </a:solidFill>
            <a:ln>
              <a:solidFill>
                <a:prstClr val="black"/>
              </a:solidFill>
            </a:ln>
          </c:spPr>
          <c:errBars>
            <c:errBarType val="plus"/>
            <c:errValType val="cust"/>
            <c:noEndCap val="1"/>
            <c:plus>
              <c:numRef>
                <c:f>ДИАГР!$W$31:$Z$31</c:f>
                <c:numCache>
                  <c:formatCode>General</c:formatCode>
                  <c:ptCount val="4"/>
                  <c:pt idx="0">
                    <c:v>7.2011428571428643E-3</c:v>
                  </c:pt>
                  <c:pt idx="1">
                    <c:v>7.4382360139860233E-3</c:v>
                  </c:pt>
                  <c:pt idx="2">
                    <c:v>5.5143691154422728E-3</c:v>
                  </c:pt>
                  <c:pt idx="3">
                    <c:v>4.7969238054762975E-3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ДИАГР!$N$30:$Q$30</c:f>
              <c:strCache>
                <c:ptCount val="4"/>
                <c:pt idx="0">
                  <c:v>St</c:v>
                </c:pt>
                <c:pt idx="1">
                  <c:v>S</c:v>
                </c:pt>
                <c:pt idx="2">
                  <c:v>Fert</c:v>
                </c:pt>
                <c:pt idx="3">
                  <c:v>Sen</c:v>
                </c:pt>
              </c:strCache>
            </c:strRef>
          </c:cat>
          <c:val>
            <c:numRef>
              <c:f>ДИАГР!$N$31:$Q$31</c:f>
              <c:numCache>
                <c:formatCode>General</c:formatCode>
                <c:ptCount val="4"/>
                <c:pt idx="0">
                  <c:v>9.9999999999999992E-2</c:v>
                </c:pt>
                <c:pt idx="1">
                  <c:v>0.1327916666666667</c:v>
                </c:pt>
                <c:pt idx="2">
                  <c:v>0.13243103448275867</c:v>
                </c:pt>
                <c:pt idx="3">
                  <c:v>0.10006593406593407</c:v>
                </c:pt>
              </c:numCache>
            </c:numRef>
          </c:val>
        </c:ser>
        <c:ser>
          <c:idx val="1"/>
          <c:order val="1"/>
          <c:tx>
            <c:strRef>
              <c:f>ДИАГР!$M$32</c:f>
              <c:strCache>
                <c:ptCount val="1"/>
                <c:pt idx="0">
                  <c:v>middle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  <a:ln>
              <a:solidFill>
                <a:prstClr val="black"/>
              </a:solidFill>
            </a:ln>
          </c:spPr>
          <c:errBars>
            <c:errBarType val="plus"/>
            <c:errValType val="cust"/>
            <c:noEndCap val="1"/>
            <c:plus>
              <c:numRef>
                <c:f>ДИАГР!$W$32:$Z$32</c:f>
                <c:numCache>
                  <c:formatCode>General</c:formatCode>
                  <c:ptCount val="4"/>
                  <c:pt idx="0">
                    <c:v>1.0598269230769239E-2</c:v>
                  </c:pt>
                  <c:pt idx="1">
                    <c:v>3.8433169889043788E-3</c:v>
                  </c:pt>
                  <c:pt idx="2">
                    <c:v>7.4048287437713245E-3</c:v>
                  </c:pt>
                  <c:pt idx="3">
                    <c:v>4.5448937263055118E-3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ДИАГР!$N$30:$Q$30</c:f>
              <c:strCache>
                <c:ptCount val="4"/>
                <c:pt idx="0">
                  <c:v>St</c:v>
                </c:pt>
                <c:pt idx="1">
                  <c:v>S</c:v>
                </c:pt>
                <c:pt idx="2">
                  <c:v>Fert</c:v>
                </c:pt>
                <c:pt idx="3">
                  <c:v>Sen</c:v>
                </c:pt>
              </c:strCache>
            </c:strRef>
          </c:cat>
          <c:val>
            <c:numRef>
              <c:f>ДИАГР!$N$32:$Q$32</c:f>
              <c:numCache>
                <c:formatCode>General</c:formatCode>
                <c:ptCount val="4"/>
                <c:pt idx="0">
                  <c:v>0.11</c:v>
                </c:pt>
                <c:pt idx="1">
                  <c:v>0.10473563218390813</c:v>
                </c:pt>
                <c:pt idx="2">
                  <c:v>0.12712903225806443</c:v>
                </c:pt>
                <c:pt idx="3">
                  <c:v>0.11459459459459451</c:v>
                </c:pt>
              </c:numCache>
            </c:numRef>
          </c:val>
        </c:ser>
        <c:ser>
          <c:idx val="2"/>
          <c:order val="2"/>
          <c:tx>
            <c:strRef>
              <c:f>ДИАГР!$M$33</c:f>
              <c:strCache>
                <c:ptCount val="1"/>
                <c:pt idx="0">
                  <c:v>basal</c:v>
                </c:pt>
              </c:strCache>
            </c:strRef>
          </c:tx>
          <c:spPr>
            <a:solidFill>
              <a:srgbClr val="9BBB59">
                <a:lumMod val="50000"/>
              </a:srgbClr>
            </a:solidFill>
            <a:ln>
              <a:solidFill>
                <a:prstClr val="black"/>
              </a:solidFill>
            </a:ln>
          </c:spPr>
          <c:errBars>
            <c:errBarType val="plus"/>
            <c:errValType val="cust"/>
            <c:noEndCap val="1"/>
            <c:plus>
              <c:numRef>
                <c:f>ДИАГР!$W$33:$Z$33</c:f>
                <c:numCache>
                  <c:formatCode>General</c:formatCode>
                  <c:ptCount val="4"/>
                  <c:pt idx="0">
                    <c:v>6.6803833333333434E-3</c:v>
                  </c:pt>
                  <c:pt idx="1">
                    <c:v>1.0445232633831422E-2</c:v>
                  </c:pt>
                  <c:pt idx="2">
                    <c:v>3.920967741935494E-3</c:v>
                  </c:pt>
                  <c:pt idx="3">
                    <c:v>8.3163316758684946E-3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ДИАГР!$N$30:$Q$30</c:f>
              <c:strCache>
                <c:ptCount val="4"/>
                <c:pt idx="0">
                  <c:v>St</c:v>
                </c:pt>
                <c:pt idx="1">
                  <c:v>S</c:v>
                </c:pt>
                <c:pt idx="2">
                  <c:v>Fert</c:v>
                </c:pt>
                <c:pt idx="3">
                  <c:v>Sen</c:v>
                </c:pt>
              </c:strCache>
            </c:strRef>
          </c:cat>
          <c:val>
            <c:numRef>
              <c:f>ДИАГР!$N$33:$Q$33</c:f>
              <c:numCache>
                <c:formatCode>General</c:formatCode>
                <c:ptCount val="4"/>
                <c:pt idx="0">
                  <c:v>0.10512500000000002</c:v>
                </c:pt>
                <c:pt idx="1">
                  <c:v>0.151622754491018</c:v>
                </c:pt>
                <c:pt idx="2">
                  <c:v>0.13075000000000001</c:v>
                </c:pt>
                <c:pt idx="3">
                  <c:v>0.13398347107438016</c:v>
                </c:pt>
              </c:numCache>
            </c:numRef>
          </c:val>
        </c:ser>
        <c:axId val="62348672"/>
        <c:axId val="62354560"/>
      </c:barChart>
      <c:catAx>
        <c:axId val="6234867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2354560"/>
        <c:crosses val="autoZero"/>
        <c:auto val="1"/>
        <c:lblAlgn val="ctr"/>
        <c:lblOffset val="100"/>
      </c:catAx>
      <c:valAx>
        <c:axId val="623545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400" b="1">
                    <a:latin typeface="Times New Roman" pitchFamily="18" charset="0"/>
                    <a:cs typeface="Times New Roman" pitchFamily="18" charset="0"/>
                  </a:rPr>
                  <a:t>1:Y (II)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234867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</c:chart>
  <c:spPr>
    <a:solidFill>
      <a:schemeClr val="bg1"/>
    </a:solidFill>
    <a:ln>
      <a:noFill/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ДИАГР!$M$3</c:f>
              <c:strCache>
                <c:ptCount val="1"/>
                <c:pt idx="0">
                  <c:v>marginal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prstClr val="black"/>
              </a:solidFill>
            </a:ln>
          </c:spPr>
          <c:errBars>
            <c:errBarType val="plus"/>
            <c:errValType val="cust"/>
            <c:noEndCap val="1"/>
            <c:plus>
              <c:numRef>
                <c:f>ДИАГР!$V$14:$Y$14</c:f>
                <c:numCache>
                  <c:formatCode>General</c:formatCode>
                  <c:ptCount val="4"/>
                  <c:pt idx="0">
                    <c:v>1.0000000000000002E-4</c:v>
                  </c:pt>
                  <c:pt idx="1">
                    <c:v>8.8792167832166414E-3</c:v>
                  </c:pt>
                  <c:pt idx="2">
                    <c:v>3.490544980443583E-3</c:v>
                  </c:pt>
                  <c:pt idx="3">
                    <c:v>1.4192509987250761E-2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ДИАГР!$N$2:$Q$2</c:f>
              <c:strCache>
                <c:ptCount val="4"/>
                <c:pt idx="0">
                  <c:v>St</c:v>
                </c:pt>
                <c:pt idx="1">
                  <c:v>S</c:v>
                </c:pt>
                <c:pt idx="2">
                  <c:v>Fert</c:v>
                </c:pt>
                <c:pt idx="3">
                  <c:v>Sen</c:v>
                </c:pt>
              </c:strCache>
            </c:strRef>
          </c:cat>
          <c:val>
            <c:numRef>
              <c:f>ДИАГР!$N$3:$Q$3</c:f>
              <c:numCache>
                <c:formatCode>General</c:formatCode>
                <c:ptCount val="4"/>
                <c:pt idx="0">
                  <c:v>0.49550000000000005</c:v>
                </c:pt>
                <c:pt idx="1">
                  <c:v>0.5123333333333332</c:v>
                </c:pt>
                <c:pt idx="2">
                  <c:v>0.50632203389830455</c:v>
                </c:pt>
                <c:pt idx="3">
                  <c:v>0.50023076923076881</c:v>
                </c:pt>
              </c:numCache>
            </c:numRef>
          </c:val>
        </c:ser>
        <c:ser>
          <c:idx val="1"/>
          <c:order val="1"/>
          <c:tx>
            <c:strRef>
              <c:f>ДИАГР!$M$4</c:f>
              <c:strCache>
                <c:ptCount val="1"/>
                <c:pt idx="0">
                  <c:v>middle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prstClr val="black"/>
              </a:solidFill>
            </a:ln>
          </c:spPr>
          <c:errBars>
            <c:errBarType val="plus"/>
            <c:errValType val="cust"/>
            <c:noEndCap val="1"/>
            <c:plus>
              <c:numRef>
                <c:f>ДИАГР!$V$15:$Y$15</c:f>
                <c:numCache>
                  <c:formatCode>General</c:formatCode>
                  <c:ptCount val="4"/>
                  <c:pt idx="0">
                    <c:v>6.4621978021977916E-2</c:v>
                  </c:pt>
                  <c:pt idx="1">
                    <c:v>6.3925373729337726E-3</c:v>
                  </c:pt>
                  <c:pt idx="2">
                    <c:v>9.8965266194596703E-3</c:v>
                  </c:pt>
                  <c:pt idx="3">
                    <c:v>1.138634380987337E-2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ДИАГР!$N$2:$Q$2</c:f>
              <c:strCache>
                <c:ptCount val="4"/>
                <c:pt idx="0">
                  <c:v>St</c:v>
                </c:pt>
                <c:pt idx="1">
                  <c:v>S</c:v>
                </c:pt>
                <c:pt idx="2">
                  <c:v>Fert</c:v>
                </c:pt>
                <c:pt idx="3">
                  <c:v>Sen</c:v>
                </c:pt>
              </c:strCache>
            </c:strRef>
          </c:cat>
          <c:val>
            <c:numRef>
              <c:f>ДИАГР!$N$4:$Q$4</c:f>
              <c:numCache>
                <c:formatCode>General</c:formatCode>
                <c:ptCount val="4"/>
                <c:pt idx="0">
                  <c:v>0.46985714285714297</c:v>
                </c:pt>
                <c:pt idx="1">
                  <c:v>0.49837931034482619</c:v>
                </c:pt>
                <c:pt idx="2">
                  <c:v>0.51516129032258073</c:v>
                </c:pt>
                <c:pt idx="3">
                  <c:v>0.47999099099099052</c:v>
                </c:pt>
              </c:numCache>
            </c:numRef>
          </c:val>
        </c:ser>
        <c:ser>
          <c:idx val="2"/>
          <c:order val="2"/>
          <c:tx>
            <c:strRef>
              <c:f>ДИАГР!$M$5</c:f>
              <c:strCache>
                <c:ptCount val="1"/>
                <c:pt idx="0">
                  <c:v>basal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prstClr val="black"/>
              </a:solidFill>
            </a:ln>
          </c:spPr>
          <c:errBars>
            <c:errBarType val="plus"/>
            <c:errValType val="cust"/>
            <c:noEndCap val="1"/>
            <c:plus>
              <c:numRef>
                <c:f>ДИАГР!$V$16:$Y$16</c:f>
                <c:numCache>
                  <c:formatCode>General</c:formatCode>
                  <c:ptCount val="4"/>
                  <c:pt idx="0">
                    <c:v>3.0530666666664418E-3</c:v>
                  </c:pt>
                  <c:pt idx="1">
                    <c:v>5.8108322454175016E-3</c:v>
                  </c:pt>
                  <c:pt idx="2">
                    <c:v>3.9251612903225892E-4</c:v>
                  </c:pt>
                  <c:pt idx="3">
                    <c:v>1.0178946949694272E-2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ДИАГР!$N$2:$Q$2</c:f>
              <c:strCache>
                <c:ptCount val="4"/>
                <c:pt idx="0">
                  <c:v>St</c:v>
                </c:pt>
                <c:pt idx="1">
                  <c:v>S</c:v>
                </c:pt>
                <c:pt idx="2">
                  <c:v>Fert</c:v>
                </c:pt>
                <c:pt idx="3">
                  <c:v>Sen</c:v>
                </c:pt>
              </c:strCache>
            </c:strRef>
          </c:cat>
          <c:val>
            <c:numRef>
              <c:f>ДИАГР!$N$5:$Q$5</c:f>
              <c:numCache>
                <c:formatCode>General</c:formatCode>
                <c:ptCount val="4"/>
                <c:pt idx="0">
                  <c:v>0.6575000000000002</c:v>
                </c:pt>
                <c:pt idx="1">
                  <c:v>0.53046706586826486</c:v>
                </c:pt>
                <c:pt idx="2">
                  <c:v>0.50349999999999973</c:v>
                </c:pt>
                <c:pt idx="3">
                  <c:v>0.51666115702479265</c:v>
                </c:pt>
              </c:numCache>
            </c:numRef>
          </c:val>
        </c:ser>
        <c:axId val="62377344"/>
        <c:axId val="62600320"/>
      </c:barChart>
      <c:catAx>
        <c:axId val="6237734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2600320"/>
        <c:crosses val="autoZero"/>
        <c:auto val="1"/>
        <c:lblAlgn val="ctr"/>
        <c:lblOffset val="100"/>
      </c:catAx>
      <c:valAx>
        <c:axId val="626003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>
                    <a:latin typeface="Times New Roman" pitchFamily="18" charset="0"/>
                    <a:cs typeface="Times New Roman" pitchFamily="18" charset="0"/>
                  </a:rPr>
                  <a:t>Fv/Fm</a:t>
                </a:r>
                <a:endParaRPr lang="ru-RU" sz="12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2377344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bg1"/>
    </a:solidFill>
    <a:ln>
      <a:noFill/>
    </a:ln>
  </c:sp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Рабочая!$R$22</c:f>
              <c:strCache>
                <c:ptCount val="1"/>
                <c:pt idx="0">
                  <c:v>WHC, мг(H2O)*см-2</c:v>
                </c:pt>
              </c:strCache>
            </c:strRef>
          </c:tx>
          <c:spPr>
            <a:solidFill>
              <a:srgbClr val="2C3C43">
                <a:lumMod val="60000"/>
                <a:lumOff val="40000"/>
              </a:srgbClr>
            </a:solidFill>
            <a:ln>
              <a:solidFill>
                <a:prstClr val="black"/>
              </a:solidFill>
            </a:ln>
            <a:effectLst/>
          </c:spPr>
          <c:errBars>
            <c:errBarType val="plus"/>
            <c:errValType val="cust"/>
            <c:noEndCap val="1"/>
            <c:plus>
              <c:numRef>
                <c:f>Рабочая!$T$29:$T$32</c:f>
                <c:numCache>
                  <c:formatCode>General</c:formatCode>
                  <c:ptCount val="4"/>
                  <c:pt idx="0">
                    <c:v>2.5</c:v>
                  </c:pt>
                  <c:pt idx="1">
                    <c:v>1.8</c:v>
                  </c:pt>
                  <c:pt idx="2">
                    <c:v>5.5</c:v>
                  </c:pt>
                  <c:pt idx="3">
                    <c:v>4.3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Рабочая!$Q$23:$Q$26</c:f>
              <c:strCache>
                <c:ptCount val="4"/>
                <c:pt idx="0">
                  <c:v>St (v1)</c:v>
                </c:pt>
                <c:pt idx="1">
                  <c:v>Sor</c:v>
                </c:pt>
                <c:pt idx="2">
                  <c:v>Fert</c:v>
                </c:pt>
                <c:pt idx="3">
                  <c:v>Sen</c:v>
                </c:pt>
              </c:strCache>
            </c:strRef>
          </c:cat>
          <c:val>
            <c:numRef>
              <c:f>Рабочая!$R$23:$R$26</c:f>
              <c:numCache>
                <c:formatCode>0.000</c:formatCode>
                <c:ptCount val="4"/>
                <c:pt idx="0">
                  <c:v>11.568869356642972</c:v>
                </c:pt>
                <c:pt idx="1">
                  <c:v>14.849104579234886</c:v>
                </c:pt>
                <c:pt idx="2">
                  <c:v>15.01191635977732</c:v>
                </c:pt>
                <c:pt idx="3">
                  <c:v>15.686235569168872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2C-441A-ACB1-742ECEBDA2DC}"/>
            </c:ext>
          </c:extLst>
        </c:ser>
        <c:ser>
          <c:idx val="1"/>
          <c:order val="1"/>
          <c:tx>
            <c:strRef>
              <c:f>Рабочая!$S$22</c:f>
              <c:strCache>
                <c:ptCount val="1"/>
                <c:pt idx="0">
                  <c:v>STM, мг*см-2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prstClr val="black"/>
              </a:solidFill>
            </a:ln>
            <a:effectLst/>
          </c:spPr>
          <c:errBars>
            <c:errBarType val="plus"/>
            <c:errValType val="cust"/>
            <c:noEndCap val="1"/>
            <c:plus>
              <c:numRef>
                <c:f>Рабочая!$U$29:$U$32</c:f>
                <c:numCache>
                  <c:formatCode>General</c:formatCode>
                  <c:ptCount val="4"/>
                  <c:pt idx="0">
                    <c:v>1.3</c:v>
                  </c:pt>
                  <c:pt idx="1">
                    <c:v>2.1</c:v>
                  </c:pt>
                  <c:pt idx="2">
                    <c:v>2.8350251896036349</c:v>
                  </c:pt>
                  <c:pt idx="3">
                    <c:v>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Рабочая!$Q$23:$Q$26</c:f>
              <c:strCache>
                <c:ptCount val="4"/>
                <c:pt idx="0">
                  <c:v>St (v1)</c:v>
                </c:pt>
                <c:pt idx="1">
                  <c:v>Sor</c:v>
                </c:pt>
                <c:pt idx="2">
                  <c:v>Fert</c:v>
                </c:pt>
                <c:pt idx="3">
                  <c:v>Sen</c:v>
                </c:pt>
              </c:strCache>
            </c:strRef>
          </c:cat>
          <c:val>
            <c:numRef>
              <c:f>Рабочая!$S$23:$S$26</c:f>
              <c:numCache>
                <c:formatCode>0.000</c:formatCode>
                <c:ptCount val="4"/>
                <c:pt idx="0">
                  <c:v>7.9365204303598746</c:v>
                </c:pt>
                <c:pt idx="1">
                  <c:v>10.933652398012216</c:v>
                </c:pt>
                <c:pt idx="2">
                  <c:v>11.036046543263973</c:v>
                </c:pt>
                <c:pt idx="3">
                  <c:v>11.690115632242515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2C-441A-ACB1-742ECEBDA2DC}"/>
            </c:ext>
          </c:extLst>
        </c:ser>
        <c:gapWidth val="100"/>
        <c:overlap val="-24"/>
        <c:axId val="63005056"/>
        <c:axId val="63006592"/>
      </c:barChart>
      <c:catAx>
        <c:axId val="630050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006592"/>
        <c:crosses val="autoZero"/>
        <c:auto val="1"/>
        <c:lblAlgn val="ctr"/>
        <c:lblOffset val="100"/>
      </c:catAx>
      <c:valAx>
        <c:axId val="63006592"/>
        <c:scaling>
          <c:orientation val="minMax"/>
        </c:scaling>
        <c:axPos val="l"/>
        <c:numFmt formatCode="0.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00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plotArea>
      <c:layout/>
      <c:scatterChart>
        <c:scatterStyle val="lineMarker"/>
        <c:ser>
          <c:idx val="2"/>
          <c:order val="0"/>
          <c:tx>
            <c:strRef>
              <c:f>[1]Лист3!$G$2</c:f>
              <c:strCache>
                <c:ptCount val="1"/>
                <c:pt idx="0">
                  <c:v>WHC, мг(H2O)*см-2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</c:spPr>
          <c:marker>
            <c:spPr>
              <a:solidFill>
                <a:schemeClr val="accent3">
                  <a:tint val="86000"/>
                </a:schemeClr>
              </a:solidFill>
              <a:ln w="9525" cap="flat" cmpd="sng" algn="ctr">
                <a:solidFill>
                  <a:schemeClr val="accent3">
                    <a:tint val="86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1"/>
            <c:plus>
              <c:numRef>
                <c:f>[1]Лист3!$H$3:$H$15</c:f>
                <c:numCache>
                  <c:formatCode>General</c:formatCode>
                  <c:ptCount val="13"/>
                  <c:pt idx="0">
                    <c:v>1</c:v>
                  </c:pt>
                  <c:pt idx="1">
                    <c:v>3</c:v>
                  </c:pt>
                  <c:pt idx="2">
                    <c:v>1</c:v>
                  </c:pt>
                  <c:pt idx="3">
                    <c:v>2</c:v>
                  </c:pt>
                  <c:pt idx="4">
                    <c:v>1</c:v>
                  </c:pt>
                  <c:pt idx="5">
                    <c:v>2</c:v>
                  </c:pt>
                  <c:pt idx="6">
                    <c:v>1</c:v>
                  </c:pt>
                  <c:pt idx="7">
                    <c:v>1</c:v>
                  </c:pt>
                  <c:pt idx="8">
                    <c:v>3</c:v>
                  </c:pt>
                  <c:pt idx="9">
                    <c:v>2</c:v>
                  </c:pt>
                  <c:pt idx="10">
                    <c:v>2</c:v>
                  </c:pt>
                  <c:pt idx="11">
                    <c:v>1</c:v>
                  </c:pt>
                  <c:pt idx="12">
                    <c:v>1</c:v>
                  </c:pt>
                </c:numCache>
              </c:numRef>
            </c:plus>
            <c:minus>
              <c:numRef>
                <c:f>[1]Лист3!$H$3:$H$15</c:f>
                <c:numCache>
                  <c:formatCode>General</c:formatCode>
                  <c:ptCount val="13"/>
                  <c:pt idx="0">
                    <c:v>1</c:v>
                  </c:pt>
                  <c:pt idx="1">
                    <c:v>3</c:v>
                  </c:pt>
                  <c:pt idx="2">
                    <c:v>1</c:v>
                  </c:pt>
                  <c:pt idx="3">
                    <c:v>2</c:v>
                  </c:pt>
                  <c:pt idx="4">
                    <c:v>1</c:v>
                  </c:pt>
                  <c:pt idx="5">
                    <c:v>2</c:v>
                  </c:pt>
                  <c:pt idx="6">
                    <c:v>1</c:v>
                  </c:pt>
                  <c:pt idx="7">
                    <c:v>1</c:v>
                  </c:pt>
                  <c:pt idx="8">
                    <c:v>3</c:v>
                  </c:pt>
                  <c:pt idx="9">
                    <c:v>2</c:v>
                  </c:pt>
                  <c:pt idx="10">
                    <c:v>2</c:v>
                  </c:pt>
                  <c:pt idx="11">
                    <c:v>1</c:v>
                  </c:pt>
                  <c:pt idx="12">
                    <c:v>1</c:v>
                  </c:pt>
                </c:numCache>
              </c:numRef>
            </c:minus>
            <c:spPr>
              <a:solidFill>
                <a:schemeClr val="tx1"/>
              </a:solidFill>
              <a:ln w="9525" cap="rnd" cmpd="sng" algn="ctr">
                <a:solidFill>
                  <a:schemeClr val="tx1">
                    <a:shade val="95000"/>
                    <a:satMod val="105000"/>
                    <a:alpha val="97000"/>
                  </a:schemeClr>
                </a:solidFill>
                <a:prstDash val="solid"/>
                <a:round/>
                <a:tailEnd type="none"/>
              </a:ln>
              <a:effectLst/>
            </c:spPr>
          </c:errBars>
          <c:errBars>
            <c:errDir val="x"/>
            <c:errBarType val="both"/>
            <c:errValType val="fixedVal"/>
            <c:val val="1"/>
            <c:spPr>
              <a:solidFill>
                <a:schemeClr val="tx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</a:ln>
              <a:effectLst/>
            </c:spPr>
          </c:errBars>
          <c:xVal>
            <c:numRef>
              <c:f>[1]Лист3!$F$3:$F$15</c:f>
              <c:numCache>
                <c:formatCode>General</c:formatCode>
                <c:ptCount val="13"/>
                <c:pt idx="0">
                  <c:v>5</c:v>
                </c:pt>
                <c:pt idx="1">
                  <c:v>10</c:v>
                </c:pt>
                <c:pt idx="2">
                  <c:v>11</c:v>
                </c:pt>
                <c:pt idx="3">
                  <c:v>15</c:v>
                </c:pt>
                <c:pt idx="4">
                  <c:v>20</c:v>
                </c:pt>
                <c:pt idx="5">
                  <c:v>22</c:v>
                </c:pt>
                <c:pt idx="6">
                  <c:v>25</c:v>
                </c:pt>
                <c:pt idx="7">
                  <c:v>28</c:v>
                </c:pt>
                <c:pt idx="8">
                  <c:v>30</c:v>
                </c:pt>
                <c:pt idx="9">
                  <c:v>35</c:v>
                </c:pt>
                <c:pt idx="10">
                  <c:v>45</c:v>
                </c:pt>
                <c:pt idx="11">
                  <c:v>55</c:v>
                </c:pt>
                <c:pt idx="12">
                  <c:v>60</c:v>
                </c:pt>
              </c:numCache>
            </c:numRef>
          </c:xVal>
          <c:yVal>
            <c:numRef>
              <c:f>[1]Лист3!$G$3:$G$15</c:f>
              <c:numCache>
                <c:formatCode>General</c:formatCode>
                <c:ptCount val="13"/>
                <c:pt idx="0">
                  <c:v>18</c:v>
                </c:pt>
                <c:pt idx="1">
                  <c:v>16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13</c:v>
                </c:pt>
                <c:pt idx="6">
                  <c:v>11</c:v>
                </c:pt>
                <c:pt idx="7">
                  <c:v>11</c:v>
                </c:pt>
                <c:pt idx="8">
                  <c:v>14</c:v>
                </c:pt>
                <c:pt idx="9">
                  <c:v>11</c:v>
                </c:pt>
                <c:pt idx="10">
                  <c:v>10</c:v>
                </c:pt>
                <c:pt idx="11">
                  <c:v>9</c:v>
                </c:pt>
                <c:pt idx="12">
                  <c:v>9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42A8-43A0-A563-595CECBB7AE3}"/>
            </c:ext>
          </c:extLst>
        </c:ser>
        <c:ser>
          <c:idx val="3"/>
          <c:order val="1"/>
          <c:tx>
            <c:strRef>
              <c:f>[1]Лист3!$G$2</c:f>
              <c:strCache>
                <c:ptCount val="1"/>
                <c:pt idx="0">
                  <c:v>WHC, мг(H2O)*см-2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</c:spPr>
          <c:marker>
            <c:spPr>
              <a:noFill/>
              <a:ln w="9525" cap="flat" cmpd="sng" algn="ctr">
                <a:solidFill>
                  <a:schemeClr val="accent3">
                    <a:tint val="58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1"/>
            <c:plus>
              <c:numRef>
                <c:f>[1]Лист3!$H$3:$H$15</c:f>
                <c:numCache>
                  <c:formatCode>General</c:formatCode>
                  <c:ptCount val="13"/>
                  <c:pt idx="0">
                    <c:v>1</c:v>
                  </c:pt>
                  <c:pt idx="1">
                    <c:v>3</c:v>
                  </c:pt>
                  <c:pt idx="2">
                    <c:v>1</c:v>
                  </c:pt>
                  <c:pt idx="3">
                    <c:v>2</c:v>
                  </c:pt>
                  <c:pt idx="4">
                    <c:v>1</c:v>
                  </c:pt>
                  <c:pt idx="5">
                    <c:v>2</c:v>
                  </c:pt>
                  <c:pt idx="6">
                    <c:v>1</c:v>
                  </c:pt>
                  <c:pt idx="7">
                    <c:v>1</c:v>
                  </c:pt>
                  <c:pt idx="8">
                    <c:v>3</c:v>
                  </c:pt>
                  <c:pt idx="9">
                    <c:v>2</c:v>
                  </c:pt>
                  <c:pt idx="10">
                    <c:v>2</c:v>
                  </c:pt>
                  <c:pt idx="11">
                    <c:v>1</c:v>
                  </c:pt>
                  <c:pt idx="12">
                    <c:v>1</c:v>
                  </c:pt>
                </c:numCache>
              </c:numRef>
            </c:plus>
            <c:minus>
              <c:numRef>
                <c:f>[1]Лист3!$H$3:$H$15</c:f>
                <c:numCache>
                  <c:formatCode>General</c:formatCode>
                  <c:ptCount val="13"/>
                  <c:pt idx="0">
                    <c:v>1</c:v>
                  </c:pt>
                  <c:pt idx="1">
                    <c:v>3</c:v>
                  </c:pt>
                  <c:pt idx="2">
                    <c:v>1</c:v>
                  </c:pt>
                  <c:pt idx="3">
                    <c:v>2</c:v>
                  </c:pt>
                  <c:pt idx="4">
                    <c:v>1</c:v>
                  </c:pt>
                  <c:pt idx="5">
                    <c:v>2</c:v>
                  </c:pt>
                  <c:pt idx="6">
                    <c:v>1</c:v>
                  </c:pt>
                  <c:pt idx="7">
                    <c:v>1</c:v>
                  </c:pt>
                  <c:pt idx="8">
                    <c:v>3</c:v>
                  </c:pt>
                  <c:pt idx="9">
                    <c:v>2</c:v>
                  </c:pt>
                  <c:pt idx="10">
                    <c:v>2</c:v>
                  </c:pt>
                  <c:pt idx="11">
                    <c:v>1</c:v>
                  </c:pt>
                  <c:pt idx="12">
                    <c:v>1</c:v>
                  </c:pt>
                </c:numCache>
              </c:numRef>
            </c:minus>
            <c:spPr>
              <a:solidFill>
                <a:schemeClr val="tx1"/>
              </a:solidFill>
              <a:ln w="9525" cap="rnd" cmpd="sng" algn="ctr">
                <a:solidFill>
                  <a:schemeClr val="tx1">
                    <a:shade val="95000"/>
                    <a:satMod val="105000"/>
                    <a:alpha val="97000"/>
                  </a:schemeClr>
                </a:solidFill>
                <a:prstDash val="solid"/>
                <a:round/>
                <a:tailEnd type="none"/>
              </a:ln>
              <a:effectLst/>
            </c:spPr>
          </c:errBars>
          <c:errBars>
            <c:errDir val="x"/>
            <c:errBarType val="both"/>
            <c:errValType val="fixedVal"/>
            <c:val val="1"/>
            <c:spPr>
              <a:solidFill>
                <a:schemeClr val="tx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</a:ln>
              <a:effectLst/>
            </c:spPr>
          </c:errBars>
          <c:xVal>
            <c:numRef>
              <c:f>[1]Лист3!$F$3:$F$15</c:f>
              <c:numCache>
                <c:formatCode>General</c:formatCode>
                <c:ptCount val="13"/>
                <c:pt idx="0">
                  <c:v>5</c:v>
                </c:pt>
                <c:pt idx="1">
                  <c:v>10</c:v>
                </c:pt>
                <c:pt idx="2">
                  <c:v>11</c:v>
                </c:pt>
                <c:pt idx="3">
                  <c:v>15</c:v>
                </c:pt>
                <c:pt idx="4">
                  <c:v>20</c:v>
                </c:pt>
                <c:pt idx="5">
                  <c:v>22</c:v>
                </c:pt>
                <c:pt idx="6">
                  <c:v>25</c:v>
                </c:pt>
                <c:pt idx="7">
                  <c:v>28</c:v>
                </c:pt>
                <c:pt idx="8">
                  <c:v>30</c:v>
                </c:pt>
                <c:pt idx="9">
                  <c:v>35</c:v>
                </c:pt>
                <c:pt idx="10">
                  <c:v>45</c:v>
                </c:pt>
                <c:pt idx="11">
                  <c:v>55</c:v>
                </c:pt>
                <c:pt idx="12">
                  <c:v>60</c:v>
                </c:pt>
              </c:numCache>
            </c:numRef>
          </c:xVal>
          <c:yVal>
            <c:numRef>
              <c:f>[1]Лист3!$G$3:$G$15</c:f>
              <c:numCache>
                <c:formatCode>General</c:formatCode>
                <c:ptCount val="13"/>
                <c:pt idx="0">
                  <c:v>18</c:v>
                </c:pt>
                <c:pt idx="1">
                  <c:v>16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13</c:v>
                </c:pt>
                <c:pt idx="6">
                  <c:v>11</c:v>
                </c:pt>
                <c:pt idx="7">
                  <c:v>11</c:v>
                </c:pt>
                <c:pt idx="8">
                  <c:v>14</c:v>
                </c:pt>
                <c:pt idx="9">
                  <c:v>11</c:v>
                </c:pt>
                <c:pt idx="10">
                  <c:v>10</c:v>
                </c:pt>
                <c:pt idx="11">
                  <c:v>9</c:v>
                </c:pt>
                <c:pt idx="12">
                  <c:v>9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1-42A8-43A0-A563-595CECBB7AE3}"/>
            </c:ext>
          </c:extLst>
        </c:ser>
        <c:ser>
          <c:idx val="1"/>
          <c:order val="2"/>
          <c:tx>
            <c:strRef>
              <c:f>[1]Лист3!$G$2</c:f>
              <c:strCache>
                <c:ptCount val="1"/>
                <c:pt idx="0">
                  <c:v>WHC, мг(H2O)*см-2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</c:spPr>
          <c:marker>
            <c:spPr>
              <a:solidFill>
                <a:schemeClr val="accent3">
                  <a:shade val="86000"/>
                </a:schemeClr>
              </a:solidFill>
              <a:ln w="9525" cap="flat" cmpd="sng" algn="ctr">
                <a:solidFill>
                  <a:schemeClr val="accent3">
                    <a:shade val="86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errBars>
            <c:errDir val="y"/>
            <c:errBarType val="both"/>
            <c:errValType val="cust"/>
            <c:noEndCap val="1"/>
            <c:plus>
              <c:numRef>
                <c:f>[1]Лист3!$H$3:$H$15</c:f>
                <c:numCache>
                  <c:formatCode>General</c:formatCode>
                  <c:ptCount val="13"/>
                  <c:pt idx="0">
                    <c:v>1</c:v>
                  </c:pt>
                  <c:pt idx="1">
                    <c:v>3</c:v>
                  </c:pt>
                  <c:pt idx="2">
                    <c:v>1</c:v>
                  </c:pt>
                  <c:pt idx="3">
                    <c:v>2</c:v>
                  </c:pt>
                  <c:pt idx="4">
                    <c:v>1</c:v>
                  </c:pt>
                  <c:pt idx="5">
                    <c:v>2</c:v>
                  </c:pt>
                  <c:pt idx="6">
                    <c:v>1</c:v>
                  </c:pt>
                  <c:pt idx="7">
                    <c:v>1</c:v>
                  </c:pt>
                  <c:pt idx="8">
                    <c:v>3</c:v>
                  </c:pt>
                  <c:pt idx="9">
                    <c:v>2</c:v>
                  </c:pt>
                  <c:pt idx="10">
                    <c:v>2</c:v>
                  </c:pt>
                  <c:pt idx="11">
                    <c:v>1</c:v>
                  </c:pt>
                  <c:pt idx="12">
                    <c:v>1</c:v>
                  </c:pt>
                </c:numCache>
              </c:numRef>
            </c:plus>
            <c:minus>
              <c:numRef>
                <c:f>[1]Лист3!$H$3:$H$15</c:f>
                <c:numCache>
                  <c:formatCode>General</c:formatCode>
                  <c:ptCount val="13"/>
                  <c:pt idx="0">
                    <c:v>1</c:v>
                  </c:pt>
                  <c:pt idx="1">
                    <c:v>3</c:v>
                  </c:pt>
                  <c:pt idx="2">
                    <c:v>1</c:v>
                  </c:pt>
                  <c:pt idx="3">
                    <c:v>2</c:v>
                  </c:pt>
                  <c:pt idx="4">
                    <c:v>1</c:v>
                  </c:pt>
                  <c:pt idx="5">
                    <c:v>2</c:v>
                  </c:pt>
                  <c:pt idx="6">
                    <c:v>1</c:v>
                  </c:pt>
                  <c:pt idx="7">
                    <c:v>1</c:v>
                  </c:pt>
                  <c:pt idx="8">
                    <c:v>3</c:v>
                  </c:pt>
                  <c:pt idx="9">
                    <c:v>2</c:v>
                  </c:pt>
                  <c:pt idx="10">
                    <c:v>2</c:v>
                  </c:pt>
                  <c:pt idx="11">
                    <c:v>1</c:v>
                  </c:pt>
                  <c:pt idx="12">
                    <c:v>1</c:v>
                  </c:pt>
                </c:numCache>
              </c:numRef>
            </c:minus>
            <c:spPr>
              <a:solidFill>
                <a:schemeClr val="tx1"/>
              </a:solidFill>
              <a:ln w="9525" cap="rnd" cmpd="sng" algn="ctr">
                <a:solidFill>
                  <a:schemeClr val="tx1">
                    <a:shade val="95000"/>
                    <a:satMod val="105000"/>
                    <a:alpha val="97000"/>
                  </a:schemeClr>
                </a:solidFill>
                <a:prstDash val="solid"/>
                <a:round/>
                <a:tailEnd type="none"/>
              </a:ln>
              <a:effectLst/>
            </c:spPr>
          </c:errBars>
          <c:errBars>
            <c:errDir val="x"/>
            <c:errBarType val="both"/>
            <c:errValType val="fixedVal"/>
            <c:val val="1"/>
            <c:spPr>
              <a:solidFill>
                <a:schemeClr val="tx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errBars>
          <c:xVal>
            <c:numRef>
              <c:f>[1]Лист3!$F$3:$F$15</c:f>
              <c:numCache>
                <c:formatCode>General</c:formatCode>
                <c:ptCount val="13"/>
                <c:pt idx="0">
                  <c:v>5</c:v>
                </c:pt>
                <c:pt idx="1">
                  <c:v>10</c:v>
                </c:pt>
                <c:pt idx="2">
                  <c:v>11</c:v>
                </c:pt>
                <c:pt idx="3">
                  <c:v>15</c:v>
                </c:pt>
                <c:pt idx="4">
                  <c:v>20</c:v>
                </c:pt>
                <c:pt idx="5">
                  <c:v>22</c:v>
                </c:pt>
                <c:pt idx="6">
                  <c:v>25</c:v>
                </c:pt>
                <c:pt idx="7">
                  <c:v>28</c:v>
                </c:pt>
                <c:pt idx="8">
                  <c:v>30</c:v>
                </c:pt>
                <c:pt idx="9">
                  <c:v>35</c:v>
                </c:pt>
                <c:pt idx="10">
                  <c:v>45</c:v>
                </c:pt>
                <c:pt idx="11">
                  <c:v>55</c:v>
                </c:pt>
                <c:pt idx="12">
                  <c:v>60</c:v>
                </c:pt>
              </c:numCache>
            </c:numRef>
          </c:xVal>
          <c:yVal>
            <c:numRef>
              <c:f>[1]Лист3!$G$3:$G$15</c:f>
              <c:numCache>
                <c:formatCode>General</c:formatCode>
                <c:ptCount val="13"/>
                <c:pt idx="0">
                  <c:v>18</c:v>
                </c:pt>
                <c:pt idx="1">
                  <c:v>16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13</c:v>
                </c:pt>
                <c:pt idx="6">
                  <c:v>11</c:v>
                </c:pt>
                <c:pt idx="7">
                  <c:v>11</c:v>
                </c:pt>
                <c:pt idx="8">
                  <c:v>14</c:v>
                </c:pt>
                <c:pt idx="9">
                  <c:v>11</c:v>
                </c:pt>
                <c:pt idx="10">
                  <c:v>10</c:v>
                </c:pt>
                <c:pt idx="11">
                  <c:v>9</c:v>
                </c:pt>
                <c:pt idx="12">
                  <c:v>9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2-42A8-43A0-A563-595CECBB7AE3}"/>
            </c:ext>
          </c:extLst>
        </c:ser>
        <c:ser>
          <c:idx val="0"/>
          <c:order val="3"/>
          <c:tx>
            <c:strRef>
              <c:f>[1]Лист3!$G$2</c:f>
              <c:strCache>
                <c:ptCount val="1"/>
                <c:pt idx="0">
                  <c:v>WHC, мг(H2O)*см-2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</c:spPr>
          <c:marker>
            <c:symbol val="circle"/>
            <c:size val="8"/>
            <c:spPr>
              <a:solidFill>
                <a:schemeClr val="accent3">
                  <a:shade val="58000"/>
                </a:schemeClr>
              </a:solidFill>
              <a:ln w="9525" cap="flat" cmpd="sng" algn="ctr">
                <a:solidFill>
                  <a:schemeClr val="accent3">
                    <a:shade val="58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trendline>
            <c:spPr>
              <a:ln w="9525" cap="rnd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1.8200594583966417E-2"/>
                  <c:y val="-0.3947595346200454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baseline="0" dirty="0"/>
                      <a:t>y = -0,12x + 15,52</a:t>
                    </a:r>
                    <a:r>
                      <a:rPr lang="en-US" sz="1200" b="1" baseline="0"/>
                      <a:t>
r= </a:t>
                    </a:r>
                    <a:r>
                      <a:rPr lang="en-US" sz="1200" b="1" baseline="0" dirty="0"/>
                      <a:t>0,</a:t>
                    </a:r>
                    <a:r>
                      <a:rPr lang="ru-RU" sz="1200" b="1" baseline="0" dirty="0"/>
                      <a:t>8</a:t>
                    </a:r>
                    <a:endParaRPr lang="en-US" sz="1200" b="1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</c:trendlineLbl>
          </c:trendline>
          <c:errBars>
            <c:errDir val="y"/>
            <c:errBarType val="both"/>
            <c:errValType val="cust"/>
            <c:noEndCap val="1"/>
            <c:plus>
              <c:numRef>
                <c:f>[1]Лист3!$H$3:$H$15</c:f>
                <c:numCache>
                  <c:formatCode>General</c:formatCode>
                  <c:ptCount val="13"/>
                  <c:pt idx="0">
                    <c:v>1</c:v>
                  </c:pt>
                  <c:pt idx="1">
                    <c:v>3</c:v>
                  </c:pt>
                  <c:pt idx="2">
                    <c:v>1</c:v>
                  </c:pt>
                  <c:pt idx="3">
                    <c:v>2</c:v>
                  </c:pt>
                  <c:pt idx="4">
                    <c:v>1</c:v>
                  </c:pt>
                  <c:pt idx="5">
                    <c:v>2</c:v>
                  </c:pt>
                  <c:pt idx="6">
                    <c:v>1</c:v>
                  </c:pt>
                  <c:pt idx="7">
                    <c:v>1</c:v>
                  </c:pt>
                  <c:pt idx="8">
                    <c:v>3</c:v>
                  </c:pt>
                  <c:pt idx="9">
                    <c:v>2</c:v>
                  </c:pt>
                  <c:pt idx="10">
                    <c:v>2</c:v>
                  </c:pt>
                  <c:pt idx="11">
                    <c:v>1</c:v>
                  </c:pt>
                  <c:pt idx="12">
                    <c:v>1</c:v>
                  </c:pt>
                </c:numCache>
              </c:numRef>
            </c:plus>
            <c:minus>
              <c:numRef>
                <c:f>[1]Лист3!$H$3:$H$15</c:f>
                <c:numCache>
                  <c:formatCode>General</c:formatCode>
                  <c:ptCount val="13"/>
                  <c:pt idx="0">
                    <c:v>1</c:v>
                  </c:pt>
                  <c:pt idx="1">
                    <c:v>3</c:v>
                  </c:pt>
                  <c:pt idx="2">
                    <c:v>1</c:v>
                  </c:pt>
                  <c:pt idx="3">
                    <c:v>2</c:v>
                  </c:pt>
                  <c:pt idx="4">
                    <c:v>1</c:v>
                  </c:pt>
                  <c:pt idx="5">
                    <c:v>2</c:v>
                  </c:pt>
                  <c:pt idx="6">
                    <c:v>1</c:v>
                  </c:pt>
                  <c:pt idx="7">
                    <c:v>1</c:v>
                  </c:pt>
                  <c:pt idx="8">
                    <c:v>3</c:v>
                  </c:pt>
                  <c:pt idx="9">
                    <c:v>2</c:v>
                  </c:pt>
                  <c:pt idx="10">
                    <c:v>2</c:v>
                  </c:pt>
                  <c:pt idx="11">
                    <c:v>1</c:v>
                  </c:pt>
                  <c:pt idx="12">
                    <c:v>1</c:v>
                  </c:pt>
                </c:numCache>
              </c:numRef>
            </c:minus>
            <c:spPr>
              <a:solidFill>
                <a:schemeClr val="tx1"/>
              </a:solidFill>
              <a:ln w="9525" cap="rnd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  <a:tailEnd type="none"/>
              </a:ln>
              <a:effectLst/>
            </c:spPr>
          </c:errBars>
          <c:errBars>
            <c:errDir val="x"/>
            <c:errBarType val="both"/>
            <c:errValType val="fixedVal"/>
            <c:val val="1"/>
            <c:spPr>
              <a:solidFill>
                <a:schemeClr val="tx1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errBars>
          <c:xVal>
            <c:numRef>
              <c:f>[1]Лист3!$F$3:$F$15</c:f>
              <c:numCache>
                <c:formatCode>General</c:formatCode>
                <c:ptCount val="13"/>
                <c:pt idx="0">
                  <c:v>5</c:v>
                </c:pt>
                <c:pt idx="1">
                  <c:v>10</c:v>
                </c:pt>
                <c:pt idx="2">
                  <c:v>11</c:v>
                </c:pt>
                <c:pt idx="3">
                  <c:v>15</c:v>
                </c:pt>
                <c:pt idx="4">
                  <c:v>20</c:v>
                </c:pt>
                <c:pt idx="5">
                  <c:v>22</c:v>
                </c:pt>
                <c:pt idx="6">
                  <c:v>25</c:v>
                </c:pt>
                <c:pt idx="7">
                  <c:v>28</c:v>
                </c:pt>
                <c:pt idx="8">
                  <c:v>30</c:v>
                </c:pt>
                <c:pt idx="9">
                  <c:v>35</c:v>
                </c:pt>
                <c:pt idx="10">
                  <c:v>45</c:v>
                </c:pt>
                <c:pt idx="11">
                  <c:v>55</c:v>
                </c:pt>
                <c:pt idx="12">
                  <c:v>60</c:v>
                </c:pt>
              </c:numCache>
            </c:numRef>
          </c:xVal>
          <c:yVal>
            <c:numRef>
              <c:f>[1]Лист3!$G$3:$G$15</c:f>
              <c:numCache>
                <c:formatCode>General</c:formatCode>
                <c:ptCount val="13"/>
                <c:pt idx="0">
                  <c:v>18</c:v>
                </c:pt>
                <c:pt idx="1">
                  <c:v>16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13</c:v>
                </c:pt>
                <c:pt idx="6">
                  <c:v>11</c:v>
                </c:pt>
                <c:pt idx="7">
                  <c:v>11</c:v>
                </c:pt>
                <c:pt idx="8">
                  <c:v>14</c:v>
                </c:pt>
                <c:pt idx="9">
                  <c:v>11</c:v>
                </c:pt>
                <c:pt idx="10">
                  <c:v>10</c:v>
                </c:pt>
                <c:pt idx="11">
                  <c:v>9</c:v>
                </c:pt>
                <c:pt idx="12">
                  <c:v>9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4-42A8-43A0-A563-595CECBB7AE3}"/>
            </c:ext>
          </c:extLst>
        </c:ser>
        <c:axId val="65218048"/>
        <c:axId val="65219968"/>
      </c:scatterChart>
      <c:valAx>
        <c:axId val="65218048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 smtClean="0"/>
                  <a:t>Mosses</a:t>
                </a:r>
                <a:r>
                  <a:rPr lang="en-US" sz="1800" baseline="0" dirty="0" smtClean="0"/>
                  <a:t> cover</a:t>
                </a:r>
                <a:r>
                  <a:rPr lang="ru-RU" sz="1800" dirty="0" smtClean="0"/>
                  <a:t>, </a:t>
                </a:r>
                <a:r>
                  <a:rPr lang="ru-RU" sz="1800" dirty="0"/>
                  <a:t>%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219968"/>
        <c:crosses val="autoZero"/>
        <c:crossBetween val="midCat"/>
      </c:valAx>
      <c:valAx>
        <c:axId val="65219968"/>
        <c:scaling>
          <c:orientation val="minMax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WHC, </a:t>
                </a:r>
                <a:r>
                  <a:rPr lang="en-US" sz="1800" dirty="0" smtClean="0"/>
                  <a:t>mg</a:t>
                </a:r>
                <a:r>
                  <a:rPr lang="ru-RU" sz="1800" dirty="0" smtClean="0"/>
                  <a:t>(</a:t>
                </a:r>
                <a:r>
                  <a:rPr lang="en-US" sz="1800" dirty="0"/>
                  <a:t>H</a:t>
                </a:r>
                <a:r>
                  <a:rPr lang="en-US" sz="1800" baseline="-25000" dirty="0"/>
                  <a:t>2</a:t>
                </a:r>
                <a:r>
                  <a:rPr lang="en-US" sz="1800" dirty="0"/>
                  <a:t>O</a:t>
                </a:r>
                <a:r>
                  <a:rPr lang="en-US" sz="1800" dirty="0" smtClean="0"/>
                  <a:t>)*cm</a:t>
                </a:r>
                <a:r>
                  <a:rPr lang="ru-RU" sz="1800" baseline="30000" dirty="0" smtClean="0"/>
                  <a:t>-2</a:t>
                </a:r>
                <a:endParaRPr lang="ru-RU" sz="1800" baseline="30000" dirty="0"/>
              </a:p>
            </c:rich>
          </c:tx>
          <c:layout>
            <c:manualLayout>
              <c:xMode val="edge"/>
              <c:yMode val="edge"/>
              <c:x val="1.9444444444444445E-2"/>
              <c:y val="5.1400554097404488E-2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218048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Maximal water saturation</a:t>
            </a:r>
            <a:r>
              <a:rPr lang="ru-RU" dirty="0" smtClean="0"/>
              <a:t>, </a:t>
            </a:r>
            <a:r>
              <a:rPr lang="ru-RU" dirty="0"/>
              <a:t>%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МАКС_ВОДОНАС.!$N$2</c:f>
              <c:strCache>
                <c:ptCount val="1"/>
                <c:pt idx="0">
                  <c:v>Максимальное водонасыщение, %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errBars>
            <c:errBarType val="both"/>
            <c:errValType val="cust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28575" cap="rnd" cmpd="sng" algn="ctr">
                <a:solidFill>
                  <a:schemeClr val="dk1"/>
                </a:solidFill>
                <a:prstDash val="solid"/>
                <a:round/>
              </a:ln>
              <a:effectLst/>
            </c:spPr>
          </c:errBars>
          <c:cat>
            <c:strRef>
              <c:f>МАКС_ВОДОНАС.!$M$3:$M$6</c:f>
              <c:strCache>
                <c:ptCount val="4"/>
                <c:pt idx="0">
                  <c:v>St</c:v>
                </c:pt>
                <c:pt idx="1">
                  <c:v>Sor</c:v>
                </c:pt>
                <c:pt idx="2">
                  <c:v>Fert</c:v>
                </c:pt>
                <c:pt idx="3">
                  <c:v>Sen</c:v>
                </c:pt>
              </c:strCache>
            </c:strRef>
          </c:cat>
          <c:val>
            <c:numRef>
              <c:f>МАКС_ВОДОНАС.!$N$3:$N$6</c:f>
              <c:numCache>
                <c:formatCode>0.00</c:formatCode>
                <c:ptCount val="4"/>
                <c:pt idx="0">
                  <c:v>143.80660832538967</c:v>
                </c:pt>
                <c:pt idx="1">
                  <c:v>138.89238293948097</c:v>
                </c:pt>
                <c:pt idx="2">
                  <c:v>135.15321470640959</c:v>
                </c:pt>
                <c:pt idx="3">
                  <c:v>134.26833433407253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3D-4E6B-8E00-9F09124BB811}"/>
            </c:ext>
          </c:extLst>
        </c:ser>
        <c:gapWidth val="100"/>
        <c:overlap val="-24"/>
        <c:axId val="65262336"/>
        <c:axId val="65263872"/>
      </c:barChart>
      <c:catAx>
        <c:axId val="652623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263872"/>
        <c:crosses val="autoZero"/>
        <c:auto val="1"/>
        <c:lblAlgn val="ctr"/>
        <c:lblOffset val="100"/>
      </c:catAx>
      <c:valAx>
        <c:axId val="65263872"/>
        <c:scaling>
          <c:orientation val="minMax"/>
        </c:scaling>
        <c:axPos val="l"/>
        <c:numFmt formatCode="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26233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9050" cap="rnd" cmpd="sng" algn="ctr">
      <a:solidFill>
        <a:schemeClr val="accent1"/>
      </a:solidFill>
      <a:prstDash val="solid"/>
    </a:ln>
    <a:effectLst/>
  </c:spPr>
  <c:txPr>
    <a:bodyPr/>
    <a:lstStyle/>
    <a:p>
      <a:pPr>
        <a:defRPr sz="1600"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Лист1!$W$2</c:f>
              <c:strCache>
                <c:ptCount val="1"/>
                <c:pt idx="0">
                  <c:v>Sor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Лист1!$V$3:$V$6</c:f>
              <c:strCache>
                <c:ptCount val="4"/>
                <c:pt idx="0">
                  <c:v>St</c:v>
                </c:pt>
                <c:pt idx="1">
                  <c:v>S</c:v>
                </c:pt>
                <c:pt idx="2">
                  <c:v>Fert</c:v>
                </c:pt>
                <c:pt idx="3">
                  <c:v>Sen</c:v>
                </c:pt>
              </c:strCache>
            </c:strRef>
          </c:cat>
          <c:val>
            <c:numRef>
              <c:f>Лист1!$W$3:$W$6</c:f>
              <c:numCache>
                <c:formatCode>0.00</c:formatCode>
                <c:ptCount val="4"/>
                <c:pt idx="0" formatCode="General">
                  <c:v>0</c:v>
                </c:pt>
                <c:pt idx="1">
                  <c:v>11.531249999999998</c:v>
                </c:pt>
                <c:pt idx="2">
                  <c:v>23.5</c:v>
                </c:pt>
                <c:pt idx="3">
                  <c:v>15.616666666666672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4E-4F9B-8F5B-796167143E7E}"/>
            </c:ext>
          </c:extLst>
        </c:ser>
        <c:gapWidth val="219"/>
        <c:axId val="66454656"/>
        <c:axId val="66456192"/>
      </c:barChart>
      <c:lineChart>
        <c:grouping val="standard"/>
        <c:ser>
          <c:idx val="1"/>
          <c:order val="1"/>
          <c:tx>
            <c:strRef>
              <c:f>Лист1!$X$2</c:f>
              <c:strCache>
                <c:ptCount val="1"/>
                <c:pt idx="0">
                  <c:v>V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Лист1!$V$3:$V$6</c:f>
              <c:strCache>
                <c:ptCount val="4"/>
                <c:pt idx="0">
                  <c:v>St</c:v>
                </c:pt>
                <c:pt idx="1">
                  <c:v>S</c:v>
                </c:pt>
                <c:pt idx="2">
                  <c:v>Fert</c:v>
                </c:pt>
                <c:pt idx="3">
                  <c:v>Sen</c:v>
                </c:pt>
              </c:strCache>
            </c:strRef>
          </c:cat>
          <c:val>
            <c:numRef>
              <c:f>Лист1!$X$3:$X$6</c:f>
              <c:numCache>
                <c:formatCode>0.000</c:formatCode>
                <c:ptCount val="4"/>
                <c:pt idx="0">
                  <c:v>0.31873245414538603</c:v>
                </c:pt>
                <c:pt idx="1">
                  <c:v>0.62270009052713904</c:v>
                </c:pt>
                <c:pt idx="2">
                  <c:v>0.64406444032540089</c:v>
                </c:pt>
                <c:pt idx="3">
                  <c:v>0.5591047293934106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54E-4F9B-8F5B-796167143E7E}"/>
            </c:ext>
          </c:extLst>
        </c:ser>
        <c:marker val="1"/>
        <c:axId val="66468480"/>
        <c:axId val="66466560"/>
      </c:lineChart>
      <c:catAx>
        <c:axId val="664546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456192"/>
        <c:crosses val="autoZero"/>
        <c:auto val="1"/>
        <c:lblAlgn val="ctr"/>
        <c:lblOffset val="100"/>
      </c:catAx>
      <c:valAx>
        <c:axId val="66456192"/>
        <c:scaling>
          <c:orientation val="minMax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 err="1" smtClean="0"/>
                  <a:t>soredia</a:t>
                </a:r>
                <a:r>
                  <a:rPr lang="ru-RU" sz="1800" b="1" dirty="0" smtClean="0"/>
                  <a:t>, </a:t>
                </a:r>
                <a:r>
                  <a:rPr lang="ru-RU" sz="1800" b="1" dirty="0"/>
                  <a:t>%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454656"/>
        <c:crosses val="autoZero"/>
        <c:crossBetween val="between"/>
      </c:valAx>
      <c:valAx>
        <c:axId val="66466560"/>
        <c:scaling>
          <c:orientation val="minMax"/>
        </c:scaling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baseline="0" dirty="0" smtClean="0">
                    <a:effectLst/>
                  </a:rPr>
                  <a:t>Mg</a:t>
                </a:r>
                <a:r>
                  <a:rPr lang="ru-RU" sz="1800" b="0" i="0" baseline="0" dirty="0" smtClean="0">
                    <a:effectLst/>
                  </a:rPr>
                  <a:t>*</a:t>
                </a:r>
                <a:r>
                  <a:rPr lang="en-US" sz="1800" b="0" i="0" baseline="0" dirty="0" smtClean="0">
                    <a:effectLst/>
                  </a:rPr>
                  <a:t>cm</a:t>
                </a:r>
                <a:r>
                  <a:rPr lang="ru-RU" sz="1800" b="0" i="0" baseline="30000" dirty="0" smtClean="0">
                    <a:effectLst/>
                  </a:rPr>
                  <a:t>-2</a:t>
                </a:r>
                <a:r>
                  <a:rPr lang="ru-RU" sz="1800" b="0" i="0" baseline="0" dirty="0" smtClean="0">
                    <a:effectLst/>
                  </a:rPr>
                  <a:t>*</a:t>
                </a:r>
                <a:r>
                  <a:rPr lang="en-US" sz="1800" b="0" i="0" baseline="0" dirty="0" smtClean="0">
                    <a:effectLst/>
                  </a:rPr>
                  <a:t>min</a:t>
                </a:r>
                <a:r>
                  <a:rPr lang="ru-RU" sz="1800" b="0" i="0" baseline="30000" dirty="0" smtClean="0">
                    <a:effectLst/>
                  </a:rPr>
                  <a:t>−</a:t>
                </a:r>
                <a:r>
                  <a:rPr lang="ru-RU" sz="1800" b="0" i="0" baseline="30000" dirty="0">
                    <a:effectLst/>
                  </a:rPr>
                  <a:t>1</a:t>
                </a:r>
                <a:r>
                  <a:rPr lang="ru-RU" sz="1800" b="0" i="0" baseline="0" dirty="0">
                    <a:effectLst/>
                  </a:rPr>
                  <a:t> </a:t>
                </a:r>
                <a:endParaRPr lang="ru-RU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92345763728899832"/>
              <c:y val="0.19893060174333391"/>
            </c:manualLayout>
          </c:layout>
          <c:spPr>
            <a:noFill/>
            <a:ln>
              <a:noFill/>
            </a:ln>
            <a:effectLst/>
          </c:spPr>
        </c:title>
        <c:numFmt formatCode="0.0" sourceLinked="0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468480"/>
        <c:crosses val="max"/>
        <c:crossBetween val="between"/>
      </c:valAx>
      <c:catAx>
        <c:axId val="66468480"/>
        <c:scaling>
          <c:orientation val="minMax"/>
        </c:scaling>
        <c:delete val="1"/>
        <c:axPos val="b"/>
        <c:numFmt formatCode="General" sourceLinked="1"/>
        <c:tickLblPos val="none"/>
        <c:crossAx val="66466560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9050" cap="rnd" cmpd="sng" algn="ctr">
      <a:solidFill>
        <a:schemeClr val="accent1"/>
      </a:solidFill>
      <a:prstDash val="solid"/>
    </a:ln>
    <a:effectLst/>
  </c:spPr>
  <c:txPr>
    <a:bodyPr/>
    <a:lstStyle/>
    <a:p>
      <a:pPr>
        <a:defRPr sz="1600"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'[РЕГРЕССИЯ-2.xlsx]зависимость скорости от соред'!$U$1</c:f>
              <c:strCache>
                <c:ptCount val="1"/>
                <c:pt idx="0">
                  <c:v>Vнасыщ, МГ-1</c:v>
                </c:pt>
              </c:strCache>
            </c:strRef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effectLst/>
            </c:spPr>
          </c:marker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og"/>
          </c:trendline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power"/>
          </c:trendline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og"/>
          </c:trendline>
          <c:trendline>
            <c:spPr>
              <a:ln w="9525" cap="rnd">
                <a:solidFill>
                  <a:schemeClr val="tx1"/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21406211723534571"/>
                  <c:y val="-0.1638242767955273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y = 0,0511x + 1,4673
r = 0,5**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</c:trendlineLbl>
          </c:trendline>
          <c:xVal>
            <c:numRef>
              <c:f>'[РЕГРЕССИЯ-2.xlsx]зависимость скорости от соред'!$T$2:$T$45</c:f>
              <c:numCache>
                <c:formatCode>General</c:formatCode>
                <c:ptCount val="44"/>
                <c:pt idx="0">
                  <c:v>1</c:v>
                </c:pt>
                <c:pt idx="1">
                  <c:v>0.5</c:v>
                </c:pt>
                <c:pt idx="2">
                  <c:v>37</c:v>
                </c:pt>
                <c:pt idx="3">
                  <c:v>2</c:v>
                </c:pt>
                <c:pt idx="4">
                  <c:v>1</c:v>
                </c:pt>
                <c:pt idx="5">
                  <c:v>35</c:v>
                </c:pt>
                <c:pt idx="6">
                  <c:v>0.5</c:v>
                </c:pt>
                <c:pt idx="7">
                  <c:v>0</c:v>
                </c:pt>
                <c:pt idx="8">
                  <c:v>1.5</c:v>
                </c:pt>
                <c:pt idx="9">
                  <c:v>0</c:v>
                </c:pt>
                <c:pt idx="10">
                  <c:v>9</c:v>
                </c:pt>
                <c:pt idx="11">
                  <c:v>48</c:v>
                </c:pt>
                <c:pt idx="12">
                  <c:v>25</c:v>
                </c:pt>
                <c:pt idx="13">
                  <c:v>0</c:v>
                </c:pt>
                <c:pt idx="14">
                  <c:v>7</c:v>
                </c:pt>
                <c:pt idx="15">
                  <c:v>38</c:v>
                </c:pt>
                <c:pt idx="16">
                  <c:v>20</c:v>
                </c:pt>
                <c:pt idx="17">
                  <c:v>33</c:v>
                </c:pt>
                <c:pt idx="18">
                  <c:v>9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30</c:v>
                </c:pt>
                <c:pt idx="23">
                  <c:v>10</c:v>
                </c:pt>
                <c:pt idx="24">
                  <c:v>0.5</c:v>
                </c:pt>
                <c:pt idx="25">
                  <c:v>1</c:v>
                </c:pt>
                <c:pt idx="26">
                  <c:v>26</c:v>
                </c:pt>
                <c:pt idx="27">
                  <c:v>15</c:v>
                </c:pt>
                <c:pt idx="28">
                  <c:v>15</c:v>
                </c:pt>
                <c:pt idx="29">
                  <c:v>1</c:v>
                </c:pt>
                <c:pt idx="30">
                  <c:v>25</c:v>
                </c:pt>
                <c:pt idx="31">
                  <c:v>15</c:v>
                </c:pt>
                <c:pt idx="32">
                  <c:v>0.1</c:v>
                </c:pt>
                <c:pt idx="33">
                  <c:v>35</c:v>
                </c:pt>
                <c:pt idx="34">
                  <c:v>1.5</c:v>
                </c:pt>
                <c:pt idx="35">
                  <c:v>15</c:v>
                </c:pt>
                <c:pt idx="36">
                  <c:v>3</c:v>
                </c:pt>
                <c:pt idx="37">
                  <c:v>1</c:v>
                </c:pt>
                <c:pt idx="38">
                  <c:v>18</c:v>
                </c:pt>
                <c:pt idx="39">
                  <c:v>1</c:v>
                </c:pt>
                <c:pt idx="40">
                  <c:v>37</c:v>
                </c:pt>
                <c:pt idx="41">
                  <c:v>12</c:v>
                </c:pt>
                <c:pt idx="42">
                  <c:v>10</c:v>
                </c:pt>
                <c:pt idx="43">
                  <c:v>20</c:v>
                </c:pt>
              </c:numCache>
            </c:numRef>
          </c:xVal>
          <c:yVal>
            <c:numRef>
              <c:f>'[РЕГРЕССИЯ-2.xlsx]зависимость скорости от соред'!$U$2:$U$45</c:f>
              <c:numCache>
                <c:formatCode>General</c:formatCode>
                <c:ptCount val="44"/>
                <c:pt idx="0">
                  <c:v>1.6766740164913809</c:v>
                </c:pt>
                <c:pt idx="1">
                  <c:v>0.97555584775088733</c:v>
                </c:pt>
                <c:pt idx="2">
                  <c:v>4.5650235437823516</c:v>
                </c:pt>
                <c:pt idx="3">
                  <c:v>1.6015003923944471</c:v>
                </c:pt>
                <c:pt idx="4">
                  <c:v>1.3368506014392221</c:v>
                </c:pt>
                <c:pt idx="5">
                  <c:v>1.3322208167339304</c:v>
                </c:pt>
                <c:pt idx="6">
                  <c:v>1.1466181195574121</c:v>
                </c:pt>
                <c:pt idx="7">
                  <c:v>0.32961919339986434</c:v>
                </c:pt>
                <c:pt idx="8">
                  <c:v>1.4540153675935741</c:v>
                </c:pt>
                <c:pt idx="9">
                  <c:v>1.0659038387525936</c:v>
                </c:pt>
                <c:pt idx="10">
                  <c:v>2.5251210027744966</c:v>
                </c:pt>
                <c:pt idx="11">
                  <c:v>2.9773880991704997</c:v>
                </c:pt>
                <c:pt idx="12">
                  <c:v>1.0388936805622326</c:v>
                </c:pt>
                <c:pt idx="13">
                  <c:v>0.95529794390428002</c:v>
                </c:pt>
                <c:pt idx="14">
                  <c:v>1.2626854639406766</c:v>
                </c:pt>
                <c:pt idx="15">
                  <c:v>4.4098733005678934</c:v>
                </c:pt>
                <c:pt idx="16">
                  <c:v>4.4054141285257256</c:v>
                </c:pt>
                <c:pt idx="17">
                  <c:v>4.3162978450533434</c:v>
                </c:pt>
                <c:pt idx="18">
                  <c:v>1.6998989558598057</c:v>
                </c:pt>
                <c:pt idx="19">
                  <c:v>1.2731681381754199</c:v>
                </c:pt>
                <c:pt idx="20">
                  <c:v>1.8447970544684511</c:v>
                </c:pt>
                <c:pt idx="21">
                  <c:v>1.7983137858141938</c:v>
                </c:pt>
                <c:pt idx="22">
                  <c:v>1.2229389563756679</c:v>
                </c:pt>
                <c:pt idx="23">
                  <c:v>3.6738922967148628</c:v>
                </c:pt>
                <c:pt idx="24">
                  <c:v>2.8069150526497784</c:v>
                </c:pt>
                <c:pt idx="25">
                  <c:v>1.6023908084810587</c:v>
                </c:pt>
                <c:pt idx="26">
                  <c:v>5.1002779338582052</c:v>
                </c:pt>
                <c:pt idx="27">
                  <c:v>0.6641402974119841</c:v>
                </c:pt>
                <c:pt idx="28">
                  <c:v>2.9682467032269919</c:v>
                </c:pt>
                <c:pt idx="29">
                  <c:v>0.84602419714199861</c:v>
                </c:pt>
                <c:pt idx="30">
                  <c:v>4.5081908495162804</c:v>
                </c:pt>
                <c:pt idx="31">
                  <c:v>1.8322417911201299</c:v>
                </c:pt>
                <c:pt idx="32">
                  <c:v>0.46429010229813428</c:v>
                </c:pt>
                <c:pt idx="33">
                  <c:v>3.2011196949987153</c:v>
                </c:pt>
                <c:pt idx="34">
                  <c:v>2.5634424348362441</c:v>
                </c:pt>
                <c:pt idx="35">
                  <c:v>1.7708638803982486</c:v>
                </c:pt>
                <c:pt idx="36">
                  <c:v>0.89101296448719358</c:v>
                </c:pt>
                <c:pt idx="37">
                  <c:v>1.347079786664801</c:v>
                </c:pt>
                <c:pt idx="38">
                  <c:v>1.8929448587694298</c:v>
                </c:pt>
                <c:pt idx="39">
                  <c:v>0.38551478866758537</c:v>
                </c:pt>
                <c:pt idx="40">
                  <c:v>0.43778000019961477</c:v>
                </c:pt>
                <c:pt idx="41">
                  <c:v>2.1309027591804681</c:v>
                </c:pt>
                <c:pt idx="42">
                  <c:v>3.2422272363187461</c:v>
                </c:pt>
                <c:pt idx="43">
                  <c:v>5.6162399119910402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4-BFA0-41AB-8873-0F7089FB83F2}"/>
            </c:ext>
          </c:extLst>
        </c:ser>
        <c:axId val="66513152"/>
        <c:axId val="66986368"/>
      </c:scatterChart>
      <c:valAx>
        <c:axId val="66513152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 err="1" smtClean="0"/>
                  <a:t>soredia</a:t>
                </a:r>
                <a:r>
                  <a:rPr lang="ru-RU" sz="2000" b="1" dirty="0" smtClean="0"/>
                  <a:t>, </a:t>
                </a:r>
                <a:r>
                  <a:rPr lang="ru-RU" sz="2000" b="1" dirty="0"/>
                  <a:t>%</a:t>
                </a:r>
              </a:p>
            </c:rich>
          </c:tx>
          <c:layout>
            <c:manualLayout>
              <c:xMode val="edge"/>
              <c:yMode val="edge"/>
              <c:x val="0.93220748716892876"/>
              <c:y val="0.87257716204217561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986368"/>
        <c:crosses val="autoZero"/>
        <c:crossBetween val="midCat"/>
      </c:valAx>
      <c:valAx>
        <c:axId val="66986368"/>
        <c:scaling>
          <c:orientation val="minMax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 smtClean="0">
                    <a:effectLst/>
                  </a:rPr>
                  <a:t>Mg</a:t>
                </a:r>
                <a:r>
                  <a:rPr lang="ru-RU" sz="1800" dirty="0" smtClean="0">
                    <a:effectLst/>
                  </a:rPr>
                  <a:t>*</a:t>
                </a:r>
                <a:r>
                  <a:rPr lang="en-US" sz="1800" dirty="0" smtClean="0">
                    <a:effectLst/>
                  </a:rPr>
                  <a:t>cm</a:t>
                </a:r>
                <a:r>
                  <a:rPr lang="ru-RU" sz="1800" baseline="30000" dirty="0" smtClean="0">
                    <a:effectLst/>
                  </a:rPr>
                  <a:t>-2</a:t>
                </a:r>
                <a:r>
                  <a:rPr lang="ru-RU" sz="1800" dirty="0" smtClean="0">
                    <a:effectLst/>
                  </a:rPr>
                  <a:t>*</a:t>
                </a:r>
                <a:r>
                  <a:rPr lang="en-US" sz="1800" dirty="0" smtClean="0">
                    <a:effectLst/>
                  </a:rPr>
                  <a:t>min</a:t>
                </a:r>
                <a:r>
                  <a:rPr lang="ru-RU" sz="1800" baseline="30000" dirty="0" smtClean="0">
                    <a:effectLst/>
                  </a:rPr>
                  <a:t>−</a:t>
                </a:r>
                <a:r>
                  <a:rPr lang="ru-RU" sz="1800" baseline="30000" dirty="0">
                    <a:effectLst/>
                  </a:rPr>
                  <a:t>1</a:t>
                </a:r>
                <a:r>
                  <a:rPr lang="ru-RU" sz="1800" dirty="0">
                    <a:effectLst/>
                  </a:rPr>
                  <a:t> </a:t>
                </a:r>
                <a:endParaRPr lang="ru-RU" dirty="0">
                  <a:effectLst/>
                </a:endParaRP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513152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</c:chart>
  <c:spPr>
    <a:solidFill>
      <a:schemeClr val="lt1"/>
    </a:solidFill>
    <a:ln w="19050" cap="rnd" cmpd="sng" algn="ctr">
      <a:solidFill>
        <a:schemeClr val="accent1"/>
      </a:solidFill>
      <a:prstDash val="solid"/>
    </a:ln>
    <a:effectLst/>
  </c:spPr>
  <c:txPr>
    <a:bodyPr/>
    <a:lstStyle/>
    <a:p>
      <a:pPr>
        <a:defRPr sz="1800"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'север-юг 2'!$N$29</c:f>
              <c:strCache>
                <c:ptCount val="1"/>
                <c:pt idx="0">
                  <c:v>juvenile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ysClr val="windowText" lastClr="000000"/>
              </a:solidFill>
            </a:ln>
          </c:spPr>
          <c:errBars>
            <c:errBarType val="both"/>
            <c:errValType val="cust"/>
            <c:plus>
              <c:numRef>
                <c:f>'север-юг 2'!$O$33:$P$33</c:f>
                <c:numCache>
                  <c:formatCode>General</c:formatCode>
                  <c:ptCount val="2"/>
                  <c:pt idx="0">
                    <c:v>0.32023001724831335</c:v>
                  </c:pt>
                  <c:pt idx="1">
                    <c:v>0.25611785610671423</c:v>
                  </c:pt>
                </c:numCache>
              </c:numRef>
            </c:plus>
            <c:minus>
              <c:numRef>
                <c:f>'север-юг 2'!$O$33:$P$33</c:f>
                <c:numCache>
                  <c:formatCode>General</c:formatCode>
                  <c:ptCount val="2"/>
                  <c:pt idx="0">
                    <c:v>0.32023001724831335</c:v>
                  </c:pt>
                  <c:pt idx="1">
                    <c:v>0.25611785610671423</c:v>
                  </c:pt>
                </c:numCache>
              </c:numRef>
            </c:minus>
          </c:errBars>
          <c:cat>
            <c:strRef>
              <c:f>'север-юг 2'!$O$28:$P$28</c:f>
              <c:strCache>
                <c:ptCount val="2"/>
                <c:pt idx="0">
                  <c:v>Middle boreal zone</c:v>
                </c:pt>
                <c:pt idx="1">
                  <c:v>Northern boreal zone</c:v>
                </c:pt>
              </c:strCache>
            </c:strRef>
          </c:cat>
          <c:val>
            <c:numRef>
              <c:f>'север-юг 2'!$O$29:$P$29</c:f>
              <c:numCache>
                <c:formatCode>0.00</c:formatCode>
                <c:ptCount val="2"/>
                <c:pt idx="0">
                  <c:v>5.2233318971735763</c:v>
                </c:pt>
                <c:pt idx="1">
                  <c:v>6.2193385906149414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5D-4F96-A88F-104857ADDDB6}"/>
            </c:ext>
          </c:extLst>
        </c:ser>
        <c:ser>
          <c:idx val="1"/>
          <c:order val="1"/>
          <c:tx>
            <c:strRef>
              <c:f>'север-юг 2'!$N$30</c:f>
              <c:strCache>
                <c:ptCount val="1"/>
                <c:pt idx="0">
                  <c:v>mature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ysClr val="windowText" lastClr="000000"/>
              </a:solidFill>
            </a:ln>
          </c:spPr>
          <c:errBars>
            <c:errBarType val="both"/>
            <c:errValType val="cust"/>
            <c:plus>
              <c:numRef>
                <c:f>'север-юг 2'!$O$34:$P$34</c:f>
                <c:numCache>
                  <c:formatCode>General</c:formatCode>
                  <c:ptCount val="2"/>
                  <c:pt idx="0">
                    <c:v>0.2740903280109197</c:v>
                  </c:pt>
                  <c:pt idx="1">
                    <c:v>0.48159252862697033</c:v>
                  </c:pt>
                </c:numCache>
              </c:numRef>
            </c:plus>
            <c:minus>
              <c:numRef>
                <c:f>'север-юг 2'!$O$34:$P$34</c:f>
                <c:numCache>
                  <c:formatCode>General</c:formatCode>
                  <c:ptCount val="2"/>
                  <c:pt idx="0">
                    <c:v>0.2740903280109197</c:v>
                  </c:pt>
                  <c:pt idx="1">
                    <c:v>0.48159252862697033</c:v>
                  </c:pt>
                </c:numCache>
              </c:numRef>
            </c:minus>
          </c:errBars>
          <c:cat>
            <c:strRef>
              <c:f>'север-юг 2'!$O$10:$P$10</c:f>
              <c:strCache>
                <c:ptCount val="2"/>
                <c:pt idx="0">
                  <c:v>south</c:v>
                </c:pt>
                <c:pt idx="1">
                  <c:v>north</c:v>
                </c:pt>
              </c:strCache>
            </c:strRef>
          </c:cat>
          <c:val>
            <c:numRef>
              <c:f>'север-юг 2'!$O$30:$P$30</c:f>
              <c:numCache>
                <c:formatCode>0.00</c:formatCode>
                <c:ptCount val="2"/>
                <c:pt idx="0">
                  <c:v>5.6579783421598915</c:v>
                </c:pt>
                <c:pt idx="1">
                  <c:v>4.8546123977025015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45D-4F96-A88F-104857ADDDB6}"/>
            </c:ext>
          </c:extLst>
        </c:ser>
        <c:axId val="67049344"/>
        <c:axId val="67050880"/>
      </c:barChart>
      <c:catAx>
        <c:axId val="67049344"/>
        <c:scaling>
          <c:orientation val="minMax"/>
        </c:scaling>
        <c:axPos val="b"/>
        <c:numFmt formatCode="General" sourceLinked="0"/>
        <c:majorTickMark val="in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67050880"/>
        <c:crosses val="autoZero"/>
        <c:auto val="1"/>
        <c:lblAlgn val="ctr"/>
        <c:lblOffset val="100"/>
      </c:catAx>
      <c:valAx>
        <c:axId val="6705088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SOD, U/mg protein </a:t>
                </a:r>
                <a:endParaRPr lang="ru-RU" sz="1400"/>
              </a:p>
              <a:p>
                <a:pPr>
                  <a:defRPr sz="1400"/>
                </a:pPr>
                <a:r>
                  <a:rPr lang="en-US" sz="1400"/>
                  <a:t>per 30 min</a:t>
                </a:r>
                <a:endParaRPr lang="ru-RU" sz="1400"/>
              </a:p>
            </c:rich>
          </c:tx>
          <c:layout>
            <c:manualLayout>
              <c:xMode val="edge"/>
              <c:yMode val="edge"/>
              <c:x val="1.1650486327535103E-2"/>
              <c:y val="0.19697088132544571"/>
            </c:manualLayout>
          </c:layout>
        </c:title>
        <c:numFmt formatCode="@" sourceLinked="0"/>
        <c:majorTickMark val="in"/>
        <c:tickLblPos val="nextTo"/>
        <c:crossAx val="6704934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0.17333</cdr:x>
      <cdr:y>0.07604</cdr:y>
    </cdr:from>
    <cdr:to>
      <cdr:x>0.22667</cdr:x>
      <cdr:y>0.16425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41559" y="226337"/>
          <a:ext cx="289711" cy="26254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2000" dirty="0" smtClean="0"/>
            <a:t>*</a:t>
          </a:r>
          <a:endParaRPr lang="ru-RU" sz="2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0.59237</cdr:x>
      <cdr:y>0</cdr:y>
    </cdr:from>
    <cdr:to>
      <cdr:x>0.66413</cdr:x>
      <cdr:y>0.12265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10534" y="-2080"/>
          <a:ext cx="376812" cy="39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/>
            <a:t>*</a:t>
          </a:r>
        </a:p>
        <a:p xmlns:a="http://schemas.openxmlformats.org/drawingml/2006/main">
          <a:endParaRPr lang="ru-RU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0.57903</cdr:x>
      <cdr:y>0.13422</cdr:y>
    </cdr:from>
    <cdr:to>
      <cdr:x>0.65078</cdr:x>
      <cdr:y>0.25442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97932" y="319087"/>
          <a:ext cx="309563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/>
            <a:t>*</a:t>
          </a:r>
          <a:r>
            <a:rPr lang="ru-RU" sz="1800">
              <a:latin typeface="Calibri"/>
              <a:ea typeface="+mn-ea"/>
              <a:cs typeface="+mn-cs"/>
            </a:rPr>
            <a:t>*</a:t>
          </a:r>
          <a:endParaRPr lang="ru-RU" sz="1800"/>
        </a:p>
        <a:p xmlns:a="http://schemas.openxmlformats.org/drawingml/2006/main">
          <a:endParaRPr lang="ru-RU" sz="18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0.36208</cdr:x>
      <cdr:y>0</cdr:y>
    </cdr:from>
    <cdr:to>
      <cdr:x>0.43384</cdr:x>
      <cdr:y>0.12264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96680" y="-723900"/>
          <a:ext cx="177713" cy="253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/>
            <a:t>*</a:t>
          </a:r>
        </a:p>
        <a:p xmlns:a="http://schemas.openxmlformats.org/drawingml/2006/main">
          <a:endParaRPr lang="ru-RU" sz="1800"/>
        </a:p>
      </cdr:txBody>
    </cdr:sp>
  </cdr:relSizeAnchor>
  <cdr:relSizeAnchor xmlns:cdr="http://schemas.openxmlformats.org/drawingml/2006/chartDrawing">
    <cdr:from>
      <cdr:x>0.03772</cdr:x>
      <cdr:y>0.87732</cdr:y>
    </cdr:from>
    <cdr:to>
      <cdr:x>0.10948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93405" y="1864227"/>
          <a:ext cx="177713" cy="2534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8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0.42557</cdr:x>
      <cdr:y>0.03223</cdr:y>
    </cdr:from>
    <cdr:to>
      <cdr:x>0.49732</cdr:x>
      <cdr:y>0.15243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53915" y="66601"/>
          <a:ext cx="177688" cy="248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/>
            <a:t>*</a:t>
          </a:r>
          <a:r>
            <a:rPr lang="ru-RU" sz="1800">
              <a:latin typeface="Calibri"/>
              <a:ea typeface="+mn-ea"/>
              <a:cs typeface="+mn-cs"/>
            </a:rPr>
            <a:t>*</a:t>
          </a:r>
          <a:endParaRPr lang="ru-RU" sz="1800"/>
        </a:p>
        <a:p xmlns:a="http://schemas.openxmlformats.org/drawingml/2006/main">
          <a:endParaRPr lang="ru-RU" sz="1800"/>
        </a:p>
      </cdr:txBody>
    </cdr:sp>
  </cdr:relSizeAnchor>
  <cdr:relSizeAnchor xmlns:cdr="http://schemas.openxmlformats.org/drawingml/2006/chartDrawing">
    <cdr:from>
      <cdr:x>0.05823</cdr:x>
      <cdr:y>0.87732</cdr:y>
    </cdr:from>
    <cdr:to>
      <cdr:x>0.12999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44205" y="1863592"/>
          <a:ext cx="177713" cy="2534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>
              <a:latin typeface="Times New Roman" pitchFamily="18" charset="0"/>
              <a:cs typeface="Times New Roman" pitchFamily="18" charset="0"/>
            </a:rPr>
            <a:t>2.</a:t>
          </a:r>
          <a:endParaRPr lang="ru-RU" sz="140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8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CB961-F81B-4DA9-B84A-B9261939CE3E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DAB8A-5C9D-4C66-96FF-45CE837BF3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19646-5F90-4EE1-A893-715E8CE81E56}" type="datetimeFigureOut">
              <a:rPr lang="ru-RU" smtClean="0"/>
              <a:pPr/>
              <a:t>08.09.2019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93EDF-219A-4426-AAF2-4825DD8DBD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5082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2E0BC-BC46-4411-8C36-781194D73C6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41E61-410C-49C4-89B8-68D24456B0B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7A0D-342E-40C5-8269-9A23D0A6E803}" type="datetime1">
              <a:rPr lang="ru-RU" smtClean="0"/>
              <a:pPr/>
              <a:t>08.09.2019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30A3-9AD6-4B05-B6EE-260A0CBB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9336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1C55-5D95-4DEA-BA07-86413D2AA91A}" type="datetime1">
              <a:rPr lang="ru-RU" smtClean="0"/>
              <a:pPr/>
              <a:t>08.09.2019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30A3-9AD6-4B05-B6EE-260A0CBB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535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22CB0-D2BF-4B19-B45B-94649CC08D60}" type="datetime1">
              <a:rPr lang="ru-RU" smtClean="0"/>
              <a:pPr/>
              <a:t>08.09.2019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30A3-9AD6-4B05-B6EE-260A0CBBE4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1269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5A11-4EAB-46B1-938D-1DD1B9BA9235}" type="datetime1">
              <a:rPr lang="ru-RU" smtClean="0"/>
              <a:pPr/>
              <a:t>08.09.2019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30A3-9AD6-4B05-B6EE-260A0CBB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3592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616A-D45D-49C2-A6F6-AC3DB2B63F4A}" type="datetime1">
              <a:rPr lang="ru-RU" smtClean="0"/>
              <a:pPr/>
              <a:t>08.09.2019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30A3-9AD6-4B05-B6EE-260A0CBBE4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65312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5153-41F1-4024-A2D3-1E3A287FFF87}" type="datetime1">
              <a:rPr lang="ru-RU" smtClean="0"/>
              <a:pPr/>
              <a:t>08.09.2019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30A3-9AD6-4B05-B6EE-260A0CBB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5923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39BF-345D-44AE-9D98-E07F098BCF62}" type="datetime1">
              <a:rPr lang="ru-RU" smtClean="0"/>
              <a:pPr/>
              <a:t>08.09.2019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30A3-9AD6-4B05-B6EE-260A0CBB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3164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4DFD-A0E3-41A7-8529-65F2728338FC}" type="datetime1">
              <a:rPr lang="ru-RU" smtClean="0"/>
              <a:pPr/>
              <a:t>08.09.2019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30A3-9AD6-4B05-B6EE-260A0CBB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4969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469D2-716E-47C9-BA71-A594E9080245}" type="datetime1">
              <a:rPr lang="ru-RU" smtClean="0"/>
              <a:pPr/>
              <a:t>08.09.2019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30A3-9AD6-4B05-B6EE-260A0CBB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698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4415-A021-4525-B145-740B8816F3BF}" type="datetime1">
              <a:rPr lang="ru-RU" smtClean="0"/>
              <a:pPr/>
              <a:t>08.09.2019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30A3-9AD6-4B05-B6EE-260A0CBB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284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6AC8-B415-4B04-8450-04F2249B98B5}" type="datetime1">
              <a:rPr lang="ru-RU" smtClean="0"/>
              <a:pPr/>
              <a:t>08.09.2019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30A3-9AD6-4B05-B6EE-260A0CBB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705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C221-EBDC-4FD5-95E1-5ABB63FC462E}" type="datetime1">
              <a:rPr lang="ru-RU" smtClean="0"/>
              <a:pPr/>
              <a:t>08.09.2019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30A3-9AD6-4B05-B6EE-260A0CBB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149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5FF1-5DC6-4E93-A231-F3F2A69875E2}" type="datetime1">
              <a:rPr lang="ru-RU" smtClean="0"/>
              <a:pPr/>
              <a:t>08.09.2019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30A3-9AD6-4B05-B6EE-260A0CBB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128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3C0F-8583-42D2-9EE8-D5DBE8580CA1}" type="datetime1">
              <a:rPr lang="ru-RU" smtClean="0"/>
              <a:pPr/>
              <a:t>08.09.2019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30A3-9AD6-4B05-B6EE-260A0CBB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5389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E103-2B6B-43FB-AAFB-7D85B89AD49A}" type="datetime1">
              <a:rPr lang="ru-RU" smtClean="0"/>
              <a:pPr/>
              <a:t>08.09.2019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30A3-9AD6-4B05-B6EE-260A0CBB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884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5E2-28F3-412A-B496-D9414C515431}" type="datetime1">
              <a:rPr lang="ru-RU" smtClean="0"/>
              <a:pPr/>
              <a:t>08.09.2019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30A3-9AD6-4B05-B6EE-260A0CBB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774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2476E-EB11-418F-91C8-82C16F81595F}" type="datetime1">
              <a:rPr lang="ru-RU" smtClean="0"/>
              <a:pPr/>
              <a:t>08.09.2019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7930A3-9AD6-4B05-B6EE-260A0CBB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81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59255" y="668474"/>
            <a:ext cx="10311897" cy="2369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Structural and functional features of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i="1" dirty="0" smtClean="0">
                <a:latin typeface="Arial" pitchFamily="34" charset="0"/>
                <a:cs typeface="Arial" pitchFamily="34" charset="0"/>
              </a:rPr>
              <a:t>Lobaria pulmonaria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thalli at different ontogenetic stages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smtClean="0"/>
              <a:t>middle and northern boreal zone</a:t>
            </a:r>
            <a:r>
              <a:rPr lang="ru-RU" sz="2800" b="1" dirty="0" smtClean="0"/>
              <a:t>)</a:t>
            </a:r>
            <a:endParaRPr lang="ru-RU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39616" y="5949280"/>
            <a:ext cx="72008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/>
              <a:t>International conference</a:t>
            </a:r>
            <a:br>
              <a:rPr lang="en-US" sz="2000" b="1" dirty="0" smtClean="0"/>
            </a:br>
            <a:r>
              <a:rPr lang="ru-RU" sz="2000" b="1" dirty="0" smtClean="0"/>
              <a:t>«</a:t>
            </a:r>
            <a:r>
              <a:rPr lang="en-US" sz="2000" b="1" dirty="0" smtClean="0"/>
              <a:t>Lichens: from molecules to ecosystems</a:t>
            </a:r>
            <a:r>
              <a:rPr lang="ru-RU" sz="2000" b="1" dirty="0" smtClean="0"/>
              <a:t>»</a:t>
            </a:r>
            <a:endParaRPr lang="ru-RU" sz="2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55840" y="6528048"/>
            <a:ext cx="3445205" cy="3299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</a:t>
            </a:r>
            <a:r>
              <a:rPr lang="en-US" b="1" dirty="0" smtClean="0"/>
              <a:t>yktyvkar</a:t>
            </a:r>
            <a:r>
              <a:rPr lang="ru-RU" b="1" dirty="0" smtClean="0"/>
              <a:t>, </a:t>
            </a:r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2019</a:t>
            </a:r>
            <a:endParaRPr lang="ru-RU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7740712" y="3340729"/>
            <a:ext cx="4451287" cy="2466214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n-US" altLang="ru-RU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Androsova Vera</a:t>
            </a:r>
          </a:p>
          <a:p>
            <a:pPr algn="r">
              <a:defRPr/>
            </a:pPr>
            <a:r>
              <a:rPr lang="ru-RU" altLang="ru-RU" sz="2000" dirty="0" smtClean="0">
                <a:latin typeface="+mj-lt"/>
                <a:cs typeface="Times New Roman" panose="02020603050405020304" pitchFamily="18" charset="0"/>
              </a:rPr>
              <a:t> </a:t>
            </a:r>
            <a:r>
              <a:rPr lang="en-US" altLang="ru-RU" sz="20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Chirva</a:t>
            </a:r>
            <a:r>
              <a:rPr lang="en-US" altLang="ru-RU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Olga</a:t>
            </a:r>
          </a:p>
          <a:p>
            <a:pPr algn="r">
              <a:defRPr/>
            </a:pPr>
            <a:r>
              <a:rPr lang="en-US" altLang="ru-RU" sz="20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Nikerova</a:t>
            </a:r>
            <a:r>
              <a:rPr lang="en-US" altLang="ru-RU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ru-RU" sz="20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Ksenya</a:t>
            </a:r>
            <a:endParaRPr lang="en-US" altLang="ru-RU" sz="20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en-US" altLang="ru-RU" sz="20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Ignatenko</a:t>
            </a:r>
            <a:r>
              <a:rPr lang="en-US" altLang="ru-RU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Roman</a:t>
            </a:r>
          </a:p>
          <a:p>
            <a:pPr algn="r">
              <a:defRPr/>
            </a:pPr>
            <a:r>
              <a:rPr lang="en-US" altLang="ru-RU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Petrozavodsk State University</a:t>
            </a:r>
            <a:endParaRPr lang="ru-RU" sz="2000" dirty="0"/>
          </a:p>
        </p:txBody>
      </p:sp>
      <p:pic>
        <p:nvPicPr>
          <p:cNvPr id="13" name="Рисунок 5" descr="untitled12.bmp">
            <a:extLst>
              <a:ext uri="{FF2B5EF4-FFF2-40B4-BE49-F238E27FC236}">
                <a16:creationId xmlns:a16="http://schemas.microsoft.com/office/drawing/2014/main" xmlns="" id="{FD22D5FA-50F7-4521-A843-989B3B8EDF5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2776" y="3862311"/>
            <a:ext cx="936222" cy="936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8475" y="5877272"/>
            <a:ext cx="1092753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ru-RU" sz="2000" dirty="0" smtClean="0">
                <a:latin typeface="+mj-lt"/>
                <a:cs typeface="Times New Roman" pitchFamily="18" charset="0"/>
              </a:rPr>
              <a:t>Fig </a:t>
            </a:r>
            <a:r>
              <a:rPr lang="ru-RU" altLang="ru-RU" sz="2000" dirty="0" smtClean="0">
                <a:latin typeface="+mj-lt"/>
                <a:cs typeface="Times New Roman" pitchFamily="18" charset="0"/>
              </a:rPr>
              <a:t>.</a:t>
            </a:r>
            <a:r>
              <a:rPr lang="en-US" altLang="ru-RU" sz="2000" dirty="0" smtClean="0">
                <a:latin typeface="+mj-lt"/>
                <a:cs typeface="Times New Roman" pitchFamily="18" charset="0"/>
              </a:rPr>
              <a:t>2. </a:t>
            </a:r>
            <a:r>
              <a:rPr lang="en-US" sz="2000" b="1" dirty="0" smtClean="0"/>
              <a:t>Photosynthetic pigments content in marginal and basal  parts of </a:t>
            </a:r>
            <a:r>
              <a:rPr lang="en-US" sz="2000" b="1" i="1" dirty="0" smtClean="0"/>
              <a:t>L</a:t>
            </a:r>
            <a:r>
              <a:rPr lang="ru-RU" sz="2000" b="1" i="1" dirty="0" smtClean="0"/>
              <a:t>. </a:t>
            </a:r>
            <a:r>
              <a:rPr lang="en-US" sz="2000" b="1" i="1" dirty="0" smtClean="0"/>
              <a:t>pulmonaria</a:t>
            </a:r>
            <a:r>
              <a:rPr lang="ru-RU" sz="2000" b="1" dirty="0" smtClean="0"/>
              <a:t> </a:t>
            </a:r>
            <a:r>
              <a:rPr lang="en-US" sz="2000" b="1" dirty="0" smtClean="0"/>
              <a:t>thalli in different functional-age groups</a:t>
            </a:r>
            <a:endParaRPr lang="ru-RU" altLang="ru-RU" sz="24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60F6-14D7-439F-A793-E848A0608FD2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D4ADA0D9-69F6-4341-B370-01BF09AF3989}"/>
              </a:ext>
            </a:extLst>
          </p:cNvPr>
          <p:cNvSpPr txBox="1">
            <a:spLocks/>
          </p:cNvSpPr>
          <p:nvPr/>
        </p:nvSpPr>
        <p:spPr>
          <a:xfrm>
            <a:off x="144856" y="0"/>
            <a:ext cx="7016435" cy="5384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Photosynthetic pigments content</a:t>
            </a:r>
            <a:r>
              <a:rPr lang="en-US" b="1" dirty="0" smtClean="0">
                <a:solidFill>
                  <a:schemeClr val="accent2"/>
                </a:solidFill>
              </a:rPr>
              <a:t>: results</a:t>
            </a:r>
            <a:endParaRPr lang="ru-RU" b="1" dirty="0">
              <a:solidFill>
                <a:schemeClr val="accent2"/>
              </a:solidFill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598346" y="860079"/>
          <a:ext cx="6129194" cy="4101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33743" y="5098545"/>
            <a:ext cx="9895437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St</a:t>
            </a:r>
            <a:r>
              <a:rPr lang="en-US" sz="1400" dirty="0" smtClean="0"/>
              <a:t> - sterile </a:t>
            </a:r>
            <a:r>
              <a:rPr lang="ru-RU" sz="1400" dirty="0" smtClean="0">
                <a:ea typeface="Calibri"/>
                <a:cs typeface="Times New Roman" pitchFamily="18" charset="0"/>
              </a:rPr>
              <a:t>(</a:t>
            </a:r>
            <a:r>
              <a:rPr lang="en-US" sz="1400" i="1" dirty="0" err="1" smtClean="0">
                <a:ea typeface="Calibri"/>
                <a:cs typeface="Times New Roman" pitchFamily="18" charset="0"/>
              </a:rPr>
              <a:t>st</a:t>
            </a:r>
            <a:r>
              <a:rPr lang="ru-RU" sz="1400" i="1" dirty="0" smtClean="0">
                <a:ea typeface="Calibri"/>
                <a:cs typeface="Times New Roman" pitchFamily="18" charset="0"/>
              </a:rPr>
              <a:t>, </a:t>
            </a:r>
            <a:r>
              <a:rPr lang="en-US" sz="1400" i="1" dirty="0" err="1" smtClean="0">
                <a:ea typeface="Calibri"/>
                <a:cs typeface="Times New Roman" pitchFamily="18" charset="0"/>
              </a:rPr>
              <a:t>im</a:t>
            </a:r>
            <a:r>
              <a:rPr lang="en-US" sz="1400" i="1" dirty="0" smtClean="0">
                <a:ea typeface="Calibri"/>
                <a:cs typeface="Times New Roman" pitchFamily="18" charset="0"/>
              </a:rPr>
              <a:t> 3, v 1</a:t>
            </a:r>
            <a:r>
              <a:rPr lang="ru-RU" sz="1400" dirty="0" smtClean="0">
                <a:ea typeface="Calibri"/>
                <a:cs typeface="Times New Roman" pitchFamily="18" charset="0"/>
              </a:rPr>
              <a:t>)</a:t>
            </a:r>
            <a:r>
              <a:rPr lang="en-US" sz="1400" dirty="0" smtClean="0">
                <a:ea typeface="Calibri"/>
                <a:cs typeface="Times New Roman" pitchFamily="18" charset="0"/>
              </a:rPr>
              <a:t>; </a:t>
            </a:r>
            <a:r>
              <a:rPr lang="en-US" sz="1400" b="1" dirty="0" smtClean="0">
                <a:ea typeface="Calibri"/>
                <a:cs typeface="Times New Roman" pitchFamily="18" charset="0"/>
              </a:rPr>
              <a:t>s</a:t>
            </a:r>
            <a:r>
              <a:rPr lang="en-US" sz="1400" dirty="0" smtClean="0">
                <a:ea typeface="Calibri"/>
                <a:cs typeface="Times New Roman" pitchFamily="18" charset="0"/>
              </a:rPr>
              <a:t> - </a:t>
            </a:r>
            <a:r>
              <a:rPr lang="en-US" sz="1400" dirty="0" err="1" smtClean="0"/>
              <a:t>sorediate</a:t>
            </a:r>
            <a:r>
              <a:rPr lang="ru-RU" sz="1400" dirty="0" smtClean="0">
                <a:ea typeface="Calibri"/>
                <a:cs typeface="Times New Roman" pitchFamily="18" charset="0"/>
              </a:rPr>
              <a:t>(</a:t>
            </a:r>
            <a:r>
              <a:rPr lang="en-US" sz="1400" dirty="0" err="1" smtClean="0">
                <a:ea typeface="Calibri"/>
                <a:cs typeface="Times New Roman" pitchFamily="18" charset="0"/>
              </a:rPr>
              <a:t>sor</a:t>
            </a:r>
            <a:r>
              <a:rPr lang="en-US" sz="1400" dirty="0" smtClean="0">
                <a:ea typeface="Calibri"/>
                <a:cs typeface="Times New Roman" pitchFamily="18" charset="0"/>
              </a:rPr>
              <a:t>, </a:t>
            </a:r>
            <a:r>
              <a:rPr lang="en-US" sz="1400" dirty="0" smtClean="0"/>
              <a:t>v 2</a:t>
            </a:r>
            <a:r>
              <a:rPr lang="ru-RU" sz="1400" dirty="0" smtClean="0">
                <a:ea typeface="Calibri"/>
                <a:cs typeface="Times New Roman" pitchFamily="18" charset="0"/>
              </a:rPr>
              <a:t>)</a:t>
            </a:r>
            <a:r>
              <a:rPr lang="en-US" sz="1400" dirty="0" smtClean="0">
                <a:ea typeface="Calibri"/>
                <a:cs typeface="Times New Roman" pitchFamily="18" charset="0"/>
              </a:rPr>
              <a:t>; </a:t>
            </a:r>
            <a:r>
              <a:rPr lang="en-US" sz="1400" b="1" dirty="0" err="1" smtClean="0">
                <a:ea typeface="Calibri"/>
                <a:cs typeface="Times New Roman" pitchFamily="18" charset="0"/>
              </a:rPr>
              <a:t>fert</a:t>
            </a:r>
            <a:r>
              <a:rPr lang="en-US" sz="1400" dirty="0" smtClean="0">
                <a:ea typeface="Calibri"/>
                <a:cs typeface="Times New Roman" pitchFamily="18" charset="0"/>
              </a:rPr>
              <a:t> - </a:t>
            </a:r>
            <a:r>
              <a:rPr lang="en-US" sz="1400" dirty="0" smtClean="0"/>
              <a:t>fertile </a:t>
            </a:r>
            <a:r>
              <a:rPr lang="ru-RU" sz="1400" dirty="0" smtClean="0">
                <a:ea typeface="Calibri"/>
                <a:cs typeface="Times New Roman" pitchFamily="18" charset="0"/>
              </a:rPr>
              <a:t>(</a:t>
            </a:r>
            <a:r>
              <a:rPr lang="ru-RU" sz="1400" i="1" dirty="0" err="1" smtClean="0">
                <a:ea typeface="TimesNewRoman"/>
                <a:cs typeface="Times New Roman" pitchFamily="18" charset="0"/>
              </a:rPr>
              <a:t>fert</a:t>
            </a:r>
            <a:r>
              <a:rPr lang="en-US" sz="1400" i="1" dirty="0" smtClean="0">
                <a:ea typeface="TimesNewRoman"/>
                <a:cs typeface="Times New Roman" pitchFamily="18" charset="0"/>
              </a:rPr>
              <a:t>, g</a:t>
            </a:r>
            <a:r>
              <a:rPr lang="ru-RU" sz="1400" dirty="0" smtClean="0">
                <a:ea typeface="Calibri"/>
                <a:cs typeface="Times New Roman" pitchFamily="18" charset="0"/>
              </a:rPr>
              <a:t>)</a:t>
            </a:r>
            <a:r>
              <a:rPr lang="en-US" sz="1400" dirty="0" smtClean="0">
                <a:ea typeface="Calibri"/>
                <a:cs typeface="Times New Roman" pitchFamily="18" charset="0"/>
              </a:rPr>
              <a:t>;</a:t>
            </a:r>
            <a:r>
              <a:rPr lang="en-US" sz="1400" dirty="0" smtClean="0"/>
              <a:t> </a:t>
            </a:r>
            <a:r>
              <a:rPr lang="en-US" sz="1400" b="1" dirty="0" smtClean="0"/>
              <a:t>s/</a:t>
            </a:r>
            <a:r>
              <a:rPr lang="en-US" sz="1400" b="1" dirty="0" err="1" smtClean="0"/>
              <a:t>sen</a:t>
            </a:r>
            <a:r>
              <a:rPr lang="en-US" sz="1400" dirty="0" smtClean="0"/>
              <a:t> - </a:t>
            </a:r>
            <a:r>
              <a:rPr lang="en-US" sz="1400" dirty="0" err="1" smtClean="0"/>
              <a:t>subsenile</a:t>
            </a:r>
            <a:r>
              <a:rPr lang="en-US" sz="1400" dirty="0" smtClean="0"/>
              <a:t> </a:t>
            </a:r>
            <a:r>
              <a:rPr lang="ru-RU" sz="1400" dirty="0" smtClean="0">
                <a:ea typeface="Calibri"/>
                <a:cs typeface="Times New Roman" pitchFamily="18" charset="0"/>
              </a:rPr>
              <a:t>(</a:t>
            </a:r>
            <a:r>
              <a:rPr lang="ru-RU" sz="1400" i="1" dirty="0" err="1" smtClean="0">
                <a:ea typeface="TimesNewRoman"/>
                <a:cs typeface="Times New Roman" pitchFamily="18" charset="0"/>
              </a:rPr>
              <a:t>s</a:t>
            </a:r>
            <a:r>
              <a:rPr lang="ru-RU" sz="1400" i="1" dirty="0" smtClean="0">
                <a:ea typeface="TimesNewRoman"/>
                <a:cs typeface="Times New Roman" pitchFamily="18" charset="0"/>
              </a:rPr>
              <a:t>/</a:t>
            </a:r>
            <a:r>
              <a:rPr lang="ru-RU" sz="1400" i="1" dirty="0" err="1" smtClean="0">
                <a:ea typeface="TimesNewRoman"/>
                <a:cs typeface="Times New Roman" pitchFamily="18" charset="0"/>
              </a:rPr>
              <a:t>sen</a:t>
            </a:r>
            <a:r>
              <a:rPr lang="en-US" sz="1400" i="1" dirty="0" smtClean="0">
                <a:ea typeface="TimesNewRoman"/>
                <a:cs typeface="Times New Roman" pitchFamily="18" charset="0"/>
              </a:rPr>
              <a:t>, </a:t>
            </a:r>
            <a:r>
              <a:rPr lang="en-US" sz="1400" i="1" dirty="0" err="1" smtClean="0">
                <a:ea typeface="TimesNewRoman"/>
                <a:cs typeface="Times New Roman" pitchFamily="18" charset="0"/>
              </a:rPr>
              <a:t>ss</a:t>
            </a:r>
            <a:r>
              <a:rPr lang="ru-RU" sz="1400" dirty="0" smtClean="0">
                <a:ea typeface="Calibri"/>
                <a:cs typeface="Times New Roman" pitchFamily="18" charset="0"/>
              </a:rPr>
              <a:t>)</a:t>
            </a:r>
            <a:r>
              <a:rPr lang="en-US" sz="1400" dirty="0" smtClean="0">
                <a:ea typeface="Calibri"/>
                <a:cs typeface="Times New Roman" pitchFamily="18" charset="0"/>
              </a:rPr>
              <a:t>; </a:t>
            </a:r>
            <a:r>
              <a:rPr lang="en-US" sz="1400" b="1" dirty="0" err="1" smtClean="0">
                <a:ea typeface="Calibri"/>
                <a:cs typeface="Times New Roman" pitchFamily="18" charset="0"/>
              </a:rPr>
              <a:t>Sen</a:t>
            </a:r>
            <a:r>
              <a:rPr lang="en-US" sz="1400" dirty="0" smtClean="0">
                <a:ea typeface="Calibri"/>
                <a:cs typeface="Times New Roman" pitchFamily="18" charset="0"/>
              </a:rPr>
              <a:t> -  </a:t>
            </a:r>
            <a:r>
              <a:rPr lang="en-US" sz="1400" dirty="0" smtClean="0"/>
              <a:t>senile </a:t>
            </a:r>
            <a:r>
              <a:rPr lang="ru-RU" sz="1400" dirty="0" smtClean="0">
                <a:ea typeface="Calibri"/>
                <a:cs typeface="Times New Roman" pitchFamily="18" charset="0"/>
              </a:rPr>
              <a:t>(</a:t>
            </a:r>
            <a:r>
              <a:rPr lang="ru-RU" sz="1400" i="1" dirty="0" err="1" smtClean="0">
                <a:ea typeface="TimesNewRoman"/>
                <a:cs typeface="Times New Roman" pitchFamily="18" charset="0"/>
              </a:rPr>
              <a:t>sen</a:t>
            </a:r>
            <a:r>
              <a:rPr lang="en-US" sz="1400" i="1" dirty="0" smtClean="0">
                <a:ea typeface="TimesNewRoman"/>
                <a:cs typeface="Times New Roman" pitchFamily="18" charset="0"/>
              </a:rPr>
              <a:t>, s</a:t>
            </a:r>
            <a:r>
              <a:rPr lang="ru-RU" sz="1400" dirty="0" smtClean="0">
                <a:ea typeface="Calibri"/>
                <a:cs typeface="Times New Roman" pitchFamily="18" charset="0"/>
              </a:rPr>
              <a:t>)</a:t>
            </a:r>
            <a:endParaRPr lang="ru-RU" sz="1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064190" y="989781"/>
            <a:ext cx="2592288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+mj-lt"/>
              </a:rPr>
              <a:t>Fv/Fm</a:t>
            </a:r>
            <a:endParaRPr lang="ru-RU" sz="2400" b="1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33463" y="971674"/>
            <a:ext cx="2592288" cy="432048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Y (II)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60F6-14D7-439F-A793-E848A0608FD2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22218" y="2154726"/>
            <a:ext cx="253497" cy="253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*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D4ADA0D9-69F6-4341-B370-01BF09AF3989}"/>
              </a:ext>
            </a:extLst>
          </p:cNvPr>
          <p:cNvSpPr txBox="1">
            <a:spLocks/>
          </p:cNvSpPr>
          <p:nvPr/>
        </p:nvSpPr>
        <p:spPr>
          <a:xfrm>
            <a:off x="144855" y="0"/>
            <a:ext cx="9017251" cy="6880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Parameters of chlorophyll a fluorescence</a:t>
            </a:r>
            <a:r>
              <a:rPr lang="en-US" sz="2800" b="1" dirty="0" smtClean="0">
                <a:solidFill>
                  <a:schemeClr val="accent2"/>
                </a:solidFill>
              </a:rPr>
              <a:t>: results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398352" y="5886326"/>
            <a:ext cx="1092753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ru-RU" sz="2000" dirty="0" smtClean="0">
                <a:latin typeface="+mj-lt"/>
                <a:cs typeface="Times New Roman" pitchFamily="18" charset="0"/>
              </a:rPr>
              <a:t>Fig</a:t>
            </a:r>
            <a:r>
              <a:rPr lang="ru-RU" altLang="ru-RU" sz="2000" dirty="0" smtClean="0">
                <a:latin typeface="+mj-lt"/>
                <a:cs typeface="Times New Roman" pitchFamily="18" charset="0"/>
              </a:rPr>
              <a:t>.</a:t>
            </a:r>
            <a:r>
              <a:rPr lang="en-US" altLang="ru-RU" sz="2000" dirty="0" smtClean="0">
                <a:latin typeface="+mj-lt"/>
                <a:cs typeface="Times New Roman" pitchFamily="18" charset="0"/>
              </a:rPr>
              <a:t> 3. Parameters of chlorophyll a fluorescence </a:t>
            </a:r>
            <a:r>
              <a:rPr lang="ru-RU" altLang="ru-RU" sz="2000" dirty="0" smtClean="0">
                <a:latin typeface="+mj-lt"/>
                <a:cs typeface="Times New Roman" pitchFamily="18" charset="0"/>
              </a:rPr>
              <a:t> </a:t>
            </a:r>
            <a:r>
              <a:rPr lang="en-US" sz="2000" b="1" dirty="0" smtClean="0"/>
              <a:t>1:Fv/Fm </a:t>
            </a:r>
            <a:r>
              <a:rPr lang="ru-RU" sz="2000" b="1" dirty="0" smtClean="0"/>
              <a:t>(1) </a:t>
            </a:r>
            <a:r>
              <a:rPr lang="en-US" sz="2000" b="1" dirty="0" smtClean="0"/>
              <a:t>and 1:Y(II)</a:t>
            </a:r>
            <a:r>
              <a:rPr lang="ru-RU" sz="2000" b="1" dirty="0" smtClean="0"/>
              <a:t> </a:t>
            </a:r>
            <a:r>
              <a:rPr lang="en-US" sz="2000" dirty="0" smtClean="0"/>
              <a:t>in marginal, middle and basal  parts of </a:t>
            </a:r>
            <a:r>
              <a:rPr lang="en-US" sz="2000" i="1" dirty="0" smtClean="0"/>
              <a:t>L</a:t>
            </a:r>
            <a:r>
              <a:rPr lang="ru-RU" sz="2000" i="1" dirty="0" smtClean="0"/>
              <a:t>. </a:t>
            </a:r>
            <a:r>
              <a:rPr lang="en-US" sz="2000" i="1" dirty="0" smtClean="0"/>
              <a:t>pulmonaria</a:t>
            </a:r>
            <a:r>
              <a:rPr lang="ru-RU" sz="2000" dirty="0" smtClean="0"/>
              <a:t> </a:t>
            </a:r>
            <a:r>
              <a:rPr lang="en-US" sz="2000" dirty="0" smtClean="0"/>
              <a:t>thalli </a:t>
            </a:r>
            <a:r>
              <a:rPr lang="en-US" sz="2000" dirty="0" smtClean="0"/>
              <a:t>of different </a:t>
            </a:r>
            <a:r>
              <a:rPr lang="en-US" sz="2000" dirty="0" smtClean="0"/>
              <a:t>functional-age groups</a:t>
            </a:r>
            <a:endParaRPr lang="ru-RU" altLang="ru-RU" sz="2400" i="1" dirty="0">
              <a:latin typeface="+mj-lt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3743" y="5098545"/>
            <a:ext cx="9895437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St</a:t>
            </a:r>
            <a:r>
              <a:rPr lang="en-US" sz="1400" dirty="0" smtClean="0"/>
              <a:t> - sterile </a:t>
            </a:r>
            <a:r>
              <a:rPr lang="ru-RU" sz="1400" dirty="0" smtClean="0">
                <a:ea typeface="Calibri"/>
                <a:cs typeface="Times New Roman" pitchFamily="18" charset="0"/>
              </a:rPr>
              <a:t>(</a:t>
            </a:r>
            <a:r>
              <a:rPr lang="en-US" sz="1400" i="1" dirty="0" err="1" smtClean="0">
                <a:ea typeface="Calibri"/>
                <a:cs typeface="Times New Roman" pitchFamily="18" charset="0"/>
              </a:rPr>
              <a:t>st</a:t>
            </a:r>
            <a:r>
              <a:rPr lang="ru-RU" sz="1400" i="1" dirty="0" smtClean="0">
                <a:ea typeface="Calibri"/>
                <a:cs typeface="Times New Roman" pitchFamily="18" charset="0"/>
              </a:rPr>
              <a:t>, </a:t>
            </a:r>
            <a:r>
              <a:rPr lang="en-US" sz="1400" i="1" dirty="0" err="1" smtClean="0">
                <a:ea typeface="Calibri"/>
                <a:cs typeface="Times New Roman" pitchFamily="18" charset="0"/>
              </a:rPr>
              <a:t>im</a:t>
            </a:r>
            <a:r>
              <a:rPr lang="en-US" sz="1400" i="1" dirty="0" smtClean="0">
                <a:ea typeface="Calibri"/>
                <a:cs typeface="Times New Roman" pitchFamily="18" charset="0"/>
              </a:rPr>
              <a:t> 3, v 1</a:t>
            </a:r>
            <a:r>
              <a:rPr lang="ru-RU" sz="1400" dirty="0" smtClean="0">
                <a:ea typeface="Calibri"/>
                <a:cs typeface="Times New Roman" pitchFamily="18" charset="0"/>
              </a:rPr>
              <a:t>)</a:t>
            </a:r>
            <a:r>
              <a:rPr lang="en-US" sz="1400" dirty="0" smtClean="0">
                <a:ea typeface="Calibri"/>
                <a:cs typeface="Times New Roman" pitchFamily="18" charset="0"/>
              </a:rPr>
              <a:t>; </a:t>
            </a:r>
            <a:r>
              <a:rPr lang="en-US" sz="1400" b="1" dirty="0" smtClean="0">
                <a:ea typeface="Calibri"/>
                <a:cs typeface="Times New Roman" pitchFamily="18" charset="0"/>
              </a:rPr>
              <a:t>s</a:t>
            </a:r>
            <a:r>
              <a:rPr lang="en-US" sz="1400" dirty="0" smtClean="0">
                <a:ea typeface="Calibri"/>
                <a:cs typeface="Times New Roman" pitchFamily="18" charset="0"/>
              </a:rPr>
              <a:t> - </a:t>
            </a:r>
            <a:r>
              <a:rPr lang="en-US" sz="1400" dirty="0" err="1" smtClean="0"/>
              <a:t>sorediate</a:t>
            </a:r>
            <a:r>
              <a:rPr lang="ru-RU" sz="1400" dirty="0" smtClean="0">
                <a:ea typeface="Calibri"/>
                <a:cs typeface="Times New Roman" pitchFamily="18" charset="0"/>
              </a:rPr>
              <a:t>(</a:t>
            </a:r>
            <a:r>
              <a:rPr lang="en-US" sz="1400" dirty="0" err="1" smtClean="0">
                <a:ea typeface="Calibri"/>
                <a:cs typeface="Times New Roman" pitchFamily="18" charset="0"/>
              </a:rPr>
              <a:t>sor</a:t>
            </a:r>
            <a:r>
              <a:rPr lang="en-US" sz="1400" dirty="0" smtClean="0">
                <a:ea typeface="Calibri"/>
                <a:cs typeface="Times New Roman" pitchFamily="18" charset="0"/>
              </a:rPr>
              <a:t>, </a:t>
            </a:r>
            <a:r>
              <a:rPr lang="en-US" sz="1400" dirty="0" smtClean="0"/>
              <a:t>v 2</a:t>
            </a:r>
            <a:r>
              <a:rPr lang="ru-RU" sz="1400" dirty="0" smtClean="0">
                <a:ea typeface="Calibri"/>
                <a:cs typeface="Times New Roman" pitchFamily="18" charset="0"/>
              </a:rPr>
              <a:t>)</a:t>
            </a:r>
            <a:r>
              <a:rPr lang="en-US" sz="1400" dirty="0" smtClean="0">
                <a:ea typeface="Calibri"/>
                <a:cs typeface="Times New Roman" pitchFamily="18" charset="0"/>
              </a:rPr>
              <a:t>; </a:t>
            </a:r>
            <a:r>
              <a:rPr lang="en-US" sz="1400" b="1" dirty="0" err="1" smtClean="0">
                <a:ea typeface="Calibri"/>
                <a:cs typeface="Times New Roman" pitchFamily="18" charset="0"/>
              </a:rPr>
              <a:t>fert</a:t>
            </a:r>
            <a:r>
              <a:rPr lang="en-US" sz="1400" dirty="0" smtClean="0">
                <a:ea typeface="Calibri"/>
                <a:cs typeface="Times New Roman" pitchFamily="18" charset="0"/>
              </a:rPr>
              <a:t> - </a:t>
            </a:r>
            <a:r>
              <a:rPr lang="en-US" sz="1400" dirty="0" smtClean="0"/>
              <a:t>fertile </a:t>
            </a:r>
            <a:r>
              <a:rPr lang="ru-RU" sz="1400" dirty="0" smtClean="0">
                <a:ea typeface="Calibri"/>
                <a:cs typeface="Times New Roman" pitchFamily="18" charset="0"/>
              </a:rPr>
              <a:t>(</a:t>
            </a:r>
            <a:r>
              <a:rPr lang="ru-RU" sz="1400" i="1" dirty="0" err="1" smtClean="0">
                <a:ea typeface="TimesNewRoman"/>
                <a:cs typeface="Times New Roman" pitchFamily="18" charset="0"/>
              </a:rPr>
              <a:t>fert</a:t>
            </a:r>
            <a:r>
              <a:rPr lang="en-US" sz="1400" i="1" dirty="0" smtClean="0">
                <a:ea typeface="TimesNewRoman"/>
                <a:cs typeface="Times New Roman" pitchFamily="18" charset="0"/>
              </a:rPr>
              <a:t>, g</a:t>
            </a:r>
            <a:r>
              <a:rPr lang="ru-RU" sz="1400" dirty="0" smtClean="0">
                <a:ea typeface="Calibri"/>
                <a:cs typeface="Times New Roman" pitchFamily="18" charset="0"/>
              </a:rPr>
              <a:t>)</a:t>
            </a:r>
            <a:r>
              <a:rPr lang="en-US" sz="1400" dirty="0" smtClean="0">
                <a:ea typeface="Calibri"/>
                <a:cs typeface="Times New Roman" pitchFamily="18" charset="0"/>
              </a:rPr>
              <a:t>;</a:t>
            </a:r>
            <a:r>
              <a:rPr lang="en-US" sz="1400" dirty="0" smtClean="0"/>
              <a:t> </a:t>
            </a:r>
            <a:r>
              <a:rPr lang="en-US" sz="1400" b="1" dirty="0" smtClean="0"/>
              <a:t>s/</a:t>
            </a:r>
            <a:r>
              <a:rPr lang="en-US" sz="1400" b="1" dirty="0" err="1" smtClean="0"/>
              <a:t>sen</a:t>
            </a:r>
            <a:r>
              <a:rPr lang="en-US" sz="1400" dirty="0" smtClean="0"/>
              <a:t> - </a:t>
            </a:r>
            <a:r>
              <a:rPr lang="en-US" sz="1400" dirty="0" err="1" smtClean="0"/>
              <a:t>subsenile</a:t>
            </a:r>
            <a:r>
              <a:rPr lang="en-US" sz="1400" dirty="0" smtClean="0"/>
              <a:t> </a:t>
            </a:r>
            <a:r>
              <a:rPr lang="ru-RU" sz="1400" dirty="0" smtClean="0">
                <a:ea typeface="Calibri"/>
                <a:cs typeface="Times New Roman" pitchFamily="18" charset="0"/>
              </a:rPr>
              <a:t>(</a:t>
            </a:r>
            <a:r>
              <a:rPr lang="ru-RU" sz="1400" i="1" dirty="0" err="1" smtClean="0">
                <a:ea typeface="TimesNewRoman"/>
                <a:cs typeface="Times New Roman" pitchFamily="18" charset="0"/>
              </a:rPr>
              <a:t>s</a:t>
            </a:r>
            <a:r>
              <a:rPr lang="ru-RU" sz="1400" i="1" dirty="0" smtClean="0">
                <a:ea typeface="TimesNewRoman"/>
                <a:cs typeface="Times New Roman" pitchFamily="18" charset="0"/>
              </a:rPr>
              <a:t>/</a:t>
            </a:r>
            <a:r>
              <a:rPr lang="ru-RU" sz="1400" i="1" dirty="0" err="1" smtClean="0">
                <a:ea typeface="TimesNewRoman"/>
                <a:cs typeface="Times New Roman" pitchFamily="18" charset="0"/>
              </a:rPr>
              <a:t>sen</a:t>
            </a:r>
            <a:r>
              <a:rPr lang="en-US" sz="1400" i="1" dirty="0" smtClean="0">
                <a:ea typeface="TimesNewRoman"/>
                <a:cs typeface="Times New Roman" pitchFamily="18" charset="0"/>
              </a:rPr>
              <a:t>, </a:t>
            </a:r>
            <a:r>
              <a:rPr lang="en-US" sz="1400" i="1" dirty="0" err="1" smtClean="0">
                <a:ea typeface="TimesNewRoman"/>
                <a:cs typeface="Times New Roman" pitchFamily="18" charset="0"/>
              </a:rPr>
              <a:t>ss</a:t>
            </a:r>
            <a:r>
              <a:rPr lang="ru-RU" sz="1400" dirty="0" smtClean="0">
                <a:ea typeface="Calibri"/>
                <a:cs typeface="Times New Roman" pitchFamily="18" charset="0"/>
              </a:rPr>
              <a:t>)</a:t>
            </a:r>
            <a:r>
              <a:rPr lang="en-US" sz="1400" dirty="0" smtClean="0">
                <a:ea typeface="Calibri"/>
                <a:cs typeface="Times New Roman" pitchFamily="18" charset="0"/>
              </a:rPr>
              <a:t>; </a:t>
            </a:r>
            <a:r>
              <a:rPr lang="en-US" sz="1400" b="1" dirty="0" err="1" smtClean="0">
                <a:ea typeface="Calibri"/>
                <a:cs typeface="Times New Roman" pitchFamily="18" charset="0"/>
              </a:rPr>
              <a:t>Sen</a:t>
            </a:r>
            <a:r>
              <a:rPr lang="en-US" sz="1400" dirty="0" smtClean="0">
                <a:ea typeface="Calibri"/>
                <a:cs typeface="Times New Roman" pitchFamily="18" charset="0"/>
              </a:rPr>
              <a:t> -  </a:t>
            </a:r>
            <a:r>
              <a:rPr lang="en-US" sz="1400" dirty="0" smtClean="0"/>
              <a:t>senile </a:t>
            </a:r>
            <a:r>
              <a:rPr lang="ru-RU" sz="1400" dirty="0" smtClean="0">
                <a:ea typeface="Calibri"/>
                <a:cs typeface="Times New Roman" pitchFamily="18" charset="0"/>
              </a:rPr>
              <a:t>(</a:t>
            </a:r>
            <a:r>
              <a:rPr lang="ru-RU" sz="1400" i="1" dirty="0" err="1" smtClean="0">
                <a:ea typeface="TimesNewRoman"/>
                <a:cs typeface="Times New Roman" pitchFamily="18" charset="0"/>
              </a:rPr>
              <a:t>sen</a:t>
            </a:r>
            <a:r>
              <a:rPr lang="en-US" sz="1400" i="1" dirty="0" smtClean="0">
                <a:ea typeface="TimesNewRoman"/>
                <a:cs typeface="Times New Roman" pitchFamily="18" charset="0"/>
              </a:rPr>
              <a:t>, s</a:t>
            </a:r>
            <a:r>
              <a:rPr lang="ru-RU" sz="1400" dirty="0" smtClean="0">
                <a:ea typeface="Calibri"/>
                <a:cs typeface="Times New Roman" pitchFamily="18" charset="0"/>
              </a:rPr>
              <a:t>)</a:t>
            </a:r>
            <a:endParaRPr lang="ru-RU" sz="1400" b="1" dirty="0">
              <a:latin typeface="+mj-lt"/>
            </a:endParaRPr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6634680" y="1656785"/>
          <a:ext cx="5180091" cy="3125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Диаграмма 23"/>
          <p:cNvGraphicFramePr/>
          <p:nvPr/>
        </p:nvGraphicFramePr>
        <p:xfrm>
          <a:off x="633743" y="1629624"/>
          <a:ext cx="5432079" cy="2976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7689409" y="2075507"/>
            <a:ext cx="289711" cy="2625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*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EA7EFD-AC50-440D-8521-F8DDF7FAA517}"/>
              </a:ext>
            </a:extLst>
          </p:cNvPr>
          <p:cNvSpPr txBox="1"/>
          <p:nvPr/>
        </p:nvSpPr>
        <p:spPr>
          <a:xfrm>
            <a:off x="4816" y="5557624"/>
            <a:ext cx="4412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Fig</a:t>
            </a:r>
            <a:r>
              <a:rPr lang="ru-RU" dirty="0" smtClean="0">
                <a:latin typeface="+mj-lt"/>
              </a:rPr>
              <a:t>. </a:t>
            </a:r>
            <a:r>
              <a:rPr lang="en-US" i="1" dirty="0" smtClean="0">
                <a:latin typeface="+mj-lt"/>
              </a:rPr>
              <a:t>L</a:t>
            </a:r>
            <a:r>
              <a:rPr lang="en-US" i="1" dirty="0">
                <a:latin typeface="+mj-lt"/>
              </a:rPr>
              <a:t>.</a:t>
            </a:r>
            <a:r>
              <a:rPr lang="ru-RU" i="1" dirty="0">
                <a:latin typeface="+mj-lt"/>
              </a:rPr>
              <a:t> </a:t>
            </a:r>
            <a:r>
              <a:rPr lang="en-US" i="1" dirty="0">
                <a:latin typeface="+mj-lt"/>
              </a:rPr>
              <a:t>pulmonaria </a:t>
            </a:r>
            <a:r>
              <a:rPr lang="en-US" dirty="0" smtClean="0">
                <a:latin typeface="+mj-lt"/>
              </a:rPr>
              <a:t>with mosses</a:t>
            </a:r>
            <a:r>
              <a:rPr lang="ru-RU" dirty="0" smtClean="0">
                <a:latin typeface="+mj-lt"/>
              </a:rPr>
              <a:t> </a:t>
            </a:r>
            <a:endParaRPr lang="ru-RU" dirty="0">
              <a:latin typeface="+mj-lt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8BCF19E-327C-4AF8-9F3A-124C8BDB8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8818" y="124992"/>
            <a:ext cx="683517" cy="365125"/>
          </a:xfrm>
        </p:spPr>
        <p:txBody>
          <a:bodyPr/>
          <a:lstStyle/>
          <a:p>
            <a:fld id="{6D22F896-40B5-4ADD-8801-0D06FADFA095}" type="slidenum">
              <a:rPr lang="en-US" sz="2000" b="1">
                <a:solidFill>
                  <a:schemeClr val="tx1"/>
                </a:solidFill>
                <a:latin typeface="+mj-lt"/>
              </a:rPr>
              <a:pPr/>
              <a:t>12</a:t>
            </a:fld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Рисунок 8" descr="IMG_3549.JPG"/>
          <p:cNvPicPr>
            <a:picLocks noChangeAspect="1"/>
          </p:cNvPicPr>
          <p:nvPr/>
        </p:nvPicPr>
        <p:blipFill>
          <a:blip r:embed="rId2" cstate="print"/>
          <a:srcRect l="16106" r="24587"/>
          <a:stretch>
            <a:fillRect/>
          </a:stretch>
        </p:blipFill>
        <p:spPr>
          <a:xfrm>
            <a:off x="187552" y="1262034"/>
            <a:ext cx="4224469" cy="4006720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D4ADA0D9-69F6-4341-B370-01BF09AF3989}"/>
              </a:ext>
            </a:extLst>
          </p:cNvPr>
          <p:cNvSpPr txBox="1">
            <a:spLocks/>
          </p:cNvSpPr>
          <p:nvPr/>
        </p:nvSpPr>
        <p:spPr>
          <a:xfrm>
            <a:off x="144855" y="0"/>
            <a:ext cx="9017251" cy="6880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Parameters of water balance</a:t>
            </a:r>
            <a:r>
              <a:rPr lang="en-US" sz="2800" b="1" dirty="0" smtClean="0">
                <a:solidFill>
                  <a:schemeClr val="accent2"/>
                </a:solidFill>
              </a:rPr>
              <a:t>: results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266000" y="1155664"/>
            <a:ext cx="4484582" cy="3588352"/>
            <a:chOff x="5266000" y="1155664"/>
            <a:chExt cx="4222032" cy="3414827"/>
          </a:xfrm>
        </p:grpSpPr>
        <p:grpSp>
          <p:nvGrpSpPr>
            <p:cNvPr id="2" name="Группа 11"/>
            <p:cNvGrpSpPr/>
            <p:nvPr/>
          </p:nvGrpSpPr>
          <p:grpSpPr>
            <a:xfrm>
              <a:off x="5266000" y="1155664"/>
              <a:ext cx="4222032" cy="3253373"/>
              <a:chOff x="4427984" y="836712"/>
              <a:chExt cx="4464496" cy="3634081"/>
            </a:xfrm>
          </p:grpSpPr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xmlns="" id="{EACFDC54-111D-4FDD-9443-DF65D4F35A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/>
              <a:srcRect l="8769" t="10237" r="53015" b="38784"/>
              <a:stretch/>
            </p:blipFill>
            <p:spPr>
              <a:xfrm>
                <a:off x="4427984" y="836712"/>
                <a:ext cx="4464496" cy="3348372"/>
              </a:xfrm>
              <a:prstGeom prst="rect">
                <a:avLst/>
              </a:prstGeom>
            </p:spPr>
          </p:pic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xmlns="" id="{EACFDC54-111D-4FDD-9443-DF65D4F35A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/>
              <a:srcRect l="25488" t="62632" r="25150" b="33120"/>
              <a:stretch/>
            </p:blipFill>
            <p:spPr>
              <a:xfrm>
                <a:off x="4860032" y="4293096"/>
                <a:ext cx="3672408" cy="177697"/>
              </a:xfrm>
              <a:prstGeom prst="rect">
                <a:avLst/>
              </a:prstGeom>
            </p:spPr>
          </p:pic>
          <p:sp>
            <p:nvSpPr>
              <p:cNvPr id="11" name="Прямоугольник 10"/>
              <p:cNvSpPr/>
              <p:nvPr/>
            </p:nvSpPr>
            <p:spPr>
              <a:xfrm>
                <a:off x="7524328" y="836712"/>
                <a:ext cx="432048" cy="504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+mj-lt"/>
                </a:endParaRPr>
              </a:p>
            </p:txBody>
          </p:sp>
        </p:grpSp>
        <p:sp>
          <p:nvSpPr>
            <p:cNvPr id="13" name="Прямоугольник 12"/>
            <p:cNvSpPr/>
            <p:nvPr/>
          </p:nvSpPr>
          <p:spPr>
            <a:xfrm>
              <a:off x="6201625" y="1158843"/>
              <a:ext cx="2299580" cy="353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Number of thalli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647854" y="4217406"/>
              <a:ext cx="3758696" cy="353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Cover percentage of mosses, %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7EE23A2-41B8-41B8-BD19-CAF78611ECF3}"/>
              </a:ext>
            </a:extLst>
          </p:cNvPr>
          <p:cNvSpPr txBox="1"/>
          <p:nvPr/>
        </p:nvSpPr>
        <p:spPr>
          <a:xfrm>
            <a:off x="4798337" y="5081804"/>
            <a:ext cx="7088863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Fig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Number of </a:t>
            </a:r>
            <a:r>
              <a:rPr lang="ru-RU" sz="20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L. pulmonaria 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thalli on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Populus tremula 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with different mosses cover in communities of 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middle 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boreal zone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030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92B454B-254C-4A8C-A3A9-798A19100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2544" y="120941"/>
            <a:ext cx="683517" cy="365125"/>
          </a:xfrm>
        </p:spPr>
        <p:txBody>
          <a:bodyPr/>
          <a:lstStyle/>
          <a:p>
            <a:fld id="{22E560F6-14D7-439F-A793-E848A0608FD2}" type="slidenum">
              <a:rPr lang="ru-RU" sz="2000" b="1" smtClean="0">
                <a:solidFill>
                  <a:schemeClr val="tx1"/>
                </a:solidFill>
                <a:latin typeface="+mj-lt"/>
              </a:rPr>
              <a:pPr/>
              <a:t>13</a:t>
            </a:fld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7EE23A2-41B8-41B8-BD19-CAF78611ECF3}"/>
              </a:ext>
            </a:extLst>
          </p:cNvPr>
          <p:cNvSpPr txBox="1"/>
          <p:nvPr/>
        </p:nvSpPr>
        <p:spPr>
          <a:xfrm>
            <a:off x="328941" y="5860361"/>
            <a:ext cx="948501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+mj-lt"/>
              </a:rPr>
              <a:t>Fig</a:t>
            </a:r>
            <a:r>
              <a:rPr lang="ru-RU" sz="2000" dirty="0" smtClean="0">
                <a:latin typeface="+mj-lt"/>
              </a:rPr>
              <a:t>. </a:t>
            </a:r>
            <a:r>
              <a:rPr lang="en-US" sz="2000" dirty="0" smtClean="0">
                <a:latin typeface="+mj-lt"/>
              </a:rPr>
              <a:t>5</a:t>
            </a:r>
            <a:r>
              <a:rPr lang="ru-RU" sz="2000" dirty="0" smtClean="0">
                <a:latin typeface="+mj-lt"/>
              </a:rPr>
              <a:t>.  </a:t>
            </a:r>
            <a:r>
              <a:rPr lang="en-US" sz="2000" dirty="0">
                <a:latin typeface="+mj-lt"/>
              </a:rPr>
              <a:t>WHC </a:t>
            </a:r>
            <a:r>
              <a:rPr lang="en-US" sz="2000" dirty="0" smtClean="0">
                <a:latin typeface="+mj-lt"/>
              </a:rPr>
              <a:t>and </a:t>
            </a:r>
            <a:r>
              <a:rPr lang="ru-RU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STM </a:t>
            </a:r>
            <a:r>
              <a:rPr lang="en-US" sz="2000" dirty="0" smtClean="0">
                <a:latin typeface="+mj-lt"/>
              </a:rPr>
              <a:t>of </a:t>
            </a:r>
            <a:r>
              <a:rPr lang="en-US" sz="2000" i="1" dirty="0" smtClean="0">
                <a:latin typeface="+mj-lt"/>
              </a:rPr>
              <a:t>L</a:t>
            </a:r>
            <a:r>
              <a:rPr lang="ru-RU" sz="2000" i="1" dirty="0">
                <a:latin typeface="+mj-lt"/>
              </a:rPr>
              <a:t>.</a:t>
            </a:r>
            <a:r>
              <a:rPr lang="en-US" sz="2000" i="1" dirty="0">
                <a:latin typeface="+mj-lt"/>
              </a:rPr>
              <a:t> pulmonaria</a:t>
            </a:r>
            <a:r>
              <a:rPr lang="ru-RU" sz="2000" i="1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thalli</a:t>
            </a:r>
            <a:r>
              <a:rPr lang="ru-RU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 of different functional-age </a:t>
            </a:r>
            <a:r>
              <a:rPr lang="en-US" sz="2000" dirty="0" smtClean="0">
                <a:latin typeface="+mj-lt"/>
              </a:rPr>
              <a:t>groups</a:t>
            </a:r>
            <a:endParaRPr lang="ru-RU" sz="20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1C53006-9BD0-4514-96B3-F24EF5391B79}"/>
              </a:ext>
            </a:extLst>
          </p:cNvPr>
          <p:cNvSpPr txBox="1"/>
          <p:nvPr/>
        </p:nvSpPr>
        <p:spPr>
          <a:xfrm>
            <a:off x="8024792" y="807263"/>
            <a:ext cx="4167208" cy="42165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WHC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–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smtClean="0"/>
              <a:t>water-holding capacity</a:t>
            </a:r>
          </a:p>
          <a:p>
            <a:r>
              <a:rPr lang="en-US" sz="2000" dirty="0" smtClean="0"/>
              <a:t>was </a:t>
            </a:r>
            <a:r>
              <a:rPr lang="en-US" sz="2000" dirty="0" smtClean="0"/>
              <a:t>calculated as ratio water </a:t>
            </a:r>
            <a:r>
              <a:rPr lang="en-US" sz="2000" dirty="0" smtClean="0"/>
              <a:t>mass at full thallus saturation to thallus area</a:t>
            </a:r>
          </a:p>
          <a:p>
            <a:r>
              <a:rPr lang="en-US" sz="2000" dirty="0" smtClean="0"/>
              <a:t> WHC = (Water Mass – Dry mass)/thallus area.</a:t>
            </a:r>
          </a:p>
          <a:p>
            <a:r>
              <a:rPr lang="ru-RU" sz="2000" dirty="0" smtClean="0">
                <a:latin typeface="+mj-lt"/>
              </a:rPr>
              <a:t> (</a:t>
            </a:r>
            <a:r>
              <a:rPr lang="en-US" dirty="0" smtClean="0">
                <a:latin typeface="+mj-lt"/>
              </a:rPr>
              <a:t>mg</a:t>
            </a:r>
            <a:r>
              <a:rPr lang="ru-RU" dirty="0" smtClean="0">
                <a:latin typeface="+mj-lt"/>
              </a:rPr>
              <a:t> H</a:t>
            </a:r>
            <a:r>
              <a:rPr lang="ru-RU" baseline="-25000" dirty="0" smtClean="0">
                <a:latin typeface="+mj-lt"/>
              </a:rPr>
              <a:t>2</a:t>
            </a:r>
            <a:r>
              <a:rPr lang="ru-RU" dirty="0" smtClean="0">
                <a:latin typeface="+mj-lt"/>
              </a:rPr>
              <a:t>O ∙ </a:t>
            </a:r>
            <a:r>
              <a:rPr lang="en-US" dirty="0" smtClean="0">
                <a:latin typeface="+mj-lt"/>
              </a:rPr>
              <a:t>cm</a:t>
            </a:r>
            <a:r>
              <a:rPr lang="ru-RU" baseline="30000" dirty="0" smtClean="0">
                <a:latin typeface="+mj-lt"/>
              </a:rPr>
              <a:t>−2</a:t>
            </a:r>
            <a:r>
              <a:rPr lang="ru-RU" sz="2000" dirty="0" smtClean="0">
                <a:latin typeface="+mj-lt"/>
              </a:rPr>
              <a:t>) </a:t>
            </a:r>
            <a:endParaRPr lang="en-US" sz="2000" dirty="0" smtClean="0">
              <a:latin typeface="+mj-lt"/>
            </a:endParaRPr>
          </a:p>
          <a:p>
            <a:endParaRPr lang="en-US" sz="2000" b="1" dirty="0" smtClean="0">
              <a:ln>
                <a:solidFill>
                  <a:sysClr val="windowText" lastClr="0000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  <a:p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STM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– </a:t>
            </a:r>
            <a:r>
              <a:rPr lang="en-US" sz="2000" dirty="0" smtClean="0"/>
              <a:t>specific thallus mass was calculated as ratio of dry mass to thallus area</a:t>
            </a:r>
          </a:p>
          <a:p>
            <a:r>
              <a:rPr lang="en-US" sz="2000" dirty="0" smtClean="0"/>
              <a:t>STM = Dry mass/ thallus area</a:t>
            </a:r>
            <a:endParaRPr lang="ru-RU" sz="2000" dirty="0" smtClean="0">
              <a:latin typeface="+mj-lt"/>
            </a:endParaRPr>
          </a:p>
          <a:p>
            <a:pPr algn="just"/>
            <a:r>
              <a:rPr lang="ru-RU" sz="2000" dirty="0" smtClean="0">
                <a:latin typeface="+mj-lt"/>
              </a:rPr>
              <a:t>(</a:t>
            </a:r>
            <a:r>
              <a:rPr lang="en-US" sz="2000" dirty="0" smtClean="0">
                <a:latin typeface="+mj-lt"/>
              </a:rPr>
              <a:t>mg</a:t>
            </a:r>
            <a:r>
              <a:rPr lang="ru-RU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dry mass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∙ </a:t>
            </a:r>
            <a:r>
              <a:rPr lang="en-US" sz="2000" dirty="0" smtClean="0">
                <a:latin typeface="+mj-lt"/>
              </a:rPr>
              <a:t>cm</a:t>
            </a:r>
            <a:r>
              <a:rPr lang="ru-RU" sz="2000" baseline="30000" dirty="0" smtClean="0">
                <a:latin typeface="+mj-lt"/>
              </a:rPr>
              <a:t>−</a:t>
            </a:r>
            <a:r>
              <a:rPr lang="ru-RU" sz="2000" baseline="30000" dirty="0">
                <a:latin typeface="+mj-lt"/>
              </a:rPr>
              <a:t>2</a:t>
            </a:r>
            <a:r>
              <a:rPr lang="ru-RU" sz="2000" dirty="0" smtClean="0">
                <a:latin typeface="+mj-lt"/>
              </a:rPr>
              <a:t>)</a:t>
            </a:r>
            <a:endParaRPr lang="en-US" sz="2000" dirty="0" smtClean="0">
              <a:latin typeface="+mj-lt"/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BCB483FC-5323-4059-8C3C-A323F6A8B9C1}"/>
              </a:ext>
            </a:extLst>
          </p:cNvPr>
          <p:cNvGraphicFramePr/>
          <p:nvPr/>
        </p:nvGraphicFramePr>
        <p:xfrm>
          <a:off x="570371" y="926145"/>
          <a:ext cx="6590922" cy="395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D4ADA0D9-69F6-4341-B370-01BF09AF3989}"/>
              </a:ext>
            </a:extLst>
          </p:cNvPr>
          <p:cNvSpPr txBox="1">
            <a:spLocks/>
          </p:cNvSpPr>
          <p:nvPr/>
        </p:nvSpPr>
        <p:spPr>
          <a:xfrm>
            <a:off x="144855" y="0"/>
            <a:ext cx="9017251" cy="6880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Parameters of water balance</a:t>
            </a:r>
            <a:r>
              <a:rPr lang="en-US" sz="2800" b="1" dirty="0" smtClean="0">
                <a:solidFill>
                  <a:schemeClr val="accent2"/>
                </a:solidFill>
              </a:rPr>
              <a:t>: results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2018" y="4890314"/>
            <a:ext cx="7840299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St</a:t>
            </a:r>
            <a:r>
              <a:rPr lang="en-US" sz="1400" dirty="0" smtClean="0"/>
              <a:t> - sterile </a:t>
            </a:r>
            <a:r>
              <a:rPr lang="ru-RU" sz="1400" dirty="0" smtClean="0">
                <a:ea typeface="Calibri"/>
                <a:cs typeface="Times New Roman" pitchFamily="18" charset="0"/>
              </a:rPr>
              <a:t>(</a:t>
            </a:r>
            <a:r>
              <a:rPr lang="en-US" sz="1400" i="1" dirty="0" err="1" smtClean="0">
                <a:ea typeface="Calibri"/>
                <a:cs typeface="Times New Roman" pitchFamily="18" charset="0"/>
              </a:rPr>
              <a:t>st</a:t>
            </a:r>
            <a:r>
              <a:rPr lang="ru-RU" sz="1400" i="1" dirty="0" smtClean="0">
                <a:ea typeface="Calibri"/>
                <a:cs typeface="Times New Roman" pitchFamily="18" charset="0"/>
              </a:rPr>
              <a:t>, </a:t>
            </a:r>
            <a:r>
              <a:rPr lang="en-US" sz="1400" i="1" dirty="0" err="1" smtClean="0">
                <a:ea typeface="Calibri"/>
                <a:cs typeface="Times New Roman" pitchFamily="18" charset="0"/>
              </a:rPr>
              <a:t>im</a:t>
            </a:r>
            <a:r>
              <a:rPr lang="en-US" sz="1400" i="1" dirty="0" smtClean="0">
                <a:ea typeface="Calibri"/>
                <a:cs typeface="Times New Roman" pitchFamily="18" charset="0"/>
              </a:rPr>
              <a:t> 3, v 1</a:t>
            </a:r>
            <a:r>
              <a:rPr lang="ru-RU" sz="1400" dirty="0" smtClean="0">
                <a:ea typeface="Calibri"/>
                <a:cs typeface="Times New Roman" pitchFamily="18" charset="0"/>
              </a:rPr>
              <a:t>)</a:t>
            </a:r>
            <a:r>
              <a:rPr lang="en-US" sz="1400" dirty="0" smtClean="0">
                <a:ea typeface="Calibri"/>
                <a:cs typeface="Times New Roman" pitchFamily="18" charset="0"/>
              </a:rPr>
              <a:t>; </a:t>
            </a:r>
            <a:r>
              <a:rPr lang="en-US" sz="1400" b="1" dirty="0" smtClean="0">
                <a:ea typeface="Calibri"/>
                <a:cs typeface="Times New Roman" pitchFamily="18" charset="0"/>
              </a:rPr>
              <a:t>s</a:t>
            </a:r>
            <a:r>
              <a:rPr lang="en-US" sz="1400" dirty="0" smtClean="0">
                <a:ea typeface="Calibri"/>
                <a:cs typeface="Times New Roman" pitchFamily="18" charset="0"/>
              </a:rPr>
              <a:t> – </a:t>
            </a:r>
            <a:r>
              <a:rPr lang="en-US" sz="1400" dirty="0" err="1" smtClean="0"/>
              <a:t>sorediate</a:t>
            </a:r>
            <a:r>
              <a:rPr lang="en-US" sz="1400" dirty="0" smtClean="0"/>
              <a:t> </a:t>
            </a:r>
            <a:r>
              <a:rPr lang="ru-RU" sz="1400" dirty="0" smtClean="0">
                <a:ea typeface="Calibri"/>
                <a:cs typeface="Times New Roman" pitchFamily="18" charset="0"/>
              </a:rPr>
              <a:t>(</a:t>
            </a:r>
            <a:r>
              <a:rPr lang="en-US" sz="1400" dirty="0" err="1" smtClean="0">
                <a:ea typeface="Calibri"/>
                <a:cs typeface="Times New Roman" pitchFamily="18" charset="0"/>
              </a:rPr>
              <a:t>sor</a:t>
            </a:r>
            <a:r>
              <a:rPr lang="en-US" sz="1400" dirty="0" smtClean="0">
                <a:ea typeface="Calibri"/>
                <a:cs typeface="Times New Roman" pitchFamily="18" charset="0"/>
              </a:rPr>
              <a:t>, </a:t>
            </a:r>
            <a:r>
              <a:rPr lang="en-US" sz="1400" dirty="0" smtClean="0"/>
              <a:t>v 2</a:t>
            </a:r>
            <a:r>
              <a:rPr lang="ru-RU" sz="1400" dirty="0" smtClean="0">
                <a:ea typeface="Calibri"/>
                <a:cs typeface="Times New Roman" pitchFamily="18" charset="0"/>
              </a:rPr>
              <a:t>)</a:t>
            </a:r>
            <a:r>
              <a:rPr lang="en-US" sz="1400" dirty="0" smtClean="0">
                <a:ea typeface="Calibri"/>
                <a:cs typeface="Times New Roman" pitchFamily="18" charset="0"/>
              </a:rPr>
              <a:t>; </a:t>
            </a:r>
            <a:r>
              <a:rPr lang="en-US" sz="1400" b="1" dirty="0" err="1" smtClean="0">
                <a:ea typeface="Calibri"/>
                <a:cs typeface="Times New Roman" pitchFamily="18" charset="0"/>
              </a:rPr>
              <a:t>fert</a:t>
            </a:r>
            <a:r>
              <a:rPr lang="en-US" sz="1400" dirty="0" smtClean="0">
                <a:ea typeface="Calibri"/>
                <a:cs typeface="Times New Roman" pitchFamily="18" charset="0"/>
              </a:rPr>
              <a:t> - </a:t>
            </a:r>
            <a:r>
              <a:rPr lang="en-US" sz="1400" dirty="0" smtClean="0"/>
              <a:t>fertile </a:t>
            </a:r>
            <a:r>
              <a:rPr lang="ru-RU" sz="1400" dirty="0" smtClean="0">
                <a:ea typeface="Calibri"/>
                <a:cs typeface="Times New Roman" pitchFamily="18" charset="0"/>
              </a:rPr>
              <a:t>(</a:t>
            </a:r>
            <a:r>
              <a:rPr lang="ru-RU" sz="1400" i="1" dirty="0" err="1" smtClean="0">
                <a:ea typeface="TimesNewRoman"/>
                <a:cs typeface="Times New Roman" pitchFamily="18" charset="0"/>
              </a:rPr>
              <a:t>fert</a:t>
            </a:r>
            <a:r>
              <a:rPr lang="en-US" sz="1400" i="1" dirty="0" smtClean="0">
                <a:ea typeface="TimesNewRoman"/>
                <a:cs typeface="Times New Roman" pitchFamily="18" charset="0"/>
              </a:rPr>
              <a:t>, g</a:t>
            </a:r>
            <a:r>
              <a:rPr lang="ru-RU" sz="1400" dirty="0" smtClean="0">
                <a:ea typeface="Calibri"/>
                <a:cs typeface="Times New Roman" pitchFamily="18" charset="0"/>
              </a:rPr>
              <a:t>)</a:t>
            </a:r>
            <a:r>
              <a:rPr lang="en-US" sz="1400" dirty="0" smtClean="0">
                <a:ea typeface="Calibri"/>
                <a:cs typeface="Times New Roman" pitchFamily="18" charset="0"/>
              </a:rPr>
              <a:t>;</a:t>
            </a:r>
            <a:r>
              <a:rPr lang="en-US" sz="1400" dirty="0" smtClean="0"/>
              <a:t> </a:t>
            </a:r>
            <a:r>
              <a:rPr lang="en-US" sz="1400" b="1" dirty="0" err="1" smtClean="0">
                <a:ea typeface="Calibri"/>
                <a:cs typeface="Times New Roman" pitchFamily="18" charset="0"/>
              </a:rPr>
              <a:t>Sen</a:t>
            </a:r>
            <a:r>
              <a:rPr lang="en-US" sz="1400" dirty="0" smtClean="0">
                <a:ea typeface="Calibri"/>
                <a:cs typeface="Times New Roman" pitchFamily="18" charset="0"/>
              </a:rPr>
              <a:t> -  </a:t>
            </a:r>
            <a:r>
              <a:rPr lang="en-US" sz="1400" dirty="0" smtClean="0"/>
              <a:t>senile </a:t>
            </a:r>
            <a:r>
              <a:rPr lang="ru-RU" sz="1400" dirty="0" smtClean="0">
                <a:ea typeface="Calibri"/>
                <a:cs typeface="Times New Roman" pitchFamily="18" charset="0"/>
              </a:rPr>
              <a:t>(</a:t>
            </a:r>
            <a:r>
              <a:rPr lang="ru-RU" sz="1400" i="1" dirty="0" err="1" smtClean="0">
                <a:ea typeface="TimesNewRoman"/>
                <a:cs typeface="Times New Roman" pitchFamily="18" charset="0"/>
              </a:rPr>
              <a:t>sen</a:t>
            </a:r>
            <a:r>
              <a:rPr lang="en-US" sz="1400" i="1" dirty="0" smtClean="0">
                <a:ea typeface="TimesNewRoman"/>
                <a:cs typeface="Times New Roman" pitchFamily="18" charset="0"/>
              </a:rPr>
              <a:t>, s</a:t>
            </a:r>
            <a:r>
              <a:rPr lang="ru-RU" sz="1400" dirty="0" smtClean="0">
                <a:ea typeface="Calibri"/>
                <a:cs typeface="Times New Roman" pitchFamily="18" charset="0"/>
              </a:rPr>
              <a:t>)</a:t>
            </a:r>
            <a:endParaRPr lang="ru-RU" sz="1400" b="1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42519" y="1966865"/>
            <a:ext cx="289711" cy="2625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*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727647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68782" y="29821"/>
            <a:ext cx="683517" cy="365125"/>
          </a:xfrm>
        </p:spPr>
        <p:txBody>
          <a:bodyPr/>
          <a:lstStyle/>
          <a:p>
            <a:fld id="{E1E6FFE5-ED5E-4C9C-98E4-FE94FC2FA614}" type="slidenum">
              <a:rPr lang="ru-RU" sz="2000" b="1">
                <a:solidFill>
                  <a:schemeClr val="tx1"/>
                </a:solidFill>
                <a:latin typeface="+mj-lt"/>
              </a:rPr>
              <a:pPr/>
              <a:t>14</a:t>
            </a:fld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22E9357-20CC-4D93-9373-9A5EB0C7CE45}"/>
              </a:ext>
            </a:extLst>
          </p:cNvPr>
          <p:cNvSpPr/>
          <p:nvPr/>
        </p:nvSpPr>
        <p:spPr>
          <a:xfrm>
            <a:off x="-254190" y="3608864"/>
            <a:ext cx="7872875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661">
              <a:lnSpc>
                <a:spcPct val="115000"/>
              </a:lnSpc>
            </a:pPr>
            <a:r>
              <a:rPr lang="en-US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Note</a:t>
            </a: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Androsova</a:t>
            </a: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Suroeva</a:t>
            </a: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59FB775-DD36-40DE-942B-0F76DD74AEDD}"/>
              </a:ext>
            </a:extLst>
          </p:cNvPr>
          <p:cNvSpPr txBox="1"/>
          <p:nvPr/>
        </p:nvSpPr>
        <p:spPr>
          <a:xfrm>
            <a:off x="275580" y="775450"/>
            <a:ext cx="11068411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latin typeface="+mj-lt"/>
              </a:rPr>
              <a:t>Table 3. Parameters - WHC and </a:t>
            </a:r>
            <a:r>
              <a:rPr lang="ru-RU" sz="2200" dirty="0" smtClean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STM </a:t>
            </a:r>
            <a:r>
              <a:rPr lang="en-US" sz="2200" dirty="0" smtClean="0">
                <a:latin typeface="+mj-lt"/>
              </a:rPr>
              <a:t> for thalli of </a:t>
            </a:r>
            <a:r>
              <a:rPr lang="ru-RU" sz="2200" dirty="0" smtClean="0">
                <a:latin typeface="+mj-lt"/>
              </a:rPr>
              <a:t> </a:t>
            </a:r>
            <a:r>
              <a:rPr lang="en-US" sz="2200" i="1" dirty="0">
                <a:latin typeface="+mj-lt"/>
              </a:rPr>
              <a:t>Hypogymnia physodes</a:t>
            </a:r>
            <a:r>
              <a:rPr lang="ru-RU" sz="2200" i="1" dirty="0">
                <a:latin typeface="+mj-lt"/>
              </a:rPr>
              <a:t> </a:t>
            </a:r>
            <a:r>
              <a:rPr lang="en-US" sz="2200" i="1" dirty="0" smtClean="0">
                <a:latin typeface="+mj-lt"/>
              </a:rPr>
              <a:t>and </a:t>
            </a:r>
            <a:r>
              <a:rPr lang="ru-RU" sz="2200" dirty="0" smtClean="0">
                <a:latin typeface="+mj-lt"/>
              </a:rPr>
              <a:t> </a:t>
            </a:r>
            <a:endParaRPr lang="en-US" sz="2200" dirty="0" smtClean="0">
              <a:latin typeface="+mj-lt"/>
            </a:endParaRPr>
          </a:p>
          <a:p>
            <a:pPr algn="just"/>
            <a:r>
              <a:rPr lang="en-US" sz="2200" i="1" dirty="0" smtClean="0">
                <a:latin typeface="+mj-lt"/>
              </a:rPr>
              <a:t>																	Lobaria pulmonaria</a:t>
            </a:r>
            <a:endParaRPr lang="ru-RU" sz="2200" dirty="0">
              <a:latin typeface="+mj-lt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8B422998-F170-4C97-A632-51BBE2F5E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8096036"/>
              </p:ext>
            </p:extLst>
          </p:nvPr>
        </p:nvGraphicFramePr>
        <p:xfrm>
          <a:off x="230312" y="1547251"/>
          <a:ext cx="8503228" cy="2339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6279">
                  <a:extLst>
                    <a:ext uri="{9D8B030D-6E8A-4147-A177-3AD203B41FA5}">
                      <a16:colId xmlns:a16="http://schemas.microsoft.com/office/drawing/2014/main" xmlns="" val="3670457610"/>
                    </a:ext>
                  </a:extLst>
                </a:gridCol>
                <a:gridCol w="2972903">
                  <a:extLst>
                    <a:ext uri="{9D8B030D-6E8A-4147-A177-3AD203B41FA5}">
                      <a16:colId xmlns:a16="http://schemas.microsoft.com/office/drawing/2014/main" xmlns="" val="1871818400"/>
                    </a:ext>
                  </a:extLst>
                </a:gridCol>
                <a:gridCol w="1797015">
                  <a:extLst>
                    <a:ext uri="{9D8B030D-6E8A-4147-A177-3AD203B41FA5}">
                      <a16:colId xmlns:a16="http://schemas.microsoft.com/office/drawing/2014/main" xmlns="" val="550435924"/>
                    </a:ext>
                  </a:extLst>
                </a:gridCol>
                <a:gridCol w="2037031">
                  <a:extLst>
                    <a:ext uri="{9D8B030D-6E8A-4147-A177-3AD203B41FA5}">
                      <a16:colId xmlns:a16="http://schemas.microsoft.com/office/drawing/2014/main" xmlns="" val="3615497595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sterile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n-lt"/>
                        </a:rPr>
                        <a:t>sorediate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9792056"/>
                  </a:ext>
                </a:extLst>
              </a:tr>
              <a:tr h="42291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WHC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+mn-lt"/>
                        </a:rPr>
                        <a:t>(мг H</a:t>
                      </a:r>
                      <a:r>
                        <a:rPr lang="ru-RU" sz="2000" baseline="-25000" dirty="0">
                          <a:latin typeface="+mn-lt"/>
                        </a:rPr>
                        <a:t>2</a:t>
                      </a:r>
                      <a:r>
                        <a:rPr lang="ru-RU" sz="2000" dirty="0">
                          <a:latin typeface="+mn-lt"/>
                        </a:rPr>
                        <a:t>O ∙ см</a:t>
                      </a:r>
                      <a:r>
                        <a:rPr lang="ru-RU" sz="2000" baseline="30000" dirty="0">
                          <a:latin typeface="+mn-lt"/>
                        </a:rPr>
                        <a:t>−2</a:t>
                      </a:r>
                      <a:r>
                        <a:rPr lang="ru-RU" sz="2000" dirty="0">
                          <a:latin typeface="+mn-lt"/>
                        </a:rPr>
                        <a:t>) 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latin typeface="+mn-lt"/>
                        </a:rPr>
                        <a:t>Hypogymnia physodes</a:t>
                      </a:r>
                      <a:r>
                        <a:rPr lang="ru-RU" sz="2000" i="1" dirty="0" smtClean="0">
                          <a:latin typeface="+mn-lt"/>
                        </a:rPr>
                        <a:t>*</a:t>
                      </a:r>
                      <a:endParaRPr lang="ru-RU" sz="2000" i="1" dirty="0">
                        <a:latin typeface="+mn-lt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82,38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65,48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81120760"/>
                  </a:ext>
                </a:extLst>
              </a:tr>
              <a:tr h="5117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smtClean="0">
                          <a:latin typeface="+mn-lt"/>
                        </a:rPr>
                        <a:t>Lobaria pulmonaria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11,57</a:t>
                      </a:r>
                      <a:endParaRPr lang="ru-RU" sz="20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14,85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27188992"/>
                  </a:ext>
                </a:extLst>
              </a:tr>
              <a:tr h="35052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STM</a:t>
                      </a:r>
                    </a:p>
                    <a:p>
                      <a:pPr algn="ctr"/>
                      <a:r>
                        <a:rPr lang="ru-RU" sz="2000" dirty="0">
                          <a:latin typeface="+mn-lt"/>
                        </a:rPr>
                        <a:t>(мг сух. веса ∙ см</a:t>
                      </a:r>
                      <a:r>
                        <a:rPr lang="ru-RU" sz="2000" baseline="30000" dirty="0">
                          <a:latin typeface="+mn-lt"/>
                        </a:rPr>
                        <a:t>−2</a:t>
                      </a:r>
                      <a:r>
                        <a:rPr lang="ru-RU" sz="2000" dirty="0">
                          <a:latin typeface="+mn-lt"/>
                        </a:rPr>
                        <a:t>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atin typeface="+mn-lt"/>
                        </a:rPr>
                        <a:t>Hypogymnia physodes</a:t>
                      </a:r>
                      <a:r>
                        <a:rPr lang="ru-RU" sz="2000" i="1" dirty="0">
                          <a:latin typeface="+mn-lt"/>
                        </a:rPr>
                        <a:t>*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12,29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23,68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244612"/>
                  </a:ext>
                </a:extLst>
              </a:tr>
              <a:tr h="4038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 err="1">
                          <a:latin typeface="+mn-lt"/>
                        </a:rPr>
                        <a:t>Lobaria</a:t>
                      </a:r>
                      <a:r>
                        <a:rPr lang="en-US" sz="2000" i="1" dirty="0">
                          <a:latin typeface="+mn-lt"/>
                        </a:rPr>
                        <a:t> pulmonaria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7,94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10,93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6834709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8B422998-F170-4C97-A632-51BBE2F5E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298075"/>
              </p:ext>
            </p:extLst>
          </p:nvPr>
        </p:nvGraphicFramePr>
        <p:xfrm>
          <a:off x="9031126" y="1667668"/>
          <a:ext cx="2779415" cy="225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9415">
                  <a:extLst>
                    <a:ext uri="{9D8B030D-6E8A-4147-A177-3AD203B41FA5}">
                      <a16:colId xmlns:a16="http://schemas.microsoft.com/office/drawing/2014/main" xmlns="" val="550435924"/>
                    </a:ext>
                  </a:extLst>
                </a:gridCol>
              </a:tblGrid>
              <a:tr h="84263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+mn-lt"/>
                        </a:rPr>
                        <a:t> </a:t>
                      </a:r>
                      <a:r>
                        <a:rPr lang="en-US" sz="2000" i="1" dirty="0">
                          <a:solidFill>
                            <a:schemeClr val="tx1"/>
                          </a:solidFill>
                          <a:latin typeface="+mn-lt"/>
                        </a:rPr>
                        <a:t>Lobaria pulmonaria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ru-RU" sz="2000" dirty="0">
                          <a:latin typeface="+mn-lt"/>
                        </a:rPr>
                        <a:t>(</a:t>
                      </a:r>
                      <a:r>
                        <a:rPr lang="en-US" sz="2000" dirty="0">
                          <a:latin typeface="+mn-lt"/>
                        </a:rPr>
                        <a:t>Gauslaa,</a:t>
                      </a:r>
                      <a:r>
                        <a:rPr lang="en-US" sz="2000" baseline="0" dirty="0">
                          <a:latin typeface="+mn-lt"/>
                        </a:rPr>
                        <a:t> </a:t>
                      </a:r>
                      <a:r>
                        <a:rPr lang="en-US" sz="2000" baseline="0" dirty="0" err="1">
                          <a:latin typeface="+mn-lt"/>
                        </a:rPr>
                        <a:t>Coxson</a:t>
                      </a:r>
                      <a:r>
                        <a:rPr lang="en-US" sz="2000" baseline="0" dirty="0">
                          <a:latin typeface="+mn-lt"/>
                        </a:rPr>
                        <a:t>, 2011</a:t>
                      </a:r>
                      <a:r>
                        <a:rPr lang="ru-RU" sz="2000" baseline="0" dirty="0">
                          <a:latin typeface="+mn-lt"/>
                        </a:rPr>
                        <a:t>)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9792056"/>
                  </a:ext>
                </a:extLst>
              </a:tr>
              <a:tr h="4842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WHC</a:t>
                      </a:r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ru-RU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2.7-13.0</a:t>
                      </a:r>
                      <a:endParaRPr lang="ru-RU" sz="20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7188992"/>
                  </a:ext>
                </a:extLst>
              </a:tr>
              <a:tr h="659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STM</a:t>
                      </a:r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en-US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8.5-9.4</a:t>
                      </a:r>
                      <a:endParaRPr lang="ru-RU" sz="20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6834709"/>
                  </a:ext>
                </a:extLst>
              </a:tr>
            </a:tbl>
          </a:graphicData>
        </a:graphic>
      </p:graphicFrame>
      <p:pic>
        <p:nvPicPr>
          <p:cNvPr id="12" name="Picture 2" descr="http://nppns.at.ua/_ph/5/765973629.jpg"/>
          <p:cNvPicPr>
            <a:picLocks noChangeAspect="1" noChangeArrowheads="1"/>
          </p:cNvPicPr>
          <p:nvPr/>
        </p:nvPicPr>
        <p:blipFill>
          <a:blip r:embed="rId2" cstate="print"/>
          <a:srcRect l="23810"/>
          <a:stretch>
            <a:fillRect/>
          </a:stretch>
        </p:blipFill>
        <p:spPr bwMode="auto">
          <a:xfrm>
            <a:off x="2255574" y="3987999"/>
            <a:ext cx="3450063" cy="2263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DSCN3816.JPG">
            <a:extLst>
              <a:ext uri="{FF2B5EF4-FFF2-40B4-BE49-F238E27FC236}">
                <a16:creationId xmlns:a16="http://schemas.microsoft.com/office/drawing/2014/main" xmlns="" id="{56D1BD0C-6862-45D6-B87B-C1C30734B222}"/>
              </a:ext>
            </a:extLst>
          </p:cNvPr>
          <p:cNvPicPr/>
          <p:nvPr/>
        </p:nvPicPr>
        <p:blipFill>
          <a:blip r:embed="rId3" cstate="print"/>
          <a:srcRect r="4380" b="3103"/>
          <a:stretch>
            <a:fillRect/>
          </a:stretch>
        </p:blipFill>
        <p:spPr>
          <a:xfrm>
            <a:off x="6486366" y="3986860"/>
            <a:ext cx="3264363" cy="2263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4FE0580-A06C-49FD-B3F3-5562CECDA055}"/>
              </a:ext>
            </a:extLst>
          </p:cNvPr>
          <p:cNvSpPr txBox="1"/>
          <p:nvPr/>
        </p:nvSpPr>
        <p:spPr>
          <a:xfrm>
            <a:off x="2543605" y="6266189"/>
            <a:ext cx="834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latin typeface="+mj-lt"/>
              </a:rPr>
              <a:t> </a:t>
            </a:r>
            <a:r>
              <a:rPr lang="en-US" i="1" dirty="0">
                <a:latin typeface="+mj-lt"/>
              </a:rPr>
              <a:t>Hypogymnia physodes</a:t>
            </a:r>
            <a:r>
              <a:rPr lang="ru-RU" i="1" dirty="0">
                <a:latin typeface="+mj-lt"/>
              </a:rPr>
              <a:t> </a:t>
            </a:r>
            <a:r>
              <a:rPr lang="en-US" i="1" dirty="0" smtClean="0">
                <a:latin typeface="+mj-lt"/>
              </a:rPr>
              <a:t>				</a:t>
            </a:r>
            <a:r>
              <a:rPr lang="ru-RU" dirty="0" smtClean="0">
                <a:latin typeface="+mj-lt"/>
              </a:rPr>
              <a:t> </a:t>
            </a:r>
            <a:r>
              <a:rPr lang="en-US" i="1" dirty="0">
                <a:latin typeface="+mj-lt"/>
              </a:rPr>
              <a:t>Lobaria pulmonaria</a:t>
            </a:r>
            <a:endParaRPr lang="ru-RU" i="1" dirty="0">
              <a:latin typeface="+mj-lt"/>
            </a:endParaRPr>
          </a:p>
          <a:p>
            <a:pPr algn="ctr"/>
            <a:r>
              <a:rPr lang="ru-RU" dirty="0">
                <a:latin typeface="+mj-lt"/>
              </a:rPr>
              <a:t> 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D4ADA0D9-69F6-4341-B370-01BF09AF3989}"/>
              </a:ext>
            </a:extLst>
          </p:cNvPr>
          <p:cNvSpPr txBox="1">
            <a:spLocks/>
          </p:cNvSpPr>
          <p:nvPr/>
        </p:nvSpPr>
        <p:spPr>
          <a:xfrm>
            <a:off x="144855" y="0"/>
            <a:ext cx="9017251" cy="6880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Parameters of water balance</a:t>
            </a:r>
            <a:r>
              <a:rPr lang="en-US" sz="2800" b="1" dirty="0" smtClean="0">
                <a:solidFill>
                  <a:schemeClr val="accent2"/>
                </a:solidFill>
              </a:rPr>
              <a:t>: results</a:t>
            </a:r>
            <a:endParaRPr lang="ru-RU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370353" y="30366"/>
            <a:ext cx="737792" cy="398911"/>
          </a:xfrm>
        </p:spPr>
        <p:txBody>
          <a:bodyPr vert="horz" lIns="91440" tIns="45720" rIns="91440" bIns="45720" rtlCol="0" anchor="ctr"/>
          <a:lstStyle/>
          <a:p>
            <a:fld id="{E1E6FFE5-ED5E-4C9C-98E4-FE94FC2FA614}" type="slidenum">
              <a:rPr lang="ru-RU" sz="2000" b="1">
                <a:solidFill>
                  <a:schemeClr val="tx1"/>
                </a:solidFill>
                <a:latin typeface="+mj-lt"/>
              </a:rPr>
              <a:pPr/>
              <a:t>15</a:t>
            </a:fld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6A4827-CF16-453C-A38E-9FDBBE24290D}"/>
              </a:ext>
            </a:extLst>
          </p:cNvPr>
          <p:cNvSpPr txBox="1"/>
          <p:nvPr/>
        </p:nvSpPr>
        <p:spPr>
          <a:xfrm>
            <a:off x="418237" y="4999680"/>
            <a:ext cx="667968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+mj-lt"/>
              </a:rPr>
              <a:t>Fig</a:t>
            </a:r>
            <a:r>
              <a:rPr lang="ru-RU" dirty="0" smtClean="0">
                <a:latin typeface="+mj-lt"/>
              </a:rPr>
              <a:t>. </a:t>
            </a:r>
            <a:r>
              <a:rPr lang="en-US" dirty="0" smtClean="0">
                <a:latin typeface="+mj-lt"/>
              </a:rPr>
              <a:t>6</a:t>
            </a:r>
            <a:r>
              <a:rPr lang="ru-RU" dirty="0" smtClean="0">
                <a:latin typeface="+mj-lt"/>
              </a:rPr>
              <a:t>. </a:t>
            </a:r>
            <a:r>
              <a:rPr lang="en-US" dirty="0" smtClean="0">
                <a:latin typeface="+mj-lt"/>
              </a:rPr>
              <a:t>WHC </a:t>
            </a:r>
            <a:r>
              <a:rPr lang="en-US" dirty="0" smtClean="0">
                <a:latin typeface="+mj-lt"/>
              </a:rPr>
              <a:t>(</a:t>
            </a:r>
            <a:r>
              <a:rPr lang="en-US" b="1" dirty="0" smtClean="0"/>
              <a:t>water-holding capacity</a:t>
            </a:r>
            <a:r>
              <a:rPr lang="en-US" dirty="0" smtClean="0">
                <a:latin typeface="+mj-lt"/>
              </a:rPr>
              <a:t>) of   </a:t>
            </a:r>
          </a:p>
          <a:p>
            <a:pPr algn="just"/>
            <a:r>
              <a:rPr lang="ru-RU" dirty="0" smtClean="0">
                <a:latin typeface="+mj-lt"/>
              </a:rPr>
              <a:t> </a:t>
            </a:r>
            <a:r>
              <a:rPr lang="en-US" i="1" dirty="0">
                <a:latin typeface="+mj-lt"/>
              </a:rPr>
              <a:t>L</a:t>
            </a:r>
            <a:r>
              <a:rPr lang="ru-RU" i="1" dirty="0">
                <a:latin typeface="+mj-lt"/>
              </a:rPr>
              <a:t>.</a:t>
            </a:r>
            <a:r>
              <a:rPr lang="en-US" i="1" dirty="0">
                <a:latin typeface="+mj-lt"/>
              </a:rPr>
              <a:t> pulmonaria</a:t>
            </a:r>
            <a:r>
              <a:rPr lang="ru-RU" i="1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thalli on aspen trunks with different cover percentage of mosses</a:t>
            </a:r>
            <a:endParaRPr lang="ru-RU" dirty="0">
              <a:latin typeface="+mj-lt"/>
            </a:endParaRPr>
          </a:p>
        </p:txBody>
      </p:sp>
      <p:pic>
        <p:nvPicPr>
          <p:cNvPr id="6" name="Рисунок 5" descr="IMG_3549.JPG"/>
          <p:cNvPicPr>
            <a:picLocks noChangeAspect="1"/>
          </p:cNvPicPr>
          <p:nvPr/>
        </p:nvPicPr>
        <p:blipFill>
          <a:blip r:embed="rId2" cstate="print"/>
          <a:srcRect l="16106" r="24587"/>
          <a:stretch>
            <a:fillRect/>
          </a:stretch>
        </p:blipFill>
        <p:spPr>
          <a:xfrm>
            <a:off x="7524590" y="1058361"/>
            <a:ext cx="4394085" cy="4167594"/>
          </a:xfrm>
          <a:prstGeom prst="rect">
            <a:avLst/>
          </a:prstGeom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23272003-90EF-455B-ACE4-2AD102A534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61083068"/>
              </p:ext>
            </p:extLst>
          </p:nvPr>
        </p:nvGraphicFramePr>
        <p:xfrm>
          <a:off x="199958" y="1266677"/>
          <a:ext cx="6912767" cy="3386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D4ADA0D9-69F6-4341-B370-01BF09AF3989}"/>
              </a:ext>
            </a:extLst>
          </p:cNvPr>
          <p:cNvSpPr txBox="1">
            <a:spLocks/>
          </p:cNvSpPr>
          <p:nvPr/>
        </p:nvSpPr>
        <p:spPr>
          <a:xfrm>
            <a:off x="144855" y="0"/>
            <a:ext cx="9017251" cy="6880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Parameters of water balance</a:t>
            </a:r>
            <a:r>
              <a:rPr lang="en-US" sz="2800" b="1" dirty="0" smtClean="0">
                <a:solidFill>
                  <a:schemeClr val="accent2"/>
                </a:solidFill>
              </a:rPr>
              <a:t>: results</a:t>
            </a:r>
            <a:endParaRPr lang="ru-RU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F5D8DCC-8096-4A19-9E0B-958225EDBC06}"/>
              </a:ext>
            </a:extLst>
          </p:cNvPr>
          <p:cNvSpPr txBox="1"/>
          <p:nvPr/>
        </p:nvSpPr>
        <p:spPr>
          <a:xfrm>
            <a:off x="870795" y="5078995"/>
            <a:ext cx="10301182" cy="420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000" dirty="0" smtClean="0">
                <a:ln w="0"/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Fig</a:t>
            </a:r>
            <a:r>
              <a:rPr lang="ru-RU" sz="2000" dirty="0" smtClean="0">
                <a:ln w="0"/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.</a:t>
            </a:r>
            <a:r>
              <a:rPr lang="en-US" sz="2000" dirty="0" smtClean="0">
                <a:ln w="0"/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 7. </a:t>
            </a:r>
            <a:r>
              <a:rPr lang="ru-RU" sz="2000" dirty="0" smtClean="0">
                <a:ln w="0"/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000" dirty="0" smtClean="0">
                <a:ln w="0"/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Maximal water saturation of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pulmonaria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thalli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of different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functional-age groups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1508661" y="20438"/>
            <a:ext cx="683339" cy="273844"/>
          </a:xfrm>
        </p:spPr>
        <p:txBody>
          <a:bodyPr/>
          <a:lstStyle/>
          <a:p>
            <a:fld id="{E1E6FFE5-ED5E-4C9C-98E4-FE94FC2FA614}" type="slidenum">
              <a:rPr lang="ru-RU" sz="2000" b="1">
                <a:solidFill>
                  <a:schemeClr val="tx1"/>
                </a:solidFill>
                <a:latin typeface="+mj-lt"/>
              </a:rPr>
              <a:pPr/>
              <a:t>16</a:t>
            </a:fld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xmlns="" id="{4F99DD8F-F936-4C81-A147-A959651B9D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35603734"/>
              </p:ext>
            </p:extLst>
          </p:nvPr>
        </p:nvGraphicFramePr>
        <p:xfrm>
          <a:off x="986273" y="1251748"/>
          <a:ext cx="5993949" cy="3157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D4ADA0D9-69F6-4341-B370-01BF09AF3989}"/>
              </a:ext>
            </a:extLst>
          </p:cNvPr>
          <p:cNvSpPr txBox="1">
            <a:spLocks/>
          </p:cNvSpPr>
          <p:nvPr/>
        </p:nvSpPr>
        <p:spPr>
          <a:xfrm>
            <a:off x="144856" y="0"/>
            <a:ext cx="7016436" cy="6880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Parameters of water balance</a:t>
            </a:r>
            <a:r>
              <a:rPr lang="en-US" sz="2800" b="1" dirty="0" smtClean="0">
                <a:solidFill>
                  <a:schemeClr val="accent2"/>
                </a:solidFill>
              </a:rPr>
              <a:t>: results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60880" y="1676336"/>
            <a:ext cx="3250194" cy="173682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St</a:t>
            </a:r>
            <a:r>
              <a:rPr lang="en-US" dirty="0" smtClean="0"/>
              <a:t> - sterile </a:t>
            </a:r>
            <a:r>
              <a:rPr lang="ru-RU" dirty="0" smtClean="0">
                <a:ea typeface="Calibri"/>
                <a:cs typeface="Times New Roman" pitchFamily="18" charset="0"/>
              </a:rPr>
              <a:t>(</a:t>
            </a:r>
            <a:r>
              <a:rPr lang="en-US" i="1" dirty="0" err="1" smtClean="0">
                <a:ea typeface="Calibri"/>
                <a:cs typeface="Times New Roman" pitchFamily="18" charset="0"/>
              </a:rPr>
              <a:t>st</a:t>
            </a:r>
            <a:r>
              <a:rPr lang="ru-RU" i="1" dirty="0" smtClean="0">
                <a:ea typeface="Calibri"/>
                <a:cs typeface="Times New Roman" pitchFamily="18" charset="0"/>
              </a:rPr>
              <a:t>, </a:t>
            </a:r>
            <a:r>
              <a:rPr lang="en-US" i="1" dirty="0" err="1" smtClean="0">
                <a:ea typeface="Calibri"/>
                <a:cs typeface="Times New Roman" pitchFamily="18" charset="0"/>
              </a:rPr>
              <a:t>im</a:t>
            </a:r>
            <a:r>
              <a:rPr lang="en-US" i="1" dirty="0" smtClean="0">
                <a:ea typeface="Calibri"/>
                <a:cs typeface="Times New Roman" pitchFamily="18" charset="0"/>
              </a:rPr>
              <a:t> 3, v 1</a:t>
            </a:r>
            <a:r>
              <a:rPr lang="ru-RU" dirty="0" smtClean="0">
                <a:ea typeface="Calibri"/>
                <a:cs typeface="Times New Roman" pitchFamily="18" charset="0"/>
              </a:rPr>
              <a:t>)</a:t>
            </a:r>
            <a:r>
              <a:rPr lang="en-US" dirty="0" smtClean="0">
                <a:ea typeface="Calibri"/>
                <a:cs typeface="Times New Roman" pitchFamily="18" charset="0"/>
              </a:rPr>
              <a:t>; </a:t>
            </a:r>
            <a:endParaRPr lang="en-US" dirty="0" smtClean="0">
              <a:ea typeface="Calibri"/>
              <a:cs typeface="Times New Roman" pitchFamily="18" charset="0"/>
            </a:endParaRPr>
          </a:p>
          <a:p>
            <a:r>
              <a:rPr lang="en-US" b="1" dirty="0" smtClean="0">
                <a:ea typeface="Calibri"/>
                <a:cs typeface="Times New Roman" pitchFamily="18" charset="0"/>
              </a:rPr>
              <a:t>s</a:t>
            </a:r>
            <a:r>
              <a:rPr lang="en-US" dirty="0" smtClean="0">
                <a:ea typeface="Calibri"/>
                <a:cs typeface="Times New Roman" pitchFamily="18" charset="0"/>
              </a:rPr>
              <a:t> </a:t>
            </a:r>
            <a:r>
              <a:rPr lang="en-US" dirty="0" smtClean="0">
                <a:ea typeface="Calibri"/>
                <a:cs typeface="Times New Roman" pitchFamily="18" charset="0"/>
              </a:rPr>
              <a:t>– </a:t>
            </a:r>
            <a:r>
              <a:rPr lang="en-US" dirty="0" err="1" smtClean="0"/>
              <a:t>sorediate</a:t>
            </a:r>
            <a:r>
              <a:rPr lang="en-US" dirty="0" smtClean="0"/>
              <a:t> </a:t>
            </a:r>
            <a:r>
              <a:rPr lang="ru-RU" dirty="0" smtClean="0">
                <a:ea typeface="Calibri"/>
                <a:cs typeface="Times New Roman" pitchFamily="18" charset="0"/>
              </a:rPr>
              <a:t>(</a:t>
            </a:r>
            <a:r>
              <a:rPr lang="en-US" dirty="0" err="1" smtClean="0">
                <a:ea typeface="Calibri"/>
                <a:cs typeface="Times New Roman" pitchFamily="18" charset="0"/>
              </a:rPr>
              <a:t>sor</a:t>
            </a:r>
            <a:r>
              <a:rPr lang="en-US" dirty="0" smtClean="0">
                <a:ea typeface="Calibri"/>
                <a:cs typeface="Times New Roman" pitchFamily="18" charset="0"/>
              </a:rPr>
              <a:t>, </a:t>
            </a:r>
            <a:r>
              <a:rPr lang="en-US" dirty="0" smtClean="0"/>
              <a:t>v 2</a:t>
            </a:r>
            <a:r>
              <a:rPr lang="ru-RU" dirty="0" smtClean="0">
                <a:ea typeface="Calibri"/>
                <a:cs typeface="Times New Roman" pitchFamily="18" charset="0"/>
              </a:rPr>
              <a:t>)</a:t>
            </a:r>
            <a:r>
              <a:rPr lang="en-US" dirty="0" smtClean="0">
                <a:ea typeface="Calibri"/>
                <a:cs typeface="Times New Roman" pitchFamily="18" charset="0"/>
              </a:rPr>
              <a:t>; </a:t>
            </a:r>
            <a:endParaRPr lang="en-US" dirty="0" smtClean="0">
              <a:ea typeface="Calibri"/>
              <a:cs typeface="Times New Roman" pitchFamily="18" charset="0"/>
            </a:endParaRPr>
          </a:p>
          <a:p>
            <a:r>
              <a:rPr lang="en-US" b="1" dirty="0" err="1" smtClean="0">
                <a:ea typeface="Calibri"/>
                <a:cs typeface="Times New Roman" pitchFamily="18" charset="0"/>
              </a:rPr>
              <a:t>fert</a:t>
            </a:r>
            <a:r>
              <a:rPr lang="en-US" dirty="0" smtClean="0">
                <a:ea typeface="Calibri"/>
                <a:cs typeface="Times New Roman" pitchFamily="18" charset="0"/>
              </a:rPr>
              <a:t> </a:t>
            </a:r>
            <a:r>
              <a:rPr lang="en-US" dirty="0" smtClean="0">
                <a:ea typeface="Calibri"/>
                <a:cs typeface="Times New Roman" pitchFamily="18" charset="0"/>
              </a:rPr>
              <a:t>- </a:t>
            </a:r>
            <a:r>
              <a:rPr lang="en-US" dirty="0" smtClean="0"/>
              <a:t>fertile </a:t>
            </a:r>
            <a:r>
              <a:rPr lang="ru-RU" dirty="0" smtClean="0">
                <a:ea typeface="Calibri"/>
                <a:cs typeface="Times New Roman" pitchFamily="18" charset="0"/>
              </a:rPr>
              <a:t>(</a:t>
            </a:r>
            <a:r>
              <a:rPr lang="ru-RU" i="1" dirty="0" err="1" smtClean="0">
                <a:ea typeface="TimesNewRoman"/>
                <a:cs typeface="Times New Roman" pitchFamily="18" charset="0"/>
              </a:rPr>
              <a:t>fert</a:t>
            </a:r>
            <a:r>
              <a:rPr lang="en-US" i="1" dirty="0" smtClean="0">
                <a:ea typeface="TimesNewRoman"/>
                <a:cs typeface="Times New Roman" pitchFamily="18" charset="0"/>
              </a:rPr>
              <a:t>, g</a:t>
            </a:r>
            <a:r>
              <a:rPr lang="ru-RU" dirty="0" smtClean="0">
                <a:ea typeface="Calibri"/>
                <a:cs typeface="Times New Roman" pitchFamily="18" charset="0"/>
              </a:rPr>
              <a:t>)</a:t>
            </a:r>
            <a:r>
              <a:rPr lang="en-US" dirty="0" smtClean="0">
                <a:ea typeface="Calibri"/>
                <a:cs typeface="Times New Roman" pitchFamily="18" charset="0"/>
              </a:rPr>
              <a:t>;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b="1" dirty="0" err="1" smtClean="0">
                <a:ea typeface="Calibri"/>
                <a:cs typeface="Times New Roman" pitchFamily="18" charset="0"/>
              </a:rPr>
              <a:t>Sen</a:t>
            </a:r>
            <a:r>
              <a:rPr lang="en-US" dirty="0" smtClean="0">
                <a:ea typeface="Calibri"/>
                <a:cs typeface="Times New Roman" pitchFamily="18" charset="0"/>
              </a:rPr>
              <a:t> </a:t>
            </a:r>
            <a:r>
              <a:rPr lang="en-US" dirty="0" smtClean="0">
                <a:ea typeface="Calibri"/>
                <a:cs typeface="Times New Roman" pitchFamily="18" charset="0"/>
              </a:rPr>
              <a:t>-  </a:t>
            </a:r>
            <a:r>
              <a:rPr lang="en-US" dirty="0" smtClean="0"/>
              <a:t>senile </a:t>
            </a:r>
            <a:r>
              <a:rPr lang="ru-RU" dirty="0" smtClean="0">
                <a:ea typeface="Calibri"/>
                <a:cs typeface="Times New Roman" pitchFamily="18" charset="0"/>
              </a:rPr>
              <a:t>(</a:t>
            </a:r>
            <a:r>
              <a:rPr lang="ru-RU" i="1" dirty="0" err="1" smtClean="0">
                <a:ea typeface="TimesNewRoman"/>
                <a:cs typeface="Times New Roman" pitchFamily="18" charset="0"/>
              </a:rPr>
              <a:t>sen</a:t>
            </a:r>
            <a:r>
              <a:rPr lang="en-US" i="1" dirty="0" smtClean="0">
                <a:ea typeface="TimesNewRoman"/>
                <a:cs typeface="Times New Roman" pitchFamily="18" charset="0"/>
              </a:rPr>
              <a:t>, s</a:t>
            </a:r>
            <a:r>
              <a:rPr lang="ru-RU" dirty="0" smtClean="0">
                <a:ea typeface="Calibri"/>
                <a:cs typeface="Times New Roman" pitchFamily="18" charset="0"/>
              </a:rPr>
              <a:t>)</a:t>
            </a:r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9555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C319566-2399-45B6-91AE-0B58E050F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661" y="-2158"/>
            <a:ext cx="683339" cy="273844"/>
          </a:xfrm>
        </p:spPr>
        <p:txBody>
          <a:bodyPr vert="horz" lIns="91440" tIns="45720" rIns="91440" bIns="45720" rtlCol="0" anchor="ctr"/>
          <a:lstStyle/>
          <a:p>
            <a:fld id="{E1E6FFE5-ED5E-4C9C-98E4-FE94FC2FA614}" type="slidenum">
              <a:rPr lang="ru-RU" sz="2000" b="1">
                <a:solidFill>
                  <a:schemeClr val="tx1"/>
                </a:solidFill>
                <a:latin typeface="+mj-lt"/>
              </a:rPr>
              <a:pPr/>
              <a:t>17</a:t>
            </a:fld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9270DBF-AC3E-4901-A04D-6A88FACE96AE}"/>
              </a:ext>
            </a:extLst>
          </p:cNvPr>
          <p:cNvSpPr txBox="1"/>
          <p:nvPr/>
        </p:nvSpPr>
        <p:spPr>
          <a:xfrm>
            <a:off x="398352" y="5178581"/>
            <a:ext cx="11452634" cy="4345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Fig.8.   Velocity of water saturation of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pulmonaria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thalli with different cover percentage of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soredia</a:t>
            </a:r>
            <a:endParaRPr lang="en-US" sz="2000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8843BE35-A0F8-44F0-ABC2-3DE41649C6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54544257"/>
              </p:ext>
            </p:extLst>
          </p:nvPr>
        </p:nvGraphicFramePr>
        <p:xfrm>
          <a:off x="6310685" y="1481443"/>
          <a:ext cx="5623463" cy="2909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19956269"/>
              </p:ext>
            </p:extLst>
          </p:nvPr>
        </p:nvGraphicFramePr>
        <p:xfrm>
          <a:off x="199176" y="1481443"/>
          <a:ext cx="5896824" cy="2963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0ED012E-77E6-408B-9760-AD5E6261833B}"/>
              </a:ext>
            </a:extLst>
          </p:cNvPr>
          <p:cNvSpPr/>
          <p:nvPr/>
        </p:nvSpPr>
        <p:spPr>
          <a:xfrm>
            <a:off x="257853" y="1158279"/>
            <a:ext cx="285656" cy="3231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500" dirty="0">
                <a:latin typeface="+mj-lt"/>
              </a:rPr>
              <a:t>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35460C4-FF15-4870-9CAB-8F6AB15C9D6F}"/>
              </a:ext>
            </a:extLst>
          </p:cNvPr>
          <p:cNvSpPr/>
          <p:nvPr/>
        </p:nvSpPr>
        <p:spPr>
          <a:xfrm>
            <a:off x="11094128" y="1158278"/>
            <a:ext cx="285656" cy="3231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500" dirty="0">
                <a:latin typeface="+mj-lt"/>
              </a:rPr>
              <a:t>2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D4ADA0D9-69F6-4341-B370-01BF09AF3989}"/>
              </a:ext>
            </a:extLst>
          </p:cNvPr>
          <p:cNvSpPr txBox="1">
            <a:spLocks/>
          </p:cNvSpPr>
          <p:nvPr/>
        </p:nvSpPr>
        <p:spPr>
          <a:xfrm>
            <a:off x="144855" y="0"/>
            <a:ext cx="9017251" cy="6880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Parameters of water balance</a:t>
            </a:r>
            <a:r>
              <a:rPr lang="en-US" sz="2800" b="1" dirty="0" smtClean="0">
                <a:solidFill>
                  <a:schemeClr val="accent2"/>
                </a:solidFill>
              </a:rPr>
              <a:t>: results</a:t>
            </a:r>
            <a:endParaRPr lang="ru-RU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289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>
            <a:extLst>
              <a:ext uri="{FF2B5EF4-FFF2-40B4-BE49-F238E27FC236}">
                <a16:creationId xmlns="" xmlns:a16="http://schemas.microsoft.com/office/drawing/2014/main" id="{D3031C73-BA4E-46BC-BBFF-16A4282DE730}"/>
              </a:ext>
            </a:extLst>
          </p:cNvPr>
          <p:cNvCxnSpPr>
            <a:cxnSpLocks/>
            <a:stCxn id="24" idx="1"/>
            <a:endCxn id="7" idx="3"/>
          </p:cNvCxnSpPr>
          <p:nvPr/>
        </p:nvCxnSpPr>
        <p:spPr>
          <a:xfrm flipH="1">
            <a:off x="3822192" y="1864485"/>
            <a:ext cx="688666" cy="21698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D97D317-837D-4229-AE0F-BBABDAD54A30}"/>
              </a:ext>
            </a:extLst>
          </p:cNvPr>
          <p:cNvSpPr/>
          <p:nvPr/>
        </p:nvSpPr>
        <p:spPr>
          <a:xfrm>
            <a:off x="0" y="2295438"/>
            <a:ext cx="3822192" cy="3477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Localities of </a:t>
            </a:r>
            <a:r>
              <a:rPr lang="en-US" sz="2000" dirty="0" err="1" smtClean="0"/>
              <a:t>samles</a:t>
            </a:r>
            <a:r>
              <a:rPr lang="en-US" sz="2000" dirty="0" smtClean="0"/>
              <a:t> collection:</a:t>
            </a:r>
          </a:p>
          <a:p>
            <a:pPr algn="just"/>
            <a:r>
              <a:rPr lang="en-US" sz="2000" b="1" u="sng" dirty="0" smtClean="0">
                <a:solidFill>
                  <a:srgbClr val="C00000"/>
                </a:solidFill>
              </a:rPr>
              <a:t>Middle</a:t>
            </a:r>
            <a:r>
              <a:rPr lang="en-US" sz="2000" b="1" u="sng" dirty="0" smtClean="0"/>
              <a:t> boreal subzone</a:t>
            </a:r>
          </a:p>
          <a:p>
            <a:pPr algn="just"/>
            <a:r>
              <a:rPr lang="en-US" sz="2000" dirty="0" err="1" smtClean="0"/>
              <a:t>Zaozersky</a:t>
            </a:r>
            <a:r>
              <a:rPr lang="en-US" sz="2000" dirty="0" smtClean="0"/>
              <a:t> Sanctuary (61˚50’N, 34˚20’E)</a:t>
            </a:r>
          </a:p>
          <a:p>
            <a:pPr algn="just"/>
            <a:r>
              <a:rPr lang="en-US" sz="2000" dirty="0" err="1" smtClean="0"/>
              <a:t>Kivach</a:t>
            </a:r>
            <a:r>
              <a:rPr lang="en-US" sz="2000" dirty="0" smtClean="0"/>
              <a:t> Strict Nature Reserve (62˚17’N, 34˚00’E)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b="1" u="sng" dirty="0" smtClean="0">
                <a:solidFill>
                  <a:srgbClr val="C00000"/>
                </a:solidFill>
              </a:rPr>
              <a:t>Northern</a:t>
            </a:r>
            <a:r>
              <a:rPr lang="en-US" sz="2000" b="1" u="sng" dirty="0" smtClean="0"/>
              <a:t> boreal subzone</a:t>
            </a:r>
          </a:p>
          <a:p>
            <a:pPr algn="just"/>
            <a:r>
              <a:rPr lang="en-US" sz="2000" dirty="0" smtClean="0"/>
              <a:t>Vodlozersky National Park (63˚30’N, 37˚28’E, Arkhangelsk region )</a:t>
            </a:r>
            <a:endParaRPr lang="ru-RU" sz="2000" dirty="0" smtClean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B7A3BEC-69A3-4316-B87A-754AB9E5E9E0}"/>
              </a:ext>
            </a:extLst>
          </p:cNvPr>
          <p:cNvSpPr txBox="1"/>
          <p:nvPr/>
        </p:nvSpPr>
        <p:spPr>
          <a:xfrm>
            <a:off x="7652372" y="2947040"/>
            <a:ext cx="4539628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b="1" u="sng" dirty="0" smtClean="0"/>
              <a:t>Activity of superoxide dismutase</a:t>
            </a:r>
            <a:r>
              <a:rPr lang="en-US" sz="2000" dirty="0" smtClean="0"/>
              <a:t> (U/mg of protein)</a:t>
            </a:r>
            <a:endParaRPr lang="ru-RU" sz="2800" dirty="0" smtClean="0"/>
          </a:p>
          <a:p>
            <a:pPr algn="just"/>
            <a:r>
              <a:rPr lang="en-US" sz="2000" dirty="0" smtClean="0"/>
              <a:t>was determined on the inhibition of photo</a:t>
            </a:r>
            <a:r>
              <a:rPr lang="ru-RU" sz="2000" dirty="0" smtClean="0"/>
              <a:t> </a:t>
            </a:r>
            <a:r>
              <a:rPr lang="en-US" sz="2000" dirty="0" smtClean="0"/>
              <a:t>recovery of nitro blue </a:t>
            </a:r>
            <a:r>
              <a:rPr lang="en-US" sz="2000" dirty="0" err="1" smtClean="0"/>
              <a:t>tetrazolium</a:t>
            </a:r>
            <a:r>
              <a:rPr lang="en-US" sz="2000" dirty="0" smtClean="0"/>
              <a:t>  </a:t>
            </a:r>
            <a:r>
              <a:rPr lang="ru-RU" sz="2000" dirty="0" smtClean="0"/>
              <a:t> </a:t>
            </a:r>
            <a:r>
              <a:rPr lang="en-US" sz="2000" dirty="0" smtClean="0"/>
              <a:t>( at </a:t>
            </a:r>
            <a:r>
              <a:rPr lang="ru-RU" sz="2000" dirty="0" smtClean="0"/>
              <a:t>560 </a:t>
            </a:r>
            <a:r>
              <a:rPr lang="en-US" sz="2000" dirty="0" smtClean="0"/>
              <a:t>nm).</a:t>
            </a:r>
            <a:endParaRPr lang="ru-RU" sz="2000" dirty="0"/>
          </a:p>
        </p:txBody>
      </p:sp>
      <p:sp>
        <p:nvSpPr>
          <p:cNvPr id="27" name="Номер слайда 26">
            <a:extLst>
              <a:ext uri="{FF2B5EF4-FFF2-40B4-BE49-F238E27FC236}">
                <a16:creationId xmlns="" xmlns:a16="http://schemas.microsoft.com/office/drawing/2014/main" id="{6542EE30-CB3B-4412-A402-3E18CB17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89482" y="6492875"/>
            <a:ext cx="683339" cy="365125"/>
          </a:xfrm>
        </p:spPr>
        <p:txBody>
          <a:bodyPr/>
          <a:lstStyle/>
          <a:p>
            <a:fld id="{6D22F896-40B5-4ADD-8801-0D06FADFA095}" type="slidenum">
              <a:rPr lang="en-US" sz="2000" smtClean="0">
                <a:solidFill>
                  <a:schemeClr val="accent2"/>
                </a:solidFill>
              </a:rPr>
              <a:pPr/>
              <a:t>18</a:t>
            </a:fld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24" name="Рисунок 23" descr="DSCN3816.JPG">
            <a:extLst>
              <a:ext uri="{FF2B5EF4-FFF2-40B4-BE49-F238E27FC236}">
                <a16:creationId xmlns="" xmlns:a16="http://schemas.microsoft.com/office/drawing/2014/main" id="{56D1BD0C-6862-45D6-B87B-C1C30734B222}"/>
              </a:ext>
            </a:extLst>
          </p:cNvPr>
          <p:cNvPicPr/>
          <p:nvPr/>
        </p:nvPicPr>
        <p:blipFill>
          <a:blip r:embed="rId2" cstate="print"/>
          <a:srcRect r="4380" b="3103"/>
          <a:stretch>
            <a:fillRect/>
          </a:stretch>
        </p:blipFill>
        <p:spPr>
          <a:xfrm>
            <a:off x="4510858" y="599591"/>
            <a:ext cx="3135646" cy="2529787"/>
          </a:xfrm>
          <a:prstGeom prst="roundRect">
            <a:avLst>
              <a:gd name="adj" fmla="val 859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055E3A4-5F79-4E10-937B-8C4B6A786C74}"/>
              </a:ext>
            </a:extLst>
          </p:cNvPr>
          <p:cNvSpPr txBox="1"/>
          <p:nvPr/>
        </p:nvSpPr>
        <p:spPr>
          <a:xfrm>
            <a:off x="7444703" y="598093"/>
            <a:ext cx="261067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Phorophyte</a:t>
            </a:r>
            <a:r>
              <a:rPr lang="en-US" dirty="0" smtClean="0"/>
              <a:t> </a:t>
            </a:r>
            <a:r>
              <a:rPr lang="ru-RU" dirty="0" smtClean="0"/>
              <a:t>– </a:t>
            </a:r>
            <a:r>
              <a:rPr lang="en-US" dirty="0" smtClean="0"/>
              <a:t>aspen </a:t>
            </a:r>
            <a:r>
              <a:rPr lang="ru-RU" dirty="0" smtClean="0"/>
              <a:t>(</a:t>
            </a:r>
            <a:r>
              <a:rPr lang="en-US" i="1" dirty="0" err="1"/>
              <a:t>Populus</a:t>
            </a:r>
            <a:r>
              <a:rPr lang="en-US" i="1" dirty="0"/>
              <a:t> </a:t>
            </a:r>
            <a:r>
              <a:rPr lang="en-US" i="1" dirty="0" err="1"/>
              <a:t>tremula</a:t>
            </a:r>
            <a:r>
              <a:rPr lang="ru-RU" dirty="0"/>
              <a:t>)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E8D832D0-790A-441F-9BBA-6779FD245588}"/>
              </a:ext>
            </a:extLst>
          </p:cNvPr>
          <p:cNvSpPr/>
          <p:nvPr/>
        </p:nvSpPr>
        <p:spPr>
          <a:xfrm>
            <a:off x="-23847" y="671452"/>
            <a:ext cx="374304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ea typeface="Calibri" panose="020F0502020204030204" pitchFamily="34" charset="0"/>
              </a:rPr>
              <a:t>Ontogenetic stages</a:t>
            </a:r>
            <a:r>
              <a:rPr lang="ru-RU" sz="2000" dirty="0" smtClean="0">
                <a:ea typeface="Calibri" panose="020F0502020204030204" pitchFamily="34" charset="0"/>
              </a:rPr>
              <a:t>:</a:t>
            </a:r>
            <a:endParaRPr lang="ru-RU" sz="2000" dirty="0"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juvenile (</a:t>
            </a:r>
            <a:r>
              <a:rPr lang="en-US" sz="2000" dirty="0" err="1" smtClean="0"/>
              <a:t>virginil</a:t>
            </a:r>
            <a:r>
              <a:rPr lang="en-US" sz="2000" dirty="0" smtClean="0"/>
              <a:t> </a:t>
            </a:r>
            <a:r>
              <a:rPr lang="en-US" sz="2000" dirty="0" smtClean="0"/>
              <a:t>1, </a:t>
            </a:r>
            <a:r>
              <a:rPr lang="en-US" sz="2000" dirty="0" err="1" smtClean="0"/>
              <a:t>virginil</a:t>
            </a:r>
            <a:r>
              <a:rPr lang="en-US" sz="2000" dirty="0" smtClean="0"/>
              <a:t> </a:t>
            </a:r>
            <a:r>
              <a:rPr lang="en-US" sz="2000" dirty="0" smtClean="0"/>
              <a:t>2a, 2b, 2c) </a:t>
            </a:r>
            <a:endParaRPr lang="ru-RU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mature (senile, </a:t>
            </a:r>
            <a:r>
              <a:rPr lang="en-US" sz="2000" dirty="0" err="1" smtClean="0"/>
              <a:t>subsenile</a:t>
            </a:r>
            <a:r>
              <a:rPr lang="en-US" sz="2000" dirty="0" smtClean="0"/>
              <a:t>)</a:t>
            </a:r>
            <a:endParaRPr lang="ru-RU" sz="2000" dirty="0"/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="" xmlns:a16="http://schemas.microsoft.com/office/drawing/2014/main" id="{D3031C73-BA4E-46BC-BBFF-16A4282DE730}"/>
              </a:ext>
            </a:extLst>
          </p:cNvPr>
          <p:cNvCxnSpPr>
            <a:cxnSpLocks/>
            <a:stCxn id="24" idx="1"/>
            <a:endCxn id="35" idx="3"/>
          </p:cNvCxnSpPr>
          <p:nvPr/>
        </p:nvCxnSpPr>
        <p:spPr>
          <a:xfrm flipH="1" flipV="1">
            <a:off x="3719199" y="1333172"/>
            <a:ext cx="791659" cy="5313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Заголовок 1">
            <a:extLst>
              <a:ext uri="{FF2B5EF4-FFF2-40B4-BE49-F238E27FC236}">
                <a16:creationId xmlns="" xmlns:a16="http://schemas.microsoft.com/office/drawing/2014/main" id="{D4ADA0D9-69F6-4341-B370-01BF09AF3989}"/>
              </a:ext>
            </a:extLst>
          </p:cNvPr>
          <p:cNvSpPr txBox="1">
            <a:spLocks/>
          </p:cNvSpPr>
          <p:nvPr/>
        </p:nvSpPr>
        <p:spPr>
          <a:xfrm>
            <a:off x="1" y="-15762"/>
            <a:ext cx="8799968" cy="5384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Estimation of enzymatic activity </a:t>
            </a:r>
            <a:r>
              <a:rPr lang="en-US" b="1" dirty="0" smtClean="0">
                <a:solidFill>
                  <a:schemeClr val="accent2"/>
                </a:solidFill>
              </a:rPr>
              <a:t>: methods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44BEF7F0-D73A-4627-9567-F4A342EC654D}"/>
              </a:ext>
            </a:extLst>
          </p:cNvPr>
          <p:cNvSpPr/>
          <p:nvPr/>
        </p:nvSpPr>
        <p:spPr>
          <a:xfrm>
            <a:off x="8365403" y="1310201"/>
            <a:ext cx="3802750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u="sng" dirty="0" smtClean="0"/>
              <a:t>Activity of </a:t>
            </a:r>
            <a:r>
              <a:rPr lang="en-US" sz="2000" b="1" u="sng" dirty="0" err="1" smtClean="0"/>
              <a:t>catalase</a:t>
            </a:r>
            <a:r>
              <a:rPr lang="en-US" sz="2000" b="1" u="sng" dirty="0" smtClean="0"/>
              <a:t> (</a:t>
            </a:r>
            <a:r>
              <a:rPr lang="en-US" sz="2000" dirty="0" smtClean="0"/>
              <a:t>µmol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/mg of protein)</a:t>
            </a:r>
            <a:endParaRPr lang="en-US" sz="2000" b="1" u="sng" dirty="0" smtClean="0"/>
          </a:p>
          <a:p>
            <a:pPr algn="just"/>
            <a:r>
              <a:rPr lang="en-US" sz="2000" dirty="0" smtClean="0"/>
              <a:t>was determined by the enzymatic decomposition of hydrogen peroxide (at 240 nm).  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="" xmlns:a16="http://schemas.microsoft.com/office/drawing/2014/main" id="{464D146A-FD8F-41D3-98FA-C07C94D7D08A}"/>
              </a:ext>
            </a:extLst>
          </p:cNvPr>
          <p:cNvCxnSpPr>
            <a:cxnSpLocks/>
            <a:stCxn id="24" idx="3"/>
            <a:endCxn id="26" idx="1"/>
          </p:cNvCxnSpPr>
          <p:nvPr/>
        </p:nvCxnSpPr>
        <p:spPr>
          <a:xfrm>
            <a:off x="7646504" y="1864485"/>
            <a:ext cx="718899" cy="2613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="" xmlns:a16="http://schemas.microsoft.com/office/drawing/2014/main" id="{D50C6BEF-DBF5-4B02-88E4-EB9483F9F73A}"/>
              </a:ext>
            </a:extLst>
          </p:cNvPr>
          <p:cNvCxnSpPr>
            <a:cxnSpLocks/>
            <a:stCxn id="24" idx="2"/>
            <a:endCxn id="19" idx="1"/>
          </p:cNvCxnSpPr>
          <p:nvPr/>
        </p:nvCxnSpPr>
        <p:spPr>
          <a:xfrm>
            <a:off x="6078681" y="3129378"/>
            <a:ext cx="1573691" cy="6332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="" xmlns:a16="http://schemas.microsoft.com/office/drawing/2014/main" id="{7605D537-DFF8-46F5-92F8-51FFFFA2EE09}"/>
              </a:ext>
            </a:extLst>
          </p:cNvPr>
          <p:cNvCxnSpPr>
            <a:cxnSpLocks/>
            <a:stCxn id="24" idx="2"/>
            <a:endCxn id="54" idx="0"/>
          </p:cNvCxnSpPr>
          <p:nvPr/>
        </p:nvCxnSpPr>
        <p:spPr>
          <a:xfrm flipH="1">
            <a:off x="5199694" y="3129378"/>
            <a:ext cx="878987" cy="24051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8411C177-C789-418F-8D7E-8F9111A15E85}"/>
              </a:ext>
            </a:extLst>
          </p:cNvPr>
          <p:cNvSpPr/>
          <p:nvPr/>
        </p:nvSpPr>
        <p:spPr>
          <a:xfrm>
            <a:off x="3066081" y="5534561"/>
            <a:ext cx="4267225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i="1" u="sng" dirty="0" smtClean="0">
                <a:solidFill>
                  <a:schemeClr val="tx1"/>
                </a:solidFill>
                <a:ea typeface="Calibri" panose="020F0502020204030204" pitchFamily="34" charset="0"/>
              </a:rPr>
              <a:t>Protein content</a:t>
            </a:r>
            <a:endParaRPr lang="ru-RU" sz="2000" b="1" i="1" u="sng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algn="just"/>
            <a:r>
              <a:rPr lang="en-US" sz="2000" dirty="0" smtClean="0"/>
              <a:t>was determined by Bradford method and expressed in mg of protein per g of tissue (mg/g).</a:t>
            </a:r>
            <a:endParaRPr lang="ru-RU" sz="2000" dirty="0"/>
          </a:p>
        </p:txBody>
      </p:sp>
      <p:pic>
        <p:nvPicPr>
          <p:cNvPr id="5" name="Рисунок 4" descr="Изображение выглядит как стена, внутрен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65FBCF3C-95E5-454F-A98C-59DD76C54A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409" t="33977" r="37187" b="39200"/>
          <a:stretch/>
        </p:blipFill>
        <p:spPr>
          <a:xfrm>
            <a:off x="2207614" y="5741446"/>
            <a:ext cx="821254" cy="99885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86C2CD0-C215-4A0B-AF8E-F65EF0F214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694" b="30488"/>
          <a:stretch/>
        </p:blipFill>
        <p:spPr>
          <a:xfrm>
            <a:off x="10206113" y="6071318"/>
            <a:ext cx="1985887" cy="78668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CB7A3BEC-69A3-4316-B87A-754AB9E5E9E0}"/>
              </a:ext>
            </a:extLst>
          </p:cNvPr>
          <p:cNvSpPr txBox="1"/>
          <p:nvPr/>
        </p:nvSpPr>
        <p:spPr>
          <a:xfrm>
            <a:off x="7343045" y="4557048"/>
            <a:ext cx="4738804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b="1" u="sng" dirty="0" smtClean="0"/>
              <a:t>Activity of </a:t>
            </a:r>
            <a:r>
              <a:rPr lang="en-US" sz="2000" dirty="0" err="1" smtClean="0"/>
              <a:t>peroxidase</a:t>
            </a:r>
            <a:r>
              <a:rPr lang="en-US" sz="2000" dirty="0" smtClean="0"/>
              <a:t> (µmol TG/mg of protein) </a:t>
            </a:r>
          </a:p>
          <a:p>
            <a:pPr algn="just"/>
            <a:r>
              <a:rPr lang="en-US" sz="2000" dirty="0" smtClean="0"/>
              <a:t>was determined based on the using  </a:t>
            </a:r>
            <a:r>
              <a:rPr lang="en-US" sz="2000" dirty="0" err="1" smtClean="0"/>
              <a:t>guaiacol</a:t>
            </a:r>
            <a:r>
              <a:rPr lang="en-US" sz="2000" dirty="0" smtClean="0"/>
              <a:t> as a hydrogen donor and  hydrogen peroxide - as a substrate</a:t>
            </a:r>
            <a:r>
              <a:rPr lang="ru-RU" sz="2000" dirty="0" smtClean="0"/>
              <a:t> </a:t>
            </a:r>
            <a:r>
              <a:rPr lang="ru-RU" sz="1600" b="1" dirty="0" smtClean="0">
                <a:solidFill>
                  <a:schemeClr val="accent5"/>
                </a:solidFill>
                <a:latin typeface="+mj-lt"/>
                <a:cs typeface="Arial" pitchFamily="34" charset="0"/>
              </a:rPr>
              <a:t>(</a:t>
            </a:r>
            <a:r>
              <a:rPr lang="en-US" sz="1600" b="1" dirty="0" smtClean="0">
                <a:solidFill>
                  <a:schemeClr val="accent5"/>
                </a:solidFill>
                <a:latin typeface="+mj-lt"/>
                <a:cs typeface="Arial" pitchFamily="34" charset="0"/>
              </a:rPr>
              <a:t>at 470 nm)</a:t>
            </a:r>
            <a:endParaRPr lang="ru-RU" sz="1600" b="1" dirty="0">
              <a:solidFill>
                <a:schemeClr val="accent5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6808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1F8D6512-9C5B-4378-8991-DFC5BD4B4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88380292"/>
              </p:ext>
            </p:extLst>
          </p:nvPr>
        </p:nvGraphicFramePr>
        <p:xfrm>
          <a:off x="179639" y="1442366"/>
          <a:ext cx="11832720" cy="3474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87442">
                  <a:extLst>
                    <a:ext uri="{9D8B030D-6E8A-4147-A177-3AD203B41FA5}">
                      <a16:colId xmlns="" xmlns:a16="http://schemas.microsoft.com/office/drawing/2014/main" val="2812669389"/>
                    </a:ext>
                  </a:extLst>
                </a:gridCol>
                <a:gridCol w="2145646">
                  <a:extLst>
                    <a:ext uri="{9D8B030D-6E8A-4147-A177-3AD203B41FA5}">
                      <a16:colId xmlns="" xmlns:a16="http://schemas.microsoft.com/office/drawing/2014/main" val="4014740030"/>
                    </a:ext>
                  </a:extLst>
                </a:gridCol>
                <a:gridCol w="2366544">
                  <a:extLst>
                    <a:ext uri="{9D8B030D-6E8A-4147-A177-3AD203B41FA5}">
                      <a16:colId xmlns="" xmlns:a16="http://schemas.microsoft.com/office/drawing/2014/main" val="2292194385"/>
                    </a:ext>
                  </a:extLst>
                </a:gridCol>
                <a:gridCol w="2366544">
                  <a:extLst>
                    <a:ext uri="{9D8B030D-6E8A-4147-A177-3AD203B41FA5}">
                      <a16:colId xmlns="" xmlns:a16="http://schemas.microsoft.com/office/drawing/2014/main" val="1226422398"/>
                    </a:ext>
                  </a:extLst>
                </a:gridCol>
                <a:gridCol w="2366544">
                  <a:extLst>
                    <a:ext uri="{9D8B030D-6E8A-4147-A177-3AD203B41FA5}">
                      <a16:colId xmlns="" xmlns:a16="http://schemas.microsoft.com/office/drawing/2014/main" val="3504521728"/>
                    </a:ext>
                  </a:extLst>
                </a:gridCol>
              </a:tblGrid>
              <a:tr h="412938">
                <a:tc rowSpan="2">
                  <a:txBody>
                    <a:bodyPr/>
                    <a:lstStyle/>
                    <a:p>
                      <a:pPr algn="just"/>
                      <a:r>
                        <a:rPr lang="ru-RU" sz="2400" dirty="0"/>
                        <a:t>Параметры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Northern</a:t>
                      </a:r>
                      <a:r>
                        <a:rPr lang="en-US" sz="2400" dirty="0" smtClean="0"/>
                        <a:t> boreal communities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Middle</a:t>
                      </a:r>
                      <a:r>
                        <a:rPr lang="en-US" sz="2400" dirty="0" smtClean="0"/>
                        <a:t> boreal communities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34758969"/>
                  </a:ext>
                </a:extLst>
              </a:tr>
              <a:tr h="4195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Juvenile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Mature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Juvenile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Mature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79352527"/>
                  </a:ext>
                </a:extLst>
              </a:tr>
              <a:tr h="77854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Protein</a:t>
                      </a:r>
                      <a:r>
                        <a:rPr lang="en-US" sz="2400" baseline="0" dirty="0" smtClean="0"/>
                        <a:t> content</a:t>
                      </a:r>
                      <a:r>
                        <a:rPr lang="ru-RU" sz="2400" dirty="0" smtClean="0"/>
                        <a:t>, </a:t>
                      </a:r>
                      <a:r>
                        <a:rPr lang="en-US" sz="2400" dirty="0" smtClean="0"/>
                        <a:t>mg</a:t>
                      </a:r>
                      <a:r>
                        <a:rPr lang="ru-RU" sz="2400" dirty="0" smtClean="0"/>
                        <a:t>/</a:t>
                      </a:r>
                      <a:r>
                        <a:rPr lang="en-US" sz="2400" dirty="0" smtClean="0"/>
                        <a:t>g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3.64±</a:t>
                      </a:r>
                      <a:r>
                        <a:rPr lang="ru-RU" sz="2000" dirty="0"/>
                        <a:t>0,28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3.79</a:t>
                      </a:r>
                      <a:r>
                        <a:rPr lang="ru-RU" sz="2400" dirty="0"/>
                        <a:t>±</a:t>
                      </a:r>
                      <a:r>
                        <a:rPr lang="ru-RU" sz="2000" dirty="0"/>
                        <a:t>0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3.55±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3.32±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51878788"/>
                  </a:ext>
                </a:extLst>
              </a:tr>
              <a:tr h="66698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SOD activity</a:t>
                      </a:r>
                      <a:r>
                        <a:rPr lang="ru-RU" sz="2400" dirty="0" smtClean="0"/>
                        <a:t>, </a:t>
                      </a:r>
                      <a:endParaRPr lang="en-US" sz="2400" dirty="0" smtClean="0"/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U/mg of protein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6.22</a:t>
                      </a:r>
                      <a:r>
                        <a:rPr lang="ru-RU" sz="2400" dirty="0"/>
                        <a:t>±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0,26</a:t>
                      </a:r>
                      <a:r>
                        <a:rPr lang="ru-RU" sz="2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4.85</a:t>
                      </a:r>
                      <a:r>
                        <a:rPr lang="ru-RU" sz="2400" dirty="0"/>
                        <a:t>±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0,48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5.22</a:t>
                      </a:r>
                      <a:r>
                        <a:rPr lang="ru-RU" sz="2400" dirty="0"/>
                        <a:t>±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5.66</a:t>
                      </a:r>
                      <a:r>
                        <a:rPr lang="ru-RU" sz="2400" dirty="0"/>
                        <a:t>±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0,27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69995527"/>
                  </a:ext>
                </a:extLst>
              </a:tr>
              <a:tr h="75484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CAT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activity</a:t>
                      </a:r>
                      <a:r>
                        <a:rPr lang="ru-RU" sz="2400" dirty="0" smtClean="0"/>
                        <a:t>, </a:t>
                      </a:r>
                      <a:endParaRPr lang="en-US" sz="2400" dirty="0" smtClean="0"/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µmol 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/mg of protein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187</a:t>
                      </a:r>
                      <a:r>
                        <a:rPr lang="ru-RU" sz="2400" dirty="0"/>
                        <a:t>±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49,02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522</a:t>
                      </a:r>
                      <a:r>
                        <a:rPr lang="ru-RU" sz="2400" dirty="0"/>
                        <a:t>±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70,57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441</a:t>
                      </a:r>
                      <a:r>
                        <a:rPr lang="ru-RU" sz="2400" dirty="0"/>
                        <a:t>±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73,49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578</a:t>
                      </a:r>
                      <a:r>
                        <a:rPr lang="ru-RU" sz="2400" dirty="0"/>
                        <a:t>±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64,06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6021033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F17267-3822-4687-9AEF-A9431EDA415F}"/>
              </a:ext>
            </a:extLst>
          </p:cNvPr>
          <p:cNvSpPr txBox="1"/>
          <p:nvPr/>
        </p:nvSpPr>
        <p:spPr>
          <a:xfrm>
            <a:off x="179639" y="567060"/>
            <a:ext cx="1183272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Table</a:t>
            </a:r>
            <a:r>
              <a:rPr lang="ru-RU" sz="2400" dirty="0" smtClean="0"/>
              <a:t>. </a:t>
            </a:r>
            <a:r>
              <a:rPr lang="en-US" sz="2400" dirty="0" smtClean="0"/>
              <a:t>4.</a:t>
            </a:r>
            <a:r>
              <a:rPr lang="ru-RU" sz="2400" dirty="0" smtClean="0"/>
              <a:t> </a:t>
            </a:r>
            <a:r>
              <a:rPr lang="en-US" sz="2300" dirty="0" smtClean="0"/>
              <a:t>Protein content and enzymes activity in juvenile and mature thalli of </a:t>
            </a:r>
            <a:r>
              <a:rPr lang="en-US" sz="2300" i="1" dirty="0" smtClean="0"/>
              <a:t>Lobaria pulmonaria </a:t>
            </a:r>
            <a:r>
              <a:rPr lang="en-US" sz="2300" dirty="0" smtClean="0"/>
              <a:t>in middle and northern boreal communities.</a:t>
            </a:r>
            <a:endParaRPr lang="ru-RU" sz="23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1FE3E39-F424-4334-852A-F861E4A08131}"/>
              </a:ext>
            </a:extLst>
          </p:cNvPr>
          <p:cNvSpPr txBox="1"/>
          <p:nvPr/>
        </p:nvSpPr>
        <p:spPr>
          <a:xfrm>
            <a:off x="179639" y="4971420"/>
            <a:ext cx="5916361" cy="18158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 smtClean="0"/>
              <a:t>Superoxide dismutase activity</a:t>
            </a:r>
            <a:r>
              <a:rPr lang="ru-RU" dirty="0" smtClean="0"/>
              <a:t>, </a:t>
            </a:r>
            <a:r>
              <a:rPr lang="en-US" dirty="0" smtClean="0"/>
              <a:t>U/mg of protein</a:t>
            </a:r>
            <a:r>
              <a:rPr lang="ru-RU" dirty="0" smtClean="0"/>
              <a:t>:</a:t>
            </a:r>
            <a:endParaRPr lang="ru-RU" dirty="0"/>
          </a:p>
          <a:p>
            <a:pPr marL="342900" indent="-342900"/>
            <a:r>
              <a:rPr lang="ru-RU" sz="2000" b="1" dirty="0"/>
              <a:t>7,56±0,26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Golovko</a:t>
            </a:r>
            <a:r>
              <a:rPr lang="en-US" dirty="0" smtClean="0"/>
              <a:t> et al</a:t>
            </a:r>
            <a:r>
              <a:rPr lang="ru-RU" dirty="0" smtClean="0"/>
              <a:t>., </a:t>
            </a:r>
            <a:r>
              <a:rPr lang="ru-RU" dirty="0"/>
              <a:t>2018,</a:t>
            </a:r>
            <a:r>
              <a:rPr lang="ru-RU" i="1" dirty="0"/>
              <a:t> </a:t>
            </a:r>
            <a:r>
              <a:rPr lang="en-US" i="1" dirty="0"/>
              <a:t>L. </a:t>
            </a:r>
            <a:r>
              <a:rPr lang="en-US" i="1" dirty="0" smtClean="0"/>
              <a:t>pulmonaria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sz="2000" b="1" dirty="0" smtClean="0"/>
              <a:t>3,29</a:t>
            </a:r>
            <a:r>
              <a:rPr lang="ru-RU" sz="2000" b="1" dirty="0"/>
              <a:t>±</a:t>
            </a:r>
            <a:r>
              <a:rPr lang="en-US" sz="2000" b="1" dirty="0"/>
              <a:t>0,44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Golovko</a:t>
            </a:r>
            <a:r>
              <a:rPr lang="en-US" dirty="0" smtClean="0"/>
              <a:t> et al</a:t>
            </a:r>
            <a:r>
              <a:rPr lang="ru-RU" dirty="0" smtClean="0"/>
              <a:t>., </a:t>
            </a:r>
            <a:r>
              <a:rPr lang="ru-RU" dirty="0"/>
              <a:t>2018,</a:t>
            </a:r>
            <a:r>
              <a:rPr lang="ru-RU" i="1" dirty="0"/>
              <a:t> </a:t>
            </a:r>
            <a:r>
              <a:rPr lang="en-US" i="1" dirty="0" smtClean="0"/>
              <a:t>Hypogymnia </a:t>
            </a:r>
            <a:r>
              <a:rPr lang="en-US" i="1" dirty="0"/>
              <a:t>physodes</a:t>
            </a:r>
            <a:r>
              <a:rPr lang="en-US" dirty="0"/>
              <a:t>)</a:t>
            </a:r>
            <a:endParaRPr lang="ru-RU" dirty="0"/>
          </a:p>
          <a:p>
            <a:pPr marL="342900" indent="-342900">
              <a:buFont typeface="+mj-lt"/>
              <a:buAutoNum type="arabicPeriod" startAt="2"/>
            </a:pP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5030EC8-AAAB-47EE-87F0-A250BBE26DBB}"/>
              </a:ext>
            </a:extLst>
          </p:cNvPr>
          <p:cNvSpPr txBox="1"/>
          <p:nvPr/>
        </p:nvSpPr>
        <p:spPr>
          <a:xfrm>
            <a:off x="6095998" y="5367610"/>
            <a:ext cx="5916361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Catalase</a:t>
            </a:r>
            <a:r>
              <a:rPr lang="en-US" dirty="0" smtClean="0"/>
              <a:t> activity</a:t>
            </a:r>
            <a:r>
              <a:rPr lang="ru-RU" dirty="0" smtClean="0"/>
              <a:t>, </a:t>
            </a:r>
            <a:r>
              <a:rPr lang="en-US" dirty="0" smtClean="0"/>
              <a:t>µmol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/mg of protein</a:t>
            </a:r>
            <a:r>
              <a:rPr lang="ru-RU" dirty="0" smtClean="0"/>
              <a:t>:</a:t>
            </a:r>
            <a:endParaRPr lang="ru-RU" dirty="0"/>
          </a:p>
          <a:p>
            <a:pPr marL="342900" indent="-342900"/>
            <a:r>
              <a:rPr lang="ru-RU" sz="2000" b="1" dirty="0"/>
              <a:t>217±27</a:t>
            </a:r>
          </a:p>
          <a:p>
            <a:r>
              <a:rPr lang="en-US" dirty="0"/>
              <a:t>(Silberstein et al</a:t>
            </a:r>
            <a:r>
              <a:rPr lang="ru-RU" dirty="0"/>
              <a:t>., </a:t>
            </a:r>
            <a:r>
              <a:rPr lang="en-US" dirty="0"/>
              <a:t>1996</a:t>
            </a:r>
            <a:r>
              <a:rPr lang="ru-RU" dirty="0"/>
              <a:t>,</a:t>
            </a:r>
            <a:r>
              <a:rPr lang="ru-RU" i="1" dirty="0"/>
              <a:t> </a:t>
            </a:r>
            <a:r>
              <a:rPr lang="en-US" i="1" dirty="0" err="1"/>
              <a:t>Xanthoria</a:t>
            </a:r>
            <a:r>
              <a:rPr lang="en-US" i="1" dirty="0"/>
              <a:t> </a:t>
            </a:r>
            <a:r>
              <a:rPr lang="en-US" i="1" dirty="0" err="1"/>
              <a:t>parietina</a:t>
            </a:r>
            <a:r>
              <a:rPr lang="en-US" i="1" dirty="0"/>
              <a:t>)</a:t>
            </a:r>
            <a:endParaRPr lang="ru-RU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="" xmlns:a16="http://schemas.microsoft.com/office/drawing/2014/main" id="{2C3D8CE1-FE53-4DD0-A8A3-42336549F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2611" y="6422177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DE7930A3-9AD6-4B05-B6EE-260A0CBBE4C9}" type="slidenum">
              <a:rPr lang="ru-RU" sz="1600"/>
              <a:pPr/>
              <a:t>19</a:t>
            </a:fld>
            <a:endParaRPr lang="ru-RU" sz="1600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D4ADA0D9-69F6-4341-B370-01BF09AF3989}"/>
              </a:ext>
            </a:extLst>
          </p:cNvPr>
          <p:cNvSpPr txBox="1">
            <a:spLocks/>
          </p:cNvSpPr>
          <p:nvPr/>
        </p:nvSpPr>
        <p:spPr>
          <a:xfrm>
            <a:off x="0" y="-15762"/>
            <a:ext cx="11368891" cy="5384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Estimation of enzymatic activity </a:t>
            </a:r>
            <a:r>
              <a:rPr lang="en-US" b="1" dirty="0" smtClean="0">
                <a:solidFill>
                  <a:schemeClr val="accent2"/>
                </a:solidFill>
              </a:rPr>
              <a:t>: </a:t>
            </a:r>
            <a:r>
              <a:rPr lang="en-US" b="1" dirty="0" err="1" smtClean="0">
                <a:solidFill>
                  <a:schemeClr val="accent2"/>
                </a:solidFill>
              </a:rPr>
              <a:t>resullts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9740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61314" y="285289"/>
            <a:ext cx="6518495" cy="647217"/>
          </a:xfr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sz="2800" b="1" i="1" dirty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Lobaria pulmonaria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L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.)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Hoffm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1449084" y="127782"/>
            <a:ext cx="683517" cy="365125"/>
          </a:xfrm>
        </p:spPr>
        <p:txBody>
          <a:bodyPr vert="horz" lIns="91440" tIns="45720" rIns="91440" bIns="45720" rtlCol="0" anchor="ctr"/>
          <a:lstStyle/>
          <a:p>
            <a:fld id="{22E560F6-14D7-439F-A793-E848A0608FD2}" type="slidenum">
              <a:rPr lang="ru-RU" sz="2000" b="1">
                <a:solidFill>
                  <a:schemeClr val="tx1"/>
                </a:solidFill>
                <a:latin typeface="+mj-lt"/>
              </a:rPr>
              <a:pPr/>
              <a:t>2</a:t>
            </a:fld>
            <a:endParaRPr lang="ru-RU" sz="2000" b="1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Рисунок 6" descr="DSCN3816.JPG"/>
          <p:cNvPicPr/>
          <p:nvPr/>
        </p:nvPicPr>
        <p:blipFill>
          <a:blip r:embed="rId2" cstate="print">
            <a:lum bright="-20000" contrast="10000"/>
          </a:blip>
          <a:srcRect r="4380" b="3103"/>
          <a:stretch>
            <a:fillRect/>
          </a:stretch>
        </p:blipFill>
        <p:spPr>
          <a:xfrm>
            <a:off x="358163" y="2309044"/>
            <a:ext cx="5376597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120143" y="1349392"/>
            <a:ext cx="5821269" cy="50321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Epiphytic </a:t>
            </a:r>
            <a:r>
              <a:rPr lang="en-US" sz="2000" dirty="0" smtClean="0"/>
              <a:t>foliose 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lichen</a:t>
            </a:r>
            <a:endParaRPr lang="ru-RU" sz="2000" dirty="0"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err="1" smtClean="0">
                <a:latin typeface="+mj-lt"/>
                <a:cs typeface="Times New Roman" panose="02020603050405020304" pitchFamily="18" charset="0"/>
              </a:rPr>
              <a:t>Photobiont</a:t>
            </a:r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Dictyochloropsis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 reticulata</a:t>
            </a:r>
            <a:r>
              <a:rPr lang="ru-RU" sz="2000" i="1" dirty="0">
                <a:latin typeface="+mj-lt"/>
                <a:cs typeface="Times New Roman" panose="02020603050405020304" pitchFamily="18" charset="0"/>
              </a:rPr>
              <a:t>,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i="1" dirty="0" smtClean="0">
                <a:latin typeface="+mj-lt"/>
                <a:cs typeface="Times New Roman" panose="02020603050405020304" pitchFamily="18" charset="0"/>
              </a:rPr>
              <a:t>   </a:t>
            </a:r>
            <a:r>
              <a:rPr lang="ru-RU" sz="2000" i="1" dirty="0" smtClean="0">
                <a:latin typeface="+mj-lt"/>
                <a:cs typeface="Times New Roman" panose="02020603050405020304" pitchFamily="18" charset="0"/>
              </a:rPr>
              <a:t>                 </a:t>
            </a:r>
            <a:r>
              <a:rPr lang="en-US" sz="2000" i="1" dirty="0" err="1" smtClean="0">
                <a:latin typeface="+mj-lt"/>
                <a:cs typeface="Times New Roman" panose="02020603050405020304" pitchFamily="18" charset="0"/>
              </a:rPr>
              <a:t>Nostoc</a:t>
            </a:r>
            <a:r>
              <a:rPr lang="en-US" sz="2000" i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sp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(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in </a:t>
            </a:r>
            <a:r>
              <a:rPr lang="en-US" sz="2000" dirty="0" err="1" smtClean="0">
                <a:latin typeface="+mj-lt"/>
                <a:cs typeface="Times New Roman" panose="02020603050405020304" pitchFamily="18" charset="0"/>
              </a:rPr>
              <a:t>cephalodias</a:t>
            </a:r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);</a:t>
            </a:r>
            <a:endParaRPr lang="ru-RU" sz="20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+mj-lt"/>
                <a:cs typeface="Times New Roman" panose="02020603050405020304" pitchFamily="18" charset="0"/>
              </a:rPr>
              <a:t>Red Data Book of Russian Federation </a:t>
            </a:r>
            <a:r>
              <a:rPr lang="ru-RU" sz="2000" b="1" dirty="0" smtClean="0">
                <a:latin typeface="+mj-lt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</a:t>
            </a:r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2000" i="1" dirty="0" smtClean="0">
                <a:latin typeface="+mj-lt"/>
                <a:cs typeface="Times New Roman" panose="02020603050405020304" pitchFamily="18" charset="0"/>
              </a:rPr>
              <a:t>vulnerable species</a:t>
            </a:r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);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cs typeface="Times New Roman" panose="02020603050405020304" pitchFamily="18" charset="0"/>
              </a:rPr>
              <a:t>Red Data Book of Republic of Karelia </a:t>
            </a:r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–  </a:t>
            </a:r>
            <a:r>
              <a:rPr lang="ru-RU" sz="2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(</a:t>
            </a:r>
            <a:r>
              <a:rPr lang="en-US" sz="2000" i="1" dirty="0" smtClean="0">
                <a:latin typeface="+mj-lt"/>
                <a:cs typeface="Times New Roman" panose="02020603050405020304" pitchFamily="18" charset="0"/>
              </a:rPr>
              <a:t>rare species</a:t>
            </a:r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).</a:t>
            </a:r>
            <a:endParaRPr lang="en-US" sz="2000" dirty="0" smtClean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regarded as indicator of old growth forest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species sensitivity to </a:t>
            </a:r>
            <a:r>
              <a:rPr lang="en-US" sz="2000" dirty="0" smtClean="0"/>
              <a:t>habitat</a:t>
            </a:r>
            <a:r>
              <a:rPr lang="ru-RU" sz="2000" dirty="0" smtClean="0"/>
              <a:t> </a:t>
            </a:r>
            <a:r>
              <a:rPr lang="en-US" sz="2000" dirty="0" smtClean="0"/>
              <a:t>condition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+mj-lt"/>
              <a:cs typeface="Times New Roman" panose="02020603050405020304" pitchFamily="18" charset="0"/>
            </a:endParaRPr>
          </a:p>
          <a:p>
            <a:pPr lvl="0">
              <a:lnSpc>
                <a:spcPct val="80000"/>
              </a:lnSpc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+mj-lt"/>
              <a:ea typeface="Calibri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Official permission No. 18 for the collection of samples of 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species 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listed in the Red Book of the Russian Federation dated 03.03.2016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Rosprirodnadzor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20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ru-RU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52262" y="1231698"/>
            <a:ext cx="297859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anose="02020603050405020304" pitchFamily="18" charset="0"/>
              </a:rPr>
              <a:t>Lecanoromycetes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anose="02020603050405020304" pitchFamily="18" charset="0"/>
              </a:rPr>
              <a:t>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anose="02020603050405020304" pitchFamily="18" charset="0"/>
              </a:rPr>
              <a:t>Peltigerales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anose="02020603050405020304" pitchFamily="18" charset="0"/>
              </a:rPr>
              <a:t>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anose="02020603050405020304" pitchFamily="18" charset="0"/>
              </a:rPr>
              <a:t>Lobariaceae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B336F1A-1DBE-47A2-8784-0590477902A2}"/>
              </a:ext>
            </a:extLst>
          </p:cNvPr>
          <p:cNvSpPr/>
          <p:nvPr/>
        </p:nvSpPr>
        <p:spPr>
          <a:xfrm>
            <a:off x="1703600" y="6115259"/>
            <a:ext cx="2406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cs typeface="Times New Roman" panose="02020603050405020304" pitchFamily="18" charset="0"/>
              </a:rPr>
              <a:t>Lobaria pulmonaria</a:t>
            </a:r>
            <a:r>
              <a:rPr lang="ru-RU" dirty="0" smtClean="0">
                <a:latin typeface="+mj-lt"/>
                <a:cs typeface="Arial" pitchFamily="34" charset="0"/>
              </a:rPr>
              <a:t> 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A65BE2B-A616-4FA6-8CCD-1327202B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483" y="1"/>
            <a:ext cx="683517" cy="365125"/>
          </a:xfrm>
        </p:spPr>
        <p:txBody>
          <a:bodyPr/>
          <a:lstStyle/>
          <a:p>
            <a:fld id="{22E560F6-14D7-439F-A793-E848A0608FD2}" type="slidenum">
              <a:rPr lang="ru-RU" sz="2000" b="1" smtClean="0">
                <a:solidFill>
                  <a:schemeClr val="tx1"/>
                </a:solidFill>
                <a:latin typeface="+mj-lt"/>
              </a:rPr>
              <a:pPr/>
              <a:t>20</a:t>
            </a:fld>
            <a:endParaRPr lang="ru-RU" sz="1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4865" y="1206534"/>
            <a:ext cx="3943060" cy="576064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Superoxide dismutase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15403" y="1233694"/>
            <a:ext cx="3813365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err="1" smtClean="0">
                <a:solidFill>
                  <a:schemeClr val="tx2">
                    <a:lumMod val="50000"/>
                  </a:schemeClr>
                </a:solidFill>
              </a:rPr>
              <a:t>Catalase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D4ADA0D9-69F6-4341-B370-01BF09AF3989}"/>
              </a:ext>
            </a:extLst>
          </p:cNvPr>
          <p:cNvSpPr txBox="1">
            <a:spLocks/>
          </p:cNvSpPr>
          <p:nvPr/>
        </p:nvSpPr>
        <p:spPr>
          <a:xfrm>
            <a:off x="1" y="-15762"/>
            <a:ext cx="8908610" cy="5384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Estimation of enzymatic activity </a:t>
            </a:r>
            <a:r>
              <a:rPr lang="en-US" b="1" dirty="0" smtClean="0">
                <a:solidFill>
                  <a:schemeClr val="accent2"/>
                </a:solidFill>
              </a:rPr>
              <a:t>: results</a:t>
            </a:r>
            <a:endParaRPr lang="ru-RU" b="1" dirty="0">
              <a:solidFill>
                <a:schemeClr val="accent2"/>
              </a:solidFill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500-00000C000000}"/>
              </a:ext>
            </a:extLst>
          </p:cNvPr>
          <p:cNvGraphicFramePr/>
          <p:nvPr/>
        </p:nvGraphicFramePr>
        <p:xfrm>
          <a:off x="307818" y="2046888"/>
          <a:ext cx="5251010" cy="3231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500-00000D000000}"/>
              </a:ext>
            </a:extLst>
          </p:cNvPr>
          <p:cNvGraphicFramePr/>
          <p:nvPr/>
        </p:nvGraphicFramePr>
        <p:xfrm>
          <a:off x="6083929" y="2140770"/>
          <a:ext cx="5323437" cy="3037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7EE23A2-41B8-41B8-BD19-CAF78611ECF3}"/>
              </a:ext>
            </a:extLst>
          </p:cNvPr>
          <p:cNvSpPr txBox="1"/>
          <p:nvPr/>
        </p:nvSpPr>
        <p:spPr>
          <a:xfrm>
            <a:off x="672974" y="5579704"/>
            <a:ext cx="1061669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+mj-lt"/>
              </a:rPr>
              <a:t>Fig</a:t>
            </a:r>
            <a:r>
              <a:rPr lang="ru-RU" sz="2000" dirty="0" smtClean="0">
                <a:latin typeface="+mj-lt"/>
              </a:rPr>
              <a:t>. </a:t>
            </a:r>
            <a:r>
              <a:rPr lang="en-US" sz="2000" dirty="0" smtClean="0">
                <a:latin typeface="+mj-lt"/>
              </a:rPr>
              <a:t>9</a:t>
            </a:r>
            <a:r>
              <a:rPr lang="ru-RU" sz="2000" dirty="0" smtClean="0">
                <a:latin typeface="+mj-lt"/>
              </a:rPr>
              <a:t>. </a:t>
            </a:r>
            <a:r>
              <a:rPr lang="en-US" sz="2000" dirty="0" smtClean="0">
                <a:cs typeface="Times New Roman" panose="02020603050405020304" pitchFamily="18" charset="0"/>
              </a:rPr>
              <a:t>Activity of </a:t>
            </a:r>
            <a:r>
              <a:rPr lang="ru-RU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smtClean="0"/>
              <a:t>superoxide dismutase and </a:t>
            </a:r>
            <a:r>
              <a:rPr lang="en-US" sz="2000" dirty="0" err="1" smtClean="0"/>
              <a:t>catalase</a:t>
            </a:r>
            <a:r>
              <a:rPr lang="en-US" sz="2000" dirty="0" smtClean="0"/>
              <a:t>  in  </a:t>
            </a:r>
            <a:r>
              <a:rPr lang="en-US" sz="2000" i="1" dirty="0" smtClean="0">
                <a:cs typeface="Times New Roman" panose="02020603050405020304" pitchFamily="18" charset="0"/>
              </a:rPr>
              <a:t>L</a:t>
            </a:r>
            <a:r>
              <a:rPr lang="ru-RU" sz="2000" i="1" dirty="0" smtClean="0">
                <a:cs typeface="Times New Roman" panose="02020603050405020304" pitchFamily="18" charset="0"/>
              </a:rPr>
              <a:t>. </a:t>
            </a:r>
            <a:r>
              <a:rPr lang="en-US" sz="2000" i="1" dirty="0" smtClean="0">
                <a:cs typeface="Times New Roman" panose="02020603050405020304" pitchFamily="18" charset="0"/>
              </a:rPr>
              <a:t>pulmonaria</a:t>
            </a:r>
            <a:r>
              <a:rPr lang="ru-RU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cs typeface="Times New Roman" panose="02020603050405020304" pitchFamily="18" charset="0"/>
              </a:rPr>
              <a:t>thalli  from communities of middle and northern boreal subzones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741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A8E807C-A4BA-4FA3-AD3D-8324C7907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039" y="29877"/>
            <a:ext cx="683517" cy="365125"/>
          </a:xfrm>
        </p:spPr>
        <p:txBody>
          <a:bodyPr/>
          <a:lstStyle/>
          <a:p>
            <a:fld id="{22E560F6-14D7-439F-A793-E848A0608FD2}" type="slidenum">
              <a:rPr lang="ru-RU" sz="2000" b="1" smtClean="0">
                <a:solidFill>
                  <a:schemeClr val="tx1"/>
                </a:solidFill>
                <a:latin typeface="+mj-lt"/>
              </a:rPr>
              <a:pPr/>
              <a:t>21</a:t>
            </a:fld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F80F056-837A-465D-B437-3F2941F34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382" y="194819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FB7C43E-6F4D-4DCD-8A0E-923A41388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2171" y="187199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4742" y="1324229"/>
            <a:ext cx="39430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Superoxide dismutase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15403" y="1233694"/>
            <a:ext cx="4896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err="1" smtClean="0"/>
              <a:t>Catalase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D4ADA0D9-69F6-4341-B370-01BF09AF3989}"/>
              </a:ext>
            </a:extLst>
          </p:cNvPr>
          <p:cNvSpPr txBox="1">
            <a:spLocks/>
          </p:cNvSpPr>
          <p:nvPr/>
        </p:nvSpPr>
        <p:spPr>
          <a:xfrm>
            <a:off x="1" y="-15762"/>
            <a:ext cx="8908610" cy="5384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Estimation of enzymatic activity </a:t>
            </a:r>
            <a:r>
              <a:rPr lang="en-US" b="1" dirty="0" smtClean="0">
                <a:solidFill>
                  <a:schemeClr val="accent2"/>
                </a:solidFill>
              </a:rPr>
              <a:t>: results</a:t>
            </a:r>
            <a:endParaRPr lang="ru-RU" b="1" dirty="0">
              <a:solidFill>
                <a:schemeClr val="accent2"/>
              </a:solidFill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lc="http://schemas.openxmlformats.org/drawingml/2006/lockedCanvas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6="http://schemas.microsoft.com/office/drawing/2014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id="{0B1F431B-7C1B-4BDD-9D84-624EAE8AEBB4}"/>
              </a:ext>
            </a:extLst>
          </p:cNvPr>
          <p:cNvGraphicFramePr/>
          <p:nvPr/>
        </p:nvGraphicFramePr>
        <p:xfrm>
          <a:off x="760492" y="2009869"/>
          <a:ext cx="4318502" cy="3177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lc="http://schemas.openxmlformats.org/drawingml/2006/lockedCanvas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6="http://schemas.microsoft.com/office/drawing/2014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id="{4E6FA7CB-61DD-4574-926D-075A5BFA788F}"/>
              </a:ext>
            </a:extLst>
          </p:cNvPr>
          <p:cNvGraphicFramePr/>
          <p:nvPr/>
        </p:nvGraphicFramePr>
        <p:xfrm>
          <a:off x="6686401" y="2015553"/>
          <a:ext cx="4539895" cy="3081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7EE23A2-41B8-41B8-BD19-CAF78611ECF3}"/>
              </a:ext>
            </a:extLst>
          </p:cNvPr>
          <p:cNvSpPr txBox="1"/>
          <p:nvPr/>
        </p:nvSpPr>
        <p:spPr>
          <a:xfrm>
            <a:off x="654867" y="5380528"/>
            <a:ext cx="1061669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+mj-lt"/>
              </a:rPr>
              <a:t>Fig</a:t>
            </a:r>
            <a:r>
              <a:rPr lang="ru-RU" sz="2000" dirty="0" smtClean="0">
                <a:latin typeface="+mj-lt"/>
              </a:rPr>
              <a:t>. </a:t>
            </a:r>
            <a:r>
              <a:rPr lang="en-US" sz="2000" dirty="0" smtClean="0">
                <a:latin typeface="+mj-lt"/>
              </a:rPr>
              <a:t>10</a:t>
            </a:r>
            <a:r>
              <a:rPr lang="ru-RU" sz="2000" dirty="0" smtClean="0">
                <a:latin typeface="+mj-lt"/>
              </a:rPr>
              <a:t>. </a:t>
            </a:r>
            <a:r>
              <a:rPr lang="en-US" sz="2000" dirty="0" smtClean="0">
                <a:cs typeface="Times New Roman" panose="02020603050405020304" pitchFamily="18" charset="0"/>
              </a:rPr>
              <a:t>Activity of </a:t>
            </a:r>
            <a:r>
              <a:rPr lang="ru-RU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smtClean="0"/>
              <a:t>superoxide dismutase and </a:t>
            </a:r>
            <a:r>
              <a:rPr lang="en-US" sz="2000" dirty="0" err="1" smtClean="0"/>
              <a:t>catalase</a:t>
            </a:r>
            <a:r>
              <a:rPr lang="en-US" sz="2000" dirty="0" smtClean="0"/>
              <a:t>  in juvenile thalli of  </a:t>
            </a:r>
            <a:r>
              <a:rPr lang="en-US" sz="2000" i="1" dirty="0" smtClean="0">
                <a:cs typeface="Times New Roman" panose="02020603050405020304" pitchFamily="18" charset="0"/>
              </a:rPr>
              <a:t>L</a:t>
            </a:r>
            <a:r>
              <a:rPr lang="ru-RU" sz="2000" i="1" dirty="0" smtClean="0">
                <a:cs typeface="Times New Roman" panose="02020603050405020304" pitchFamily="18" charset="0"/>
              </a:rPr>
              <a:t>. </a:t>
            </a:r>
            <a:r>
              <a:rPr lang="en-US" sz="2000" i="1" dirty="0" smtClean="0">
                <a:cs typeface="Times New Roman" panose="02020603050405020304" pitchFamily="18" charset="0"/>
              </a:rPr>
              <a:t>pulmonaria</a:t>
            </a:r>
            <a:r>
              <a:rPr lang="ru-RU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cs typeface="Times New Roman" panose="02020603050405020304" pitchFamily="18" charset="0"/>
              </a:rPr>
              <a:t>from communities of middle and northern boreal subzones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615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916C2FA-C642-406F-8647-C995E1AF7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2463" y="1"/>
            <a:ext cx="683517" cy="365125"/>
          </a:xfrm>
        </p:spPr>
        <p:txBody>
          <a:bodyPr/>
          <a:lstStyle/>
          <a:p>
            <a:fld id="{22E560F6-14D7-439F-A793-E848A0608FD2}" type="slidenum">
              <a:rPr lang="ru-RU" sz="1800" b="1" smtClean="0">
                <a:solidFill>
                  <a:schemeClr val="tx1"/>
                </a:solidFill>
                <a:latin typeface="+mj-lt"/>
              </a:rPr>
              <a:pPr/>
              <a:t>22</a:t>
            </a:fld>
            <a:endParaRPr lang="ru-RU" sz="18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D995E90-6747-4667-9018-83664BB81689}"/>
              </a:ext>
            </a:extLst>
          </p:cNvPr>
          <p:cNvSpPr/>
          <p:nvPr/>
        </p:nvSpPr>
        <p:spPr>
          <a:xfrm>
            <a:off x="780579" y="810811"/>
            <a:ext cx="10463826" cy="34470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342900" indent="282575" algn="just"/>
            <a:r>
              <a:rPr lang="en-US" sz="2000" dirty="0" smtClean="0">
                <a:latin typeface="+mj-lt"/>
              </a:rPr>
              <a:t>The study revealed </a:t>
            </a:r>
            <a:r>
              <a:rPr lang="en-US" sz="2000" dirty="0" smtClean="0">
                <a:latin typeface="+mj-lt"/>
              </a:rPr>
              <a:t>differences </a:t>
            </a:r>
            <a:r>
              <a:rPr lang="en-US" sz="2000" dirty="0" smtClean="0">
                <a:latin typeface="+mj-lt"/>
              </a:rPr>
              <a:t>between the </a:t>
            </a:r>
            <a:r>
              <a:rPr lang="en-US" sz="2000" i="1" dirty="0" smtClean="0">
                <a:latin typeface="+mj-lt"/>
              </a:rPr>
              <a:t>Lobaria pulmonaria </a:t>
            </a:r>
            <a:r>
              <a:rPr lang="en-US" sz="2000" dirty="0" smtClean="0">
                <a:latin typeface="+mj-lt"/>
              </a:rPr>
              <a:t>thalli 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of different ontogenetic stages.</a:t>
            </a:r>
          </a:p>
          <a:p>
            <a:pPr marL="342900" indent="282575" algn="just"/>
            <a:endParaRPr lang="en-US" sz="2000" dirty="0" smtClean="0">
              <a:latin typeface="+mj-lt"/>
            </a:endParaRPr>
          </a:p>
          <a:p>
            <a:pPr marL="342900" indent="282575" algn="just"/>
            <a:r>
              <a:rPr lang="en-US" sz="2000" dirty="0" smtClean="0">
                <a:latin typeface="+mj-lt"/>
              </a:rPr>
              <a:t>The specify features were found </a:t>
            </a:r>
            <a:r>
              <a:rPr lang="en-US" sz="2000" dirty="0" smtClean="0">
                <a:latin typeface="+mj-lt"/>
              </a:rPr>
              <a:t>for young immature and </a:t>
            </a:r>
            <a:r>
              <a:rPr lang="en-US" sz="2000" dirty="0" err="1" smtClean="0">
                <a:latin typeface="+mj-lt"/>
              </a:rPr>
              <a:t>virginil</a:t>
            </a:r>
            <a:r>
              <a:rPr lang="en-US" sz="2000" dirty="0" smtClean="0">
                <a:latin typeface="+mj-lt"/>
              </a:rPr>
              <a:t> thalli (without reproductive structures</a:t>
            </a:r>
            <a:r>
              <a:rPr lang="en-US" sz="2000" dirty="0" smtClean="0">
                <a:latin typeface="+mj-lt"/>
              </a:rPr>
              <a:t>):</a:t>
            </a:r>
            <a:endParaRPr lang="en-US" sz="2000" dirty="0" smtClean="0">
              <a:latin typeface="+mj-lt"/>
            </a:endParaRPr>
          </a:p>
          <a:p>
            <a:pPr marL="342900" indent="282575" algn="just"/>
            <a:r>
              <a:rPr lang="en-US" sz="2000" dirty="0" smtClean="0">
                <a:latin typeface="+mj-lt"/>
              </a:rPr>
              <a:t>-  </a:t>
            </a:r>
            <a:r>
              <a:rPr lang="en-US" sz="2000" dirty="0" smtClean="0">
                <a:latin typeface="+mj-lt"/>
              </a:rPr>
              <a:t>low </a:t>
            </a:r>
            <a:r>
              <a:rPr lang="en-US" sz="2000" dirty="0" smtClean="0">
                <a:latin typeface="+mj-lt"/>
              </a:rPr>
              <a:t>stability of the </a:t>
            </a:r>
            <a:r>
              <a:rPr lang="en-US" sz="2000" dirty="0" smtClean="0">
                <a:latin typeface="+mj-lt"/>
              </a:rPr>
              <a:t>photosynthetic </a:t>
            </a:r>
            <a:r>
              <a:rPr lang="en-US" sz="2000" dirty="0" smtClean="0">
                <a:latin typeface="+mj-lt"/>
              </a:rPr>
              <a:t>apparatus functioning;</a:t>
            </a:r>
            <a:endParaRPr lang="en-US" sz="2000" dirty="0" smtClean="0">
              <a:latin typeface="+mj-lt"/>
            </a:endParaRPr>
          </a:p>
          <a:p>
            <a:pPr marL="342900" indent="-342900" algn="just"/>
            <a:r>
              <a:rPr lang="en-US" sz="2000" dirty="0" smtClean="0">
                <a:latin typeface="+mj-lt"/>
              </a:rPr>
              <a:t>   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 </a:t>
            </a:r>
            <a:r>
              <a:rPr lang="en-US" sz="2000" dirty="0" smtClean="0">
                <a:latin typeface="+mj-lt"/>
              </a:rPr>
              <a:t>- low specific thallus </a:t>
            </a:r>
            <a:r>
              <a:rPr lang="en-US" sz="2000" dirty="0" smtClean="0">
                <a:latin typeface="+mj-lt"/>
              </a:rPr>
              <a:t>area, low </a:t>
            </a:r>
            <a:r>
              <a:rPr lang="en-US" sz="2000" dirty="0" smtClean="0">
                <a:latin typeface="+mj-lt"/>
              </a:rPr>
              <a:t>velocity of water </a:t>
            </a:r>
            <a:r>
              <a:rPr lang="en-US" sz="2000" dirty="0" smtClean="0">
                <a:latin typeface="+mj-lt"/>
              </a:rPr>
              <a:t>absorption rate and low water holding </a:t>
            </a:r>
            <a:r>
              <a:rPr lang="en-US" sz="2000" dirty="0" smtClean="0">
                <a:latin typeface="+mj-lt"/>
              </a:rPr>
              <a:t>capacity</a:t>
            </a:r>
            <a:r>
              <a:rPr lang="en-US" sz="2000" dirty="0" smtClean="0">
                <a:latin typeface="+mj-lt"/>
              </a:rPr>
              <a:t>;</a:t>
            </a:r>
          </a:p>
          <a:p>
            <a:pPr marL="342900" indent="-342900" algn="just"/>
            <a:r>
              <a:rPr lang="en-US" sz="2000" dirty="0" smtClean="0">
                <a:latin typeface="+mj-lt"/>
              </a:rPr>
              <a:t>     - studies of antioxidant enzymes have also revealed sensitivity in the early stages of </a:t>
            </a:r>
            <a:r>
              <a:rPr lang="en-US" sz="2000" i="1" dirty="0" smtClean="0"/>
              <a:t>L. pulmonaria </a:t>
            </a:r>
            <a:r>
              <a:rPr lang="en-US" sz="2000" dirty="0" smtClean="0">
                <a:latin typeface="+mj-lt"/>
              </a:rPr>
              <a:t>thallus development</a:t>
            </a:r>
            <a:r>
              <a:rPr lang="en-US" sz="2000" dirty="0" smtClean="0">
                <a:latin typeface="+mj-lt"/>
              </a:rPr>
              <a:t>.</a:t>
            </a:r>
            <a:endParaRPr lang="en-US" sz="2000" dirty="0" smtClean="0">
              <a:latin typeface="+mj-lt"/>
            </a:endParaRPr>
          </a:p>
          <a:p>
            <a:pPr marL="342900" indent="-342900" algn="just"/>
            <a:r>
              <a:rPr lang="en-US" dirty="0" smtClean="0">
                <a:latin typeface="+mj-lt"/>
              </a:rPr>
              <a:t> </a:t>
            </a:r>
            <a:endParaRPr 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стерильный2.JPG">
            <a:extLst>
              <a:ext uri="{FF2B5EF4-FFF2-40B4-BE49-F238E27FC236}">
                <a16:creationId xmlns:a16="http://schemas.microsoft.com/office/drawing/2014/main" xmlns="" id="{A13EF665-AF01-4C73-8D1A-8693A58FEB5E}"/>
              </a:ext>
            </a:extLst>
          </p:cNvPr>
          <p:cNvPicPr/>
          <p:nvPr/>
        </p:nvPicPr>
        <p:blipFill>
          <a:blip r:embed="rId2" cstate="print"/>
          <a:srcRect l="34458" t="24889" r="20837" b="29592"/>
          <a:stretch>
            <a:fillRect/>
          </a:stretch>
        </p:blipFill>
        <p:spPr>
          <a:xfrm>
            <a:off x="656451" y="4831654"/>
            <a:ext cx="3083187" cy="17383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5BE14E8-DAA2-45B8-AE3F-F498029E6B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8" r="20075"/>
          <a:stretch/>
        </p:blipFill>
        <p:spPr>
          <a:xfrm>
            <a:off x="6550725" y="4786930"/>
            <a:ext cx="2817368" cy="1917208"/>
          </a:xfrm>
          <a:prstGeom prst="rect">
            <a:avLst/>
          </a:prstGeom>
        </p:spPr>
      </p:pic>
      <p:pic>
        <p:nvPicPr>
          <p:cNvPr id="9" name="Рисунок 8" descr="Изображение выглядит как внеш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386536D4-62CC-432D-8BEB-366ECE1552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38" t="11356" r="1016" b="14301"/>
          <a:stretch/>
        </p:blipFill>
        <p:spPr>
          <a:xfrm>
            <a:off x="4179651" y="4831653"/>
            <a:ext cx="1824205" cy="1827762"/>
          </a:xfrm>
          <a:prstGeom prst="rect">
            <a:avLst/>
          </a:prstGeom>
        </p:spPr>
      </p:pic>
      <p:pic>
        <p:nvPicPr>
          <p:cNvPr id="10" name="Рисунок 9" descr="фертильныйРИ.JPG">
            <a:extLst>
              <a:ext uri="{FF2B5EF4-FFF2-40B4-BE49-F238E27FC236}">
                <a16:creationId xmlns:a16="http://schemas.microsoft.com/office/drawing/2014/main" xmlns="" id="{695A86C4-BC21-4E68-9458-1431ADE157C3}"/>
              </a:ext>
            </a:extLst>
          </p:cNvPr>
          <p:cNvPicPr/>
          <p:nvPr/>
        </p:nvPicPr>
        <p:blipFill>
          <a:blip r:embed="rId5" cstate="print"/>
          <a:srcRect l="17195" r="12670" b="9639"/>
          <a:stretch>
            <a:fillRect/>
          </a:stretch>
        </p:blipFill>
        <p:spPr>
          <a:xfrm rot="5400000">
            <a:off x="9761605" y="4855344"/>
            <a:ext cx="1917208" cy="18242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D4ADA0D9-69F6-4341-B370-01BF09AF3989}"/>
              </a:ext>
            </a:extLst>
          </p:cNvPr>
          <p:cNvSpPr txBox="1">
            <a:spLocks/>
          </p:cNvSpPr>
          <p:nvPr/>
        </p:nvSpPr>
        <p:spPr>
          <a:xfrm>
            <a:off x="2426329" y="-15762"/>
            <a:ext cx="4943193" cy="5384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Conclusion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035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8">
            <a:extLst>
              <a:ext uri="{FF2B5EF4-FFF2-40B4-BE49-F238E27FC236}">
                <a16:creationId xmlns="" xmlns:a16="http://schemas.microsoft.com/office/drawing/2014/main" id="{88C9B83F-64CD-41C1-925F-A08801FFD0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E1655065-0BD7-4422-BEC0-4401E99809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4DDD90AC-ABEC-4A76-9C9C-AD0A5F8FC7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="" xmlns:a16="http://schemas.microsoft.com/office/drawing/2014/main" id="{21A8AFEF-EC50-4C0B-9C64-814B76C820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="" xmlns:a16="http://schemas.microsoft.com/office/drawing/2014/main" id="{CAFAA800-E117-4357-84E4-56B63EA03E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="" xmlns:a16="http://schemas.microsoft.com/office/drawing/2014/main" id="{8DDFC9F4-3B45-402D-8AD7-60B3F08ED7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="" xmlns:a16="http://schemas.microsoft.com/office/drawing/2014/main" id="{F26A0854-FBE4-4587-B349-06BE192BD7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="" xmlns:a16="http://schemas.microsoft.com/office/drawing/2014/main" id="{54A9C4C6-FF7D-470E-BFCA-CE4F60A1F0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="" xmlns:a16="http://schemas.microsoft.com/office/drawing/2014/main" id="{B1721EA8-4871-45D4-B78F-AE805A3004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="" xmlns:a16="http://schemas.microsoft.com/office/drawing/2014/main" id="{E5763971-E3A3-45C6-9BA8-2E032C7A55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="" xmlns:a16="http://schemas.microsoft.com/office/drawing/2014/main" id="{32752E94-0E01-4AF5-A43A-F2FAD8737C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Рисунок 3" descr="Изображение выглядит как дерево, внешний, лес, трава&#10;&#10;Автоматически созданное описание">
            <a:extLst>
              <a:ext uri="{FF2B5EF4-FFF2-40B4-BE49-F238E27FC236}">
                <a16:creationId xmlns="" xmlns:a16="http://schemas.microsoft.com/office/drawing/2014/main" id="{D80AAC32-22FA-4A7B-ABAC-8F2C4886A4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531" r="1889" b="20989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D40330-8785-41D7-BCFC-F447B1CFA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Thanks for attention!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cxnSp>
        <p:nvCxnSpPr>
          <p:cNvPr id="44" name="Straight Connector 20">
            <a:extLst>
              <a:ext uri="{FF2B5EF4-FFF2-40B4-BE49-F238E27FC236}">
                <a16:creationId xmlns="" xmlns:a16="http://schemas.microsoft.com/office/drawing/2014/main" id="{A57C1A16-B8AB-4D99-A195-A38F556A6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22">
            <a:extLst>
              <a:ext uri="{FF2B5EF4-FFF2-40B4-BE49-F238E27FC236}">
                <a16:creationId xmlns="" xmlns:a16="http://schemas.microsoft.com/office/drawing/2014/main" id="{F8A9B20B-D1DD-4573-B5EC-5580295192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23">
            <a:extLst>
              <a:ext uri="{FF2B5EF4-FFF2-40B4-BE49-F238E27FC236}">
                <a16:creationId xmlns="" xmlns:a16="http://schemas.microsoft.com/office/drawing/2014/main" id="{66D61E08-70C3-48D8-BEA0-787111DC30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25">
            <a:extLst>
              <a:ext uri="{FF2B5EF4-FFF2-40B4-BE49-F238E27FC236}">
                <a16:creationId xmlns="" xmlns:a16="http://schemas.microsoft.com/office/drawing/2014/main" id="{FC55298F-0AE5-478E-AD2B-03C2614C58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Isosceles Triangle 24">
            <a:extLst>
              <a:ext uri="{FF2B5EF4-FFF2-40B4-BE49-F238E27FC236}">
                <a16:creationId xmlns="" xmlns:a16="http://schemas.microsoft.com/office/drawing/2014/main" id="{C180E4EA-0B63-4779-A895-7E90E71088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ctangle 27">
            <a:extLst>
              <a:ext uri="{FF2B5EF4-FFF2-40B4-BE49-F238E27FC236}">
                <a16:creationId xmlns="" xmlns:a16="http://schemas.microsoft.com/office/drawing/2014/main" id="{CEE01D9D-3DE8-4EED-B0D3-8F3C79CC76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Rectangle 28">
            <a:extLst>
              <a:ext uri="{FF2B5EF4-FFF2-40B4-BE49-F238E27FC236}">
                <a16:creationId xmlns="" xmlns:a16="http://schemas.microsoft.com/office/drawing/2014/main" id="{89AF5CE9-607F-43F4-8983-DCD6DA4051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29">
            <a:extLst>
              <a:ext uri="{FF2B5EF4-FFF2-40B4-BE49-F238E27FC236}">
                <a16:creationId xmlns="" xmlns:a16="http://schemas.microsoft.com/office/drawing/2014/main" id="{6EEA2DBD-9E1E-4521-8C01-F32AD18A89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Isosceles Triangle 29">
            <a:extLst>
              <a:ext uri="{FF2B5EF4-FFF2-40B4-BE49-F238E27FC236}">
                <a16:creationId xmlns="" xmlns:a16="http://schemas.microsoft.com/office/drawing/2014/main" id="{15BBD2C1-BA9B-46A9-A27A-33498B1692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8DB5F314-4937-4843-9B4D-96B34A1EB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30A3-9AD6-4B05-B6EE-260A0CBBE4C9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8270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3445" y="4966651"/>
            <a:ext cx="1248139" cy="576064"/>
          </a:xfr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343</a:t>
            </a:r>
            <a:r>
              <a:rPr lang="en-US" sz="3200" b="1" dirty="0" smtClean="0">
                <a:solidFill>
                  <a:schemeClr val="tx1"/>
                </a:solidFill>
              </a:rPr>
              <a:t>*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6" name="Рисунок 9" descr="Безымянный.png"/>
          <p:cNvPicPr>
            <a:picLocks noChangeAspect="1"/>
          </p:cNvPicPr>
          <p:nvPr/>
        </p:nvPicPr>
        <p:blipFill>
          <a:blip r:embed="rId3" cstate="print"/>
          <a:srcRect l="6244" r="8416"/>
          <a:stretch>
            <a:fillRect/>
          </a:stretch>
        </p:blipFill>
        <p:spPr bwMode="auto">
          <a:xfrm>
            <a:off x="8414835" y="2304288"/>
            <a:ext cx="3387975" cy="1901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nppns.at.ua/_ph/5/765973629.jpg"/>
          <p:cNvPicPr>
            <a:picLocks noChangeAspect="1" noChangeArrowheads="1"/>
          </p:cNvPicPr>
          <p:nvPr/>
        </p:nvPicPr>
        <p:blipFill>
          <a:blip r:embed="rId4" cstate="print"/>
          <a:srcRect l="23810"/>
          <a:stretch>
            <a:fillRect/>
          </a:stretch>
        </p:blipFill>
        <p:spPr bwMode="auto">
          <a:xfrm>
            <a:off x="51029" y="2139696"/>
            <a:ext cx="2783611" cy="1825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SCN3816.JPG"/>
          <p:cNvPicPr/>
          <p:nvPr/>
        </p:nvPicPr>
        <p:blipFill>
          <a:blip r:embed="rId5" cstate="print">
            <a:lum bright="-20000" contrast="10000"/>
          </a:blip>
          <a:srcRect r="4380" b="3103"/>
          <a:stretch>
            <a:fillRect/>
          </a:stretch>
        </p:blipFill>
        <p:spPr>
          <a:xfrm>
            <a:off x="3043413" y="1472094"/>
            <a:ext cx="5394960" cy="3456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39349" y="429309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468880" y="4896603"/>
            <a:ext cx="7498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Lobaria pulmonaria </a:t>
            </a:r>
            <a:r>
              <a:rPr lang="ru-RU" b="1" dirty="0"/>
              <a:t>(</a:t>
            </a:r>
            <a:r>
              <a:rPr lang="en-US" b="1" dirty="0"/>
              <a:t>L</a:t>
            </a:r>
            <a:r>
              <a:rPr lang="ru-RU" b="1" dirty="0" smtClean="0"/>
              <a:t>.)</a:t>
            </a:r>
            <a:r>
              <a:rPr lang="en-US" b="1" dirty="0" err="1" smtClean="0"/>
              <a:t>Hoffm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-292607" y="4072498"/>
            <a:ext cx="3602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ru-RU" sz="2400" i="1" dirty="0">
                <a:cs typeface="Arial" pitchFamily="34" charset="0"/>
              </a:rPr>
              <a:t>Hypogymnia physodes </a:t>
            </a:r>
            <a:r>
              <a:rPr lang="en-US" altLang="ru-RU" b="1" dirty="0">
                <a:cs typeface="Arial" pitchFamily="34" charset="0"/>
              </a:rPr>
              <a:t>(L.) </a:t>
            </a:r>
            <a:r>
              <a:rPr lang="en-US" altLang="ru-RU" b="1" dirty="0" err="1">
                <a:cs typeface="Arial" pitchFamily="34" charset="0"/>
              </a:rPr>
              <a:t>Nyl</a:t>
            </a:r>
            <a:r>
              <a:rPr lang="en-US" altLang="ru-RU" b="1" dirty="0">
                <a:cs typeface="Arial" pitchFamily="34" charset="0"/>
              </a:rPr>
              <a:t>.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189952" y="4218801"/>
            <a:ext cx="3744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ru-RU" sz="2400" b="1" i="1" dirty="0">
                <a:cs typeface="Arial" pitchFamily="34" charset="0"/>
              </a:rPr>
              <a:t>Peltigera </a:t>
            </a:r>
            <a:r>
              <a:rPr lang="en-US" altLang="ru-RU" sz="2400" b="1" i="1" dirty="0" err="1">
                <a:cs typeface="Arial" pitchFamily="34" charset="0"/>
              </a:rPr>
              <a:t>aphthosa</a:t>
            </a:r>
            <a:r>
              <a:rPr lang="ru-RU" altLang="ru-RU" sz="2400" b="1" i="1" dirty="0">
                <a:cs typeface="Arial" pitchFamily="34" charset="0"/>
              </a:rPr>
              <a:t> </a:t>
            </a:r>
            <a:endParaRPr lang="ru-RU" altLang="ru-RU" sz="2400" b="1" i="1" dirty="0" smtClean="0">
              <a:cs typeface="Arial" pitchFamily="34" charset="0"/>
            </a:endParaRPr>
          </a:p>
          <a:p>
            <a:pPr algn="ctr"/>
            <a:r>
              <a:rPr lang="ru-RU" altLang="ru-RU" b="1" dirty="0" smtClean="0">
                <a:cs typeface="Arial" pitchFamily="34" charset="0"/>
              </a:rPr>
              <a:t>(</a:t>
            </a:r>
            <a:r>
              <a:rPr lang="en-US" altLang="ru-RU" b="1" dirty="0" smtClean="0">
                <a:cs typeface="Arial" pitchFamily="34" charset="0"/>
              </a:rPr>
              <a:t>L</a:t>
            </a:r>
            <a:r>
              <a:rPr lang="ru-RU" altLang="ru-RU" b="1" dirty="0">
                <a:cs typeface="Arial" pitchFamily="34" charset="0"/>
              </a:rPr>
              <a:t>.) </a:t>
            </a:r>
            <a:r>
              <a:rPr lang="en-US" altLang="ru-RU" b="1" dirty="0" err="1">
                <a:cs typeface="Arial" pitchFamily="34" charset="0"/>
              </a:rPr>
              <a:t>Willd</a:t>
            </a:r>
            <a:r>
              <a:rPr lang="ru-RU" altLang="ru-RU" b="1" dirty="0">
                <a:cs typeface="Arial" pitchFamily="34" charset="0"/>
              </a:rPr>
              <a:t>.</a:t>
            </a:r>
            <a:endParaRPr lang="ru-RU" b="1" dirty="0"/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5044453" y="5503520"/>
            <a:ext cx="1248139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/>
              <a:t>306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9916433" y="5171439"/>
            <a:ext cx="1248139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111</a:t>
            </a:r>
          </a:p>
        </p:txBody>
      </p:sp>
      <p:sp useBgFill="1">
        <p:nvSpPr>
          <p:cNvPr id="16" name="TextBox 15"/>
          <p:cNvSpPr txBox="1"/>
          <p:nvPr/>
        </p:nvSpPr>
        <p:spPr>
          <a:xfrm>
            <a:off x="479834" y="6280439"/>
            <a:ext cx="933412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/>
              <a:t>*Number of articles</a:t>
            </a:r>
            <a:r>
              <a:rPr lang="ru-RU" dirty="0" smtClean="0"/>
              <a:t> </a:t>
            </a:r>
            <a:r>
              <a:rPr lang="en-US" dirty="0" smtClean="0"/>
              <a:t>listed in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Recent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Literature</a:t>
            </a: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on</a:t>
            </a: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Lichens</a:t>
            </a: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» 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over the last 50 years</a:t>
            </a:r>
            <a:endParaRPr lang="ru-RU" dirty="0"/>
          </a:p>
        </p:txBody>
      </p:sp>
      <p:sp>
        <p:nvSpPr>
          <p:cNvPr id="17" name="Заголовок 5">
            <a:extLst>
              <a:ext uri="{FF2B5EF4-FFF2-40B4-BE49-F238E27FC236}">
                <a16:creationId xmlns:a16="http://schemas.microsoft.com/office/drawing/2014/main" xmlns="" id="{B2665FB8-DF8B-44C5-9251-C6E83B499862}"/>
              </a:ext>
            </a:extLst>
          </p:cNvPr>
          <p:cNvSpPr txBox="1">
            <a:spLocks/>
          </p:cNvSpPr>
          <p:nvPr/>
        </p:nvSpPr>
        <p:spPr>
          <a:xfrm>
            <a:off x="1249378" y="172016"/>
            <a:ext cx="8437830" cy="11497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+mj-lt"/>
                <a:cs typeface="Arial" pitchFamily="34" charset="0"/>
              </a:rPr>
              <a:t>The most popular lichen species in  physiological studies</a:t>
            </a:r>
            <a:endParaRPr lang="ru-RU" dirty="0">
              <a:ln>
                <a:solidFill>
                  <a:schemeClr val="accent3">
                    <a:lumMod val="75000"/>
                  </a:schemeClr>
                </a:solidFill>
              </a:ln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62521" y="1060111"/>
            <a:ext cx="10628386" cy="1058400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>
                <a:solidFill>
                  <a:schemeClr val="tx1"/>
                </a:solidFill>
                <a:latin typeface="+mj-lt"/>
                <a:cs typeface="Arial" pitchFamily="34" charset="0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to 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study anatomical and physiological features of  </a:t>
            </a:r>
            <a:r>
              <a:rPr lang="ru-RU" sz="2400" i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Lobaria pulmonaria 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thalli at different stages of ontogenesis</a:t>
            </a:r>
            <a:endParaRPr lang="ru-RU" sz="2400" dirty="0">
              <a:latin typeface="+mj-lt"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168341" y="107012"/>
            <a:ext cx="2844800" cy="365125"/>
          </a:xfrm>
        </p:spPr>
        <p:txBody>
          <a:bodyPr vert="horz" lIns="91440" tIns="45720" rIns="91440" bIns="45720" rtlCol="0" anchor="ctr"/>
          <a:lstStyle/>
          <a:p>
            <a:fld id="{22E560F6-14D7-439F-A793-E848A0608FD2}" type="slidenum">
              <a:rPr lang="ru-RU" sz="2000" b="1">
                <a:solidFill>
                  <a:schemeClr val="tx1"/>
                </a:solidFill>
                <a:latin typeface="+mj-lt"/>
              </a:rPr>
              <a:pPr/>
              <a:t>4</a:t>
            </a:fld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Содержимое 6"/>
          <p:cNvSpPr txBox="1">
            <a:spLocks/>
          </p:cNvSpPr>
          <p:nvPr/>
        </p:nvSpPr>
        <p:spPr>
          <a:xfrm>
            <a:off x="335360" y="3242889"/>
            <a:ext cx="10628387" cy="3004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457200" lvl="0" indent="-457200">
              <a:lnSpc>
                <a:spcPct val="90000"/>
              </a:lnSpc>
              <a:spcBef>
                <a:spcPts val="600"/>
              </a:spcBef>
            </a:pPr>
            <a:r>
              <a:rPr lang="en-US" sz="23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-  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study photosynthetic content and parameters of chlorophyll a fluorescence in </a:t>
            </a:r>
            <a:r>
              <a:rPr lang="ru-RU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L. pulmonaria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thalli;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lnSpc>
                <a:spcPct val="90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  to study anatomy and water parameters of </a:t>
            </a:r>
            <a:r>
              <a:rPr lang="ru-RU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ru-RU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pulmonaria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thalli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 study activity of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catalase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superoxide dismutase in 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Lobaria pulmonaria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 forest communities of middle and northern boreal zone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3467" y="483207"/>
            <a:ext cx="1810311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Aim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9682" y="2548291"/>
            <a:ext cx="2000433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Objectives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6E892FC7-050E-482A-80CC-A4C6B2E73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3123" y="31703"/>
            <a:ext cx="683517" cy="365125"/>
          </a:xfrm>
        </p:spPr>
        <p:txBody>
          <a:bodyPr/>
          <a:lstStyle/>
          <a:p>
            <a:fld id="{22E560F6-14D7-439F-A793-E848A0608FD2}" type="slidenum">
              <a:rPr lang="ru-RU" sz="2000" b="1" smtClean="0">
                <a:solidFill>
                  <a:schemeClr val="tx1"/>
                </a:solidFill>
                <a:latin typeface="+mj-lt"/>
              </a:rPr>
              <a:pPr/>
              <a:t>5</a:t>
            </a:fld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8A32904E-DCA4-4612-ADBC-A2208FD31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55241147"/>
              </p:ext>
            </p:extLst>
          </p:nvPr>
        </p:nvGraphicFramePr>
        <p:xfrm>
          <a:off x="552262" y="1195058"/>
          <a:ext cx="5730844" cy="516047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6518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789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81687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Ontogenetic stages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Functional-age group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40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Immature</a:t>
                      </a:r>
                      <a:endParaRPr lang="ru-RU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sterile </a:t>
                      </a:r>
                      <a:r>
                        <a:rPr lang="ru-RU" sz="2000" b="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en-US" sz="2000" b="0" i="1" dirty="0" err="1" smtClean="0">
                          <a:latin typeface="+mn-lt"/>
                          <a:ea typeface="Calibri"/>
                          <a:cs typeface="Times New Roman" pitchFamily="18" charset="0"/>
                        </a:rPr>
                        <a:t>st</a:t>
                      </a:r>
                      <a:r>
                        <a:rPr lang="ru-RU" sz="2000" b="0" i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2000" b="0" i="1" dirty="0" err="1" smtClean="0">
                          <a:latin typeface="+mn-lt"/>
                          <a:ea typeface="Calibri"/>
                          <a:cs typeface="Times New Roman" pitchFamily="18" charset="0"/>
                        </a:rPr>
                        <a:t>im</a:t>
                      </a:r>
                      <a:r>
                        <a:rPr lang="en-US" sz="2000" b="0" i="1" baseline="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 3</a:t>
                      </a:r>
                      <a:r>
                        <a:rPr lang="ru-RU" sz="2000" b="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2000" b="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0970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Virginal</a:t>
                      </a:r>
                      <a:endParaRPr lang="ru-RU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sterile </a:t>
                      </a:r>
                      <a:r>
                        <a:rPr lang="ru-RU" sz="2000" b="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en-US" sz="2000" b="0" i="1" dirty="0" err="1" smtClean="0">
                          <a:latin typeface="+mn-lt"/>
                          <a:ea typeface="Calibri"/>
                          <a:cs typeface="Times New Roman" pitchFamily="18" charset="0"/>
                        </a:rPr>
                        <a:t>st</a:t>
                      </a:r>
                      <a:r>
                        <a:rPr lang="ru-RU" sz="2000" b="0" i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2000" b="0" i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v1</a:t>
                      </a:r>
                      <a:r>
                        <a:rPr lang="ru-RU" sz="2000" b="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hyposorediate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v2a</a:t>
                      </a:r>
                      <a:r>
                        <a:rPr lang="ru-RU" sz="20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6715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mesosorediate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v2b</a:t>
                      </a:r>
                      <a:r>
                        <a:rPr lang="en-US" sz="20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9645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hypersorediate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v2c</a:t>
                      </a:r>
                      <a:r>
                        <a:rPr lang="ru-RU" sz="20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86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Generative</a:t>
                      </a:r>
                      <a:endParaRPr lang="ru-RU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fertile </a:t>
                      </a:r>
                      <a:r>
                        <a:rPr lang="ru-RU" sz="20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2000" i="1" dirty="0" err="1" smtClean="0">
                          <a:latin typeface="+mn-lt"/>
                          <a:ea typeface="TimesNewRoman"/>
                          <a:cs typeface="Times New Roman" pitchFamily="18" charset="0"/>
                        </a:rPr>
                        <a:t>fert</a:t>
                      </a:r>
                      <a:r>
                        <a:rPr lang="en-US" sz="2000" i="1" dirty="0" smtClean="0">
                          <a:latin typeface="+mn-lt"/>
                          <a:ea typeface="TimesNewRoman"/>
                          <a:cs typeface="Times New Roman" pitchFamily="18" charset="0"/>
                        </a:rPr>
                        <a:t>, g</a:t>
                      </a:r>
                      <a:r>
                        <a:rPr lang="ru-RU" sz="20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013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Post-generative</a:t>
                      </a:r>
                      <a:endParaRPr lang="ru-RU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subsenile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2000" i="1" dirty="0" err="1" smtClean="0">
                          <a:latin typeface="+mn-lt"/>
                          <a:ea typeface="TimesNewRoman"/>
                          <a:cs typeface="Times New Roman" pitchFamily="18" charset="0"/>
                        </a:rPr>
                        <a:t>s</a:t>
                      </a:r>
                      <a:r>
                        <a:rPr lang="ru-RU" sz="2000" i="1" dirty="0" smtClean="0">
                          <a:latin typeface="+mn-lt"/>
                          <a:ea typeface="TimesNewRoman"/>
                          <a:cs typeface="Times New Roman" pitchFamily="18" charset="0"/>
                        </a:rPr>
                        <a:t>/</a:t>
                      </a:r>
                      <a:r>
                        <a:rPr lang="ru-RU" sz="2000" i="1" dirty="0" err="1" smtClean="0">
                          <a:latin typeface="+mn-lt"/>
                          <a:ea typeface="TimesNewRoman"/>
                          <a:cs typeface="Times New Roman" pitchFamily="18" charset="0"/>
                        </a:rPr>
                        <a:t>sen</a:t>
                      </a:r>
                      <a:r>
                        <a:rPr lang="en-US" sz="2000" i="1" dirty="0" smtClean="0">
                          <a:latin typeface="+mn-lt"/>
                          <a:ea typeface="TimesNewRoman"/>
                          <a:cs typeface="Times New Roman" pitchFamily="18" charset="0"/>
                        </a:rPr>
                        <a:t>, </a:t>
                      </a:r>
                      <a:r>
                        <a:rPr lang="en-US" sz="2000" i="1" dirty="0" err="1" smtClean="0">
                          <a:latin typeface="+mn-lt"/>
                          <a:ea typeface="TimesNewRoman"/>
                          <a:cs typeface="Times New Roman" pitchFamily="18" charset="0"/>
                        </a:rPr>
                        <a:t>ss</a:t>
                      </a:r>
                      <a:r>
                        <a:rPr lang="ru-RU" sz="20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28643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senile </a:t>
                      </a:r>
                      <a:r>
                        <a:rPr lang="ru-RU" sz="20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2000" i="1" dirty="0" err="1" smtClean="0">
                          <a:latin typeface="+mn-lt"/>
                          <a:ea typeface="TimesNewRoman"/>
                          <a:cs typeface="Times New Roman" pitchFamily="18" charset="0"/>
                        </a:rPr>
                        <a:t>sen</a:t>
                      </a:r>
                      <a:r>
                        <a:rPr lang="en-US" sz="2000" i="1" dirty="0" smtClean="0">
                          <a:latin typeface="+mn-lt"/>
                          <a:ea typeface="TimesNewRoman"/>
                          <a:cs typeface="Times New Roman" pitchFamily="18" charset="0"/>
                        </a:rPr>
                        <a:t>, s</a:t>
                      </a:r>
                      <a:r>
                        <a:rPr lang="ru-RU" sz="20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) </a:t>
                      </a:r>
                      <a:endParaRPr lang="ru-RU" sz="20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Рисунок 3" descr="стерильный2.JPG">
            <a:extLst>
              <a:ext uri="{FF2B5EF4-FFF2-40B4-BE49-F238E27FC236}">
                <a16:creationId xmlns="" xmlns:a16="http://schemas.microsoft.com/office/drawing/2014/main" id="{A13EF665-AF01-4C73-8D1A-8693A58FEB5E}"/>
              </a:ext>
            </a:extLst>
          </p:cNvPr>
          <p:cNvPicPr/>
          <p:nvPr/>
        </p:nvPicPr>
        <p:blipFill>
          <a:blip r:embed="rId2" cstate="print"/>
          <a:srcRect l="34458" t="24889" r="20837" b="29592"/>
          <a:stretch>
            <a:fillRect/>
          </a:stretch>
        </p:blipFill>
        <p:spPr>
          <a:xfrm>
            <a:off x="7211476" y="1222081"/>
            <a:ext cx="3480667" cy="2489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фертильныйРИ.JPG">
            <a:extLst>
              <a:ext uri="{FF2B5EF4-FFF2-40B4-BE49-F238E27FC236}">
                <a16:creationId xmlns="" xmlns:a16="http://schemas.microsoft.com/office/drawing/2014/main" id="{946BF4B1-5F21-4CA6-B4DE-60C6D15B66C5}"/>
              </a:ext>
            </a:extLst>
          </p:cNvPr>
          <p:cNvPicPr/>
          <p:nvPr/>
        </p:nvPicPr>
        <p:blipFill>
          <a:blip r:embed="rId3" cstate="print"/>
          <a:srcRect l="17195" r="12670" b="9639"/>
          <a:stretch>
            <a:fillRect/>
          </a:stretch>
        </p:blipFill>
        <p:spPr>
          <a:xfrm>
            <a:off x="7235013" y="4068646"/>
            <a:ext cx="3493343" cy="2205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Заголовок 5">
            <a:extLst>
              <a:ext uri="{FF2B5EF4-FFF2-40B4-BE49-F238E27FC236}">
                <a16:creationId xmlns="" xmlns:a16="http://schemas.microsoft.com/office/drawing/2014/main" id="{CA27BFE2-463F-41A5-AD75-DDB61FB3FF26}"/>
              </a:ext>
            </a:extLst>
          </p:cNvPr>
          <p:cNvSpPr txBox="1">
            <a:spLocks/>
          </p:cNvSpPr>
          <p:nvPr/>
        </p:nvSpPr>
        <p:spPr>
          <a:xfrm>
            <a:off x="2199992" y="162962"/>
            <a:ext cx="7623018" cy="6926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/>
              <a:t>Functional-age group (</a:t>
            </a:r>
            <a:r>
              <a:rPr lang="en-US" sz="2400" dirty="0" err="1" smtClean="0"/>
              <a:t>Mikhailova</a:t>
            </a:r>
            <a:r>
              <a:rPr lang="en-US" sz="2400" dirty="0" smtClean="0"/>
              <a:t> (2005)</a:t>
            </a:r>
          </a:p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and ontogenetic stages (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Ignatenko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,</a:t>
            </a:r>
            <a:r>
              <a:rPr lang="ru-RU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2018)</a:t>
            </a:r>
            <a:endParaRPr kumimoji="0" lang="ru-RU" sz="2400" i="0" u="none" strike="noStrike" kern="1200" normalizeH="0" baseline="0" noProof="0" dirty="0">
              <a:solidFill>
                <a:schemeClr val="tx1"/>
              </a:solidFill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6328372" y="1937442"/>
            <a:ext cx="253497" cy="950613"/>
          </a:xfrm>
          <a:prstGeom prst="rightBrac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rgbClr val="C00000"/>
                </a:solidFill>
              </a:ln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6317811" y="2958975"/>
            <a:ext cx="209738" cy="1594918"/>
          </a:xfrm>
          <a:prstGeom prst="rightBrac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rgbClr val="C00000"/>
                </a:solidFill>
              </a:ln>
            </a:endParaRPr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6326863" y="5223850"/>
            <a:ext cx="255006" cy="1077361"/>
          </a:xfrm>
          <a:prstGeom prst="rightBrac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7333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1471074" y="126748"/>
            <a:ext cx="2802162" cy="764704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Study area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11475404" y="61399"/>
            <a:ext cx="683517" cy="365125"/>
          </a:xfrm>
        </p:spPr>
        <p:txBody>
          <a:bodyPr vert="horz" lIns="91440" tIns="45720" rIns="91440" bIns="45720" rtlCol="0" anchor="ctr"/>
          <a:lstStyle/>
          <a:p>
            <a:fld id="{22E560F6-14D7-439F-A793-E848A0608FD2}" type="slidenum">
              <a:rPr lang="ru-RU" sz="2000" b="1">
                <a:solidFill>
                  <a:schemeClr val="tx1"/>
                </a:solidFill>
                <a:latin typeface="+mj-lt"/>
              </a:rPr>
              <a:pPr/>
              <a:t>6</a:t>
            </a:fld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3930" y="1869884"/>
            <a:ext cx="5555428" cy="29392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/>
            <a:r>
              <a:rPr lang="en-US" sz="20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Sample plots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(100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х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100 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m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) </a:t>
            </a:r>
          </a:p>
          <a:p>
            <a:pPr marL="457200" indent="-457200" algn="ctr"/>
            <a:endParaRPr lang="ru-RU" sz="2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 smtClean="0"/>
              <a:t>Zaozersky</a:t>
            </a:r>
            <a:r>
              <a:rPr lang="en-US" sz="2000" dirty="0" smtClean="0"/>
              <a:t> Sanctuary (61˚50’N, 34˚20’E</a:t>
            </a:r>
            <a:r>
              <a:rPr lang="en-US" sz="2000" dirty="0" smtClean="0"/>
              <a:t>), Republic of Karelia.</a:t>
            </a:r>
            <a:endParaRPr lang="en-US" sz="2000" dirty="0" smtClean="0"/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 smtClean="0"/>
              <a:t>Kivach</a:t>
            </a:r>
            <a:r>
              <a:rPr lang="en-US" sz="2000" dirty="0" smtClean="0"/>
              <a:t> Strict Nature Reserve (62˚17’N, 34˚00’E,) </a:t>
            </a:r>
            <a:r>
              <a:rPr lang="en-US" sz="2000" dirty="0" smtClean="0"/>
              <a:t>Republic </a:t>
            </a:r>
            <a:r>
              <a:rPr lang="en-US" sz="2000" dirty="0" smtClean="0"/>
              <a:t>of Karelia.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Vodlozersky National </a:t>
            </a:r>
            <a:r>
              <a:rPr lang="en-US" sz="2000" dirty="0" smtClean="0"/>
              <a:t>Park, Arkhangelsk </a:t>
            </a:r>
            <a:r>
              <a:rPr lang="en-US" sz="2000" dirty="0" smtClean="0"/>
              <a:t>region  (63˚30’N, 37˚28’E, 337,600 ha). </a:t>
            </a:r>
            <a:endParaRPr lang="ru-RU" sz="2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2062" y="6166982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Fig.1. Localities of collection sites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87C8639-8010-435D-AB83-5326F791DE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819" y="960516"/>
            <a:ext cx="4568168" cy="5069092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132500" y="4698749"/>
            <a:ext cx="235390" cy="2625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140044" y="4452796"/>
            <a:ext cx="235390" cy="2625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573101" y="4125363"/>
            <a:ext cx="235390" cy="2625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5"/>
          <p:cNvSpPr txBox="1">
            <a:spLocks/>
          </p:cNvSpPr>
          <p:nvPr/>
        </p:nvSpPr>
        <p:spPr>
          <a:xfrm>
            <a:off x="2788467" y="0"/>
            <a:ext cx="5694630" cy="449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Methods</a:t>
            </a:r>
            <a:endParaRPr kumimoji="0" lang="ru-RU" sz="2800" b="1" i="0" u="none" strike="noStrike" kern="1200" cap="none" spc="0" normalizeH="0" baseline="0" noProof="0" dirty="0"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>
          <a:xfrm>
            <a:off x="11350555" y="52870"/>
            <a:ext cx="683517" cy="365125"/>
          </a:xfrm>
        </p:spPr>
        <p:txBody>
          <a:bodyPr vert="horz" lIns="91440" tIns="45720" rIns="91440" bIns="45720" rtlCol="0" anchor="ctr"/>
          <a:lstStyle/>
          <a:p>
            <a:fld id="{22E560F6-14D7-439F-A793-E848A0608FD2}" type="slidenum">
              <a:rPr lang="ru-RU" sz="2000" b="1">
                <a:solidFill>
                  <a:schemeClr val="tx1"/>
                </a:solidFill>
                <a:latin typeface="+mj-lt"/>
              </a:rPr>
              <a:pPr/>
              <a:t>7</a:t>
            </a:fld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9B99F75-6B91-4D9C-913A-A907EE4DFB8C}"/>
              </a:ext>
            </a:extLst>
          </p:cNvPr>
          <p:cNvSpPr/>
          <p:nvPr/>
        </p:nvSpPr>
        <p:spPr>
          <a:xfrm>
            <a:off x="0" y="404664"/>
            <a:ext cx="117345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+mj-lt"/>
                <a:ea typeface="Calibri" panose="020F0502020204030204" pitchFamily="34" charset="0"/>
              </a:rPr>
              <a:t>In laboratories of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PetrSU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ru-RU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and </a:t>
            </a:r>
            <a:r>
              <a:rPr lang="en-US" sz="2000" dirty="0" smtClean="0"/>
              <a:t>Karelian Research Centre of the Russian Academy of Sciences </a:t>
            </a:r>
            <a:endParaRPr lang="ru-RU" sz="2000" dirty="0">
              <a:latin typeface="+mj-lt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6DD9865B-92AE-440D-AD22-14398F5A0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0501073"/>
              </p:ext>
            </p:extLst>
          </p:nvPr>
        </p:nvGraphicFramePr>
        <p:xfrm>
          <a:off x="55761" y="1597435"/>
          <a:ext cx="3172475" cy="242976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172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chemeClr val="tx1"/>
                          </a:solidFill>
                        </a:rPr>
                        <a:t>Lobaria pulmonaria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thalli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sterile </a:t>
                      </a:r>
                      <a:r>
                        <a:rPr lang="ru-RU" sz="1800" b="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en-US" sz="1800" b="0" i="1" dirty="0" err="1" smtClean="0">
                          <a:latin typeface="+mn-lt"/>
                          <a:ea typeface="Calibri"/>
                          <a:cs typeface="Times New Roman" pitchFamily="18" charset="0"/>
                        </a:rPr>
                        <a:t>st</a:t>
                      </a:r>
                      <a:r>
                        <a:rPr lang="ru-RU" sz="1800" b="0" i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i="1" dirty="0" err="1" smtClean="0">
                          <a:latin typeface="+mn-lt"/>
                          <a:ea typeface="Calibri"/>
                          <a:cs typeface="Times New Roman" pitchFamily="18" charset="0"/>
                        </a:rPr>
                        <a:t>im</a:t>
                      </a:r>
                      <a:r>
                        <a:rPr lang="en-US" sz="1800" b="0" i="1" baseline="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 3, v 1</a:t>
                      </a:r>
                      <a:r>
                        <a:rPr lang="ru-RU" sz="1800" b="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sorediate</a:t>
                      </a:r>
                      <a:r>
                        <a:rPr lang="ru-RU" sz="19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en-US" sz="1900" dirty="0" err="1" smtClean="0">
                          <a:latin typeface="+mn-lt"/>
                          <a:ea typeface="Calibri"/>
                          <a:cs typeface="Times New Roman" pitchFamily="18" charset="0"/>
                        </a:rPr>
                        <a:t>sor</a:t>
                      </a:r>
                      <a:r>
                        <a:rPr lang="en-US" sz="19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 2</a:t>
                      </a:r>
                      <a:r>
                        <a:rPr lang="ru-RU" sz="19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fertile 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800" i="1" dirty="0" err="1" smtClean="0">
                          <a:latin typeface="+mn-lt"/>
                          <a:ea typeface="TimesNewRoman"/>
                          <a:cs typeface="Times New Roman" pitchFamily="18" charset="0"/>
                        </a:rPr>
                        <a:t>fert</a:t>
                      </a:r>
                      <a:r>
                        <a:rPr lang="en-US" sz="1800" i="1" dirty="0" smtClean="0">
                          <a:latin typeface="+mn-lt"/>
                          <a:ea typeface="TimesNewRoman"/>
                          <a:cs typeface="Times New Roman" pitchFamily="18" charset="0"/>
                        </a:rPr>
                        <a:t>, g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8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subsenile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800" i="1" dirty="0" err="1" smtClean="0">
                          <a:latin typeface="+mn-lt"/>
                          <a:ea typeface="TimesNewRoman"/>
                          <a:cs typeface="Times New Roman" pitchFamily="18" charset="0"/>
                        </a:rPr>
                        <a:t>s</a:t>
                      </a:r>
                      <a:r>
                        <a:rPr lang="ru-RU" sz="1800" i="1" dirty="0" smtClean="0">
                          <a:latin typeface="+mn-lt"/>
                          <a:ea typeface="TimesNewRoman"/>
                          <a:cs typeface="Times New Roman" pitchFamily="18" charset="0"/>
                        </a:rPr>
                        <a:t>/</a:t>
                      </a:r>
                      <a:r>
                        <a:rPr lang="ru-RU" sz="1800" i="1" dirty="0" err="1" smtClean="0">
                          <a:latin typeface="+mn-lt"/>
                          <a:ea typeface="TimesNewRoman"/>
                          <a:cs typeface="Times New Roman" pitchFamily="18" charset="0"/>
                        </a:rPr>
                        <a:t>sen</a:t>
                      </a:r>
                      <a:r>
                        <a:rPr lang="en-US" sz="1800" i="1" dirty="0" smtClean="0">
                          <a:latin typeface="+mn-lt"/>
                          <a:ea typeface="TimesNewRoman"/>
                          <a:cs typeface="Times New Roman" pitchFamily="18" charset="0"/>
                        </a:rPr>
                        <a:t>, </a:t>
                      </a:r>
                      <a:r>
                        <a:rPr lang="en-US" sz="1800" i="1" dirty="0" err="1" smtClean="0">
                          <a:latin typeface="+mn-lt"/>
                          <a:ea typeface="TimesNewRoman"/>
                          <a:cs typeface="Times New Roman" pitchFamily="18" charset="0"/>
                        </a:rPr>
                        <a:t>ss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8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senile 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800" i="1" dirty="0" err="1" smtClean="0">
                          <a:latin typeface="+mn-lt"/>
                          <a:ea typeface="TimesNewRoman"/>
                          <a:cs typeface="Times New Roman" pitchFamily="18" charset="0"/>
                        </a:rPr>
                        <a:t>sen</a:t>
                      </a:r>
                      <a:r>
                        <a:rPr lang="en-US" sz="1800" i="1" dirty="0" smtClean="0">
                          <a:latin typeface="+mn-lt"/>
                          <a:ea typeface="TimesNewRoman"/>
                          <a:cs typeface="Times New Roman" pitchFamily="18" charset="0"/>
                        </a:rPr>
                        <a:t>, s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) </a:t>
                      </a:r>
                      <a:endParaRPr lang="ru-RU" sz="18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8CD9427-3265-465F-AFF1-B76DD746FD12}"/>
              </a:ext>
            </a:extLst>
          </p:cNvPr>
          <p:cNvSpPr/>
          <p:nvPr/>
        </p:nvSpPr>
        <p:spPr>
          <a:xfrm>
            <a:off x="3818147" y="1031434"/>
            <a:ext cx="4512501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Photosynthetic pigments content (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Chl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a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Chl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b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Arial" pitchFamily="34" charset="0"/>
              </a:rPr>
              <a:t>, Car) (C</a:t>
            </a:r>
            <a:r>
              <a:rPr lang="ru-RU" sz="1600" dirty="0">
                <a:solidFill>
                  <a:schemeClr val="tx1"/>
                </a:solidFill>
                <a:latin typeface="+mj-lt"/>
                <a:cs typeface="Arial" pitchFamily="34" charset="0"/>
              </a:rPr>
              <a:t>Ф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Arial" pitchFamily="34" charset="0"/>
              </a:rPr>
              <a:t>-2000)</a:t>
            </a:r>
            <a:endParaRPr lang="ru-RU" sz="16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4841B3C-C931-4277-AE30-E537BF937DA3}"/>
              </a:ext>
            </a:extLst>
          </p:cNvPr>
          <p:cNvSpPr/>
          <p:nvPr/>
        </p:nvSpPr>
        <p:spPr>
          <a:xfrm>
            <a:off x="3818147" y="1916699"/>
            <a:ext cx="4512501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Parameters of chlorophyll a fluorescence (F</a:t>
            </a:r>
            <a:r>
              <a:rPr lang="en-US" sz="1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v</a:t>
            </a:r>
            <a:r>
              <a:rPr lang="ru-RU" sz="1600" dirty="0">
                <a:solidFill>
                  <a:schemeClr val="tx1"/>
                </a:solidFill>
                <a:latin typeface="+mj-lt"/>
                <a:cs typeface="Arial" pitchFamily="34" charset="0"/>
              </a:rPr>
              <a:t>\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Arial" pitchFamily="34" charset="0"/>
              </a:rPr>
              <a:t>F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itchFamily="34" charset="0"/>
              </a:rPr>
              <a:t>m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Arial" pitchFamily="34" charset="0"/>
              </a:rPr>
              <a:t>, NPQ, F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itchFamily="34" charset="0"/>
              </a:rPr>
              <a:t>v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Arial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qP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Arial" pitchFamily="34" charset="0"/>
              </a:rPr>
              <a:t>, ETR, F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itchFamily="34" charset="0"/>
              </a:rPr>
              <a:t>0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Arial" pitchFamily="34" charset="0"/>
              </a:rPr>
              <a:t>, F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Arial" pitchFamily="34" charset="0"/>
              </a:rPr>
              <a:t>m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Arial" pitchFamily="34" charset="0"/>
              </a:rPr>
              <a:t>)</a:t>
            </a:r>
            <a:r>
              <a:rPr lang="ru-RU" sz="1600" dirty="0">
                <a:solidFill>
                  <a:schemeClr val="tx1"/>
                </a:solidFill>
                <a:latin typeface="+mj-lt"/>
                <a:cs typeface="Arial" pitchFamily="34" charset="0"/>
              </a:rPr>
              <a:t> (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Arial" pitchFamily="34" charset="0"/>
              </a:rPr>
              <a:t>WALTZ JUNIOR PAM</a:t>
            </a:r>
            <a:r>
              <a:rPr lang="ru-RU" sz="1600" dirty="0">
                <a:solidFill>
                  <a:schemeClr val="tx1"/>
                </a:solidFill>
                <a:latin typeface="+mj-lt"/>
                <a:cs typeface="Arial" pitchFamily="34" charset="0"/>
              </a:rPr>
              <a:t>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CA6AF74-7BC6-4BA8-A7BD-D6EDCCD7FA07}"/>
              </a:ext>
            </a:extLst>
          </p:cNvPr>
          <p:cNvSpPr/>
          <p:nvPr/>
        </p:nvSpPr>
        <p:spPr>
          <a:xfrm>
            <a:off x="3818146" y="3047377"/>
            <a:ext cx="4512501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Anatomical parameters of thalli ( total thickness, thickness of layers ) 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Arial" pitchFamily="34" charset="0"/>
              </a:rPr>
              <a:t>(AXIO SCOPE, </a:t>
            </a:r>
            <a:r>
              <a:rPr lang="en-US" sz="16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Zeiss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Arial" pitchFamily="34" charset="0"/>
              </a:rPr>
              <a:t>)</a:t>
            </a:r>
            <a:endParaRPr lang="ru-RU" sz="16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90E71A7-6F24-4977-A195-473B49B55591}"/>
              </a:ext>
            </a:extLst>
          </p:cNvPr>
          <p:cNvSpPr/>
          <p:nvPr/>
        </p:nvSpPr>
        <p:spPr>
          <a:xfrm>
            <a:off x="3807227" y="4449297"/>
            <a:ext cx="4512501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Water balance parameters (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Arial" pitchFamily="34" charset="0"/>
              </a:rPr>
              <a:t>WHC, STM</a:t>
            </a:r>
            <a:r>
              <a:rPr lang="ru-RU" sz="1600" dirty="0">
                <a:solidFill>
                  <a:schemeClr val="tx1"/>
                </a:solidFill>
                <a:latin typeface="+mj-lt"/>
                <a:cs typeface="Arial" pitchFamily="34" charset="0"/>
              </a:rPr>
              <a:t>, 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water saturation, velocity of water saturation and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dehydratation</a:t>
            </a:r>
            <a:r>
              <a:rPr lang="ru-RU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)</a:t>
            </a:r>
            <a:endParaRPr lang="en-US" sz="1600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  <a:cs typeface="Arial" pitchFamily="34" charset="0"/>
              </a:rPr>
              <a:t>(OHAUS , Discovery)</a:t>
            </a:r>
            <a:endParaRPr lang="ru-RU" sz="16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AE1E7DB-8FB0-4093-A09D-A31000E6E4A5}"/>
              </a:ext>
            </a:extLst>
          </p:cNvPr>
          <p:cNvSpPr/>
          <p:nvPr/>
        </p:nvSpPr>
        <p:spPr>
          <a:xfrm>
            <a:off x="3807229" y="5826567"/>
            <a:ext cx="4512500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Activity of antioxidant enzymes </a:t>
            </a:r>
            <a:r>
              <a:rPr lang="ru-RU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(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SOD, CAT, POD</a:t>
            </a:r>
            <a:r>
              <a:rPr lang="ru-RU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)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and protein content</a:t>
            </a:r>
            <a:r>
              <a:rPr lang="ru-RU" sz="1600" b="1" dirty="0" smtClean="0">
                <a:solidFill>
                  <a:schemeClr val="accent5"/>
                </a:solidFill>
                <a:latin typeface="+mj-lt"/>
                <a:cs typeface="Arial" pitchFamily="34" charset="0"/>
              </a:rPr>
              <a:t>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(СФ-2000)</a:t>
            </a:r>
            <a:endParaRPr lang="ru-RU" sz="16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 Box 72">
            <a:extLst>
              <a:ext uri="{FF2B5EF4-FFF2-40B4-BE49-F238E27FC236}">
                <a16:creationId xmlns:a16="http://schemas.microsoft.com/office/drawing/2014/main" xmlns="" id="{38850F33-5B37-4130-ACD0-BA90AC31A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7661" y="2697933"/>
            <a:ext cx="2758057" cy="7423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1000"/>
              </a:spcAft>
            </a:pPr>
            <a:r>
              <a:rPr lang="en-US" altLang="ru-RU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Statistical analysis</a:t>
            </a:r>
            <a:endParaRPr lang="ru-RU" altLang="ru-RU" sz="16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en-US" altLang="ru-RU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n=98</a:t>
            </a:r>
            <a:endParaRPr lang="ru-RU" altLang="ru-RU" sz="16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>
              <a:spcAft>
                <a:spcPts val="1000"/>
              </a:spcAft>
            </a:pPr>
            <a:endParaRPr lang="ru-RU" altLang="ru-RU" sz="16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B6C9A4A0-7AAA-4C67-B90D-25EB6BFF61D3}"/>
              </a:ext>
            </a:extLst>
          </p:cNvPr>
          <p:cNvCxnSpPr>
            <a:stCxn id="8" idx="3"/>
            <a:endCxn id="12" idx="1"/>
          </p:cNvCxnSpPr>
          <p:nvPr/>
        </p:nvCxnSpPr>
        <p:spPr>
          <a:xfrm>
            <a:off x="8330648" y="2332198"/>
            <a:ext cx="717013" cy="7369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139512F5-FCE3-47E6-8FCB-F213CCC63F53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8330647" y="3069125"/>
            <a:ext cx="717014" cy="3937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D0AC0CC3-EDD3-4477-97B5-0CB82C666EB7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 flipV="1">
            <a:off x="8319728" y="3069125"/>
            <a:ext cx="727933" cy="19187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47E7A2E4-72BA-494A-9ACA-2A32D36622C7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 flipV="1">
            <a:off x="8319729" y="3069125"/>
            <a:ext cx="727932" cy="31729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223FBD86-F0FB-4FF7-B812-96679942CDDD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>
            <a:off x="8330648" y="1323822"/>
            <a:ext cx="717013" cy="17453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xmlns="" id="{B962E7AC-A236-4A5A-B275-F070E5FDE3CF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3250194" y="2332198"/>
            <a:ext cx="567953" cy="7550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xmlns="" id="{4C3C1A76-A56C-45D8-85C4-0D39BB43E9EB}"/>
              </a:ext>
            </a:extLst>
          </p:cNvPr>
          <p:cNvCxnSpPr>
            <a:cxnSpLocks/>
          </p:cNvCxnSpPr>
          <p:nvPr/>
        </p:nvCxnSpPr>
        <p:spPr>
          <a:xfrm flipV="1">
            <a:off x="3241141" y="1729212"/>
            <a:ext cx="543208" cy="13489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47B34B57-28B5-40A3-8B28-6711E500FD38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3304515" y="3132499"/>
            <a:ext cx="513631" cy="3303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xmlns="" id="{7142CB26-82CE-4B9A-9D19-7F03DD3C87D7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3250194" y="3195873"/>
            <a:ext cx="557033" cy="17920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xmlns="" id="{C177EBD5-3BDF-457E-AB65-0312D2F2D001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3259248" y="3349782"/>
            <a:ext cx="547981" cy="28922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DF150A-C537-4190-B5CA-004EA470044C}"/>
              </a:ext>
            </a:extLst>
          </p:cNvPr>
          <p:cNvSpPr txBox="1"/>
          <p:nvPr/>
        </p:nvSpPr>
        <p:spPr>
          <a:xfrm>
            <a:off x="325925" y="1108662"/>
            <a:ext cx="1108144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Table 1</a:t>
            </a:r>
            <a:r>
              <a:rPr lang="ru-RU" sz="2000" dirty="0" smtClean="0"/>
              <a:t>. </a:t>
            </a:r>
            <a:r>
              <a:rPr lang="en-US" sz="2000" dirty="0" smtClean="0"/>
              <a:t>The average values of the studied anatomical parameters of </a:t>
            </a:r>
            <a:r>
              <a:rPr lang="en-US" sz="2000" i="1" dirty="0" smtClean="0"/>
              <a:t>L. pulmonaria </a:t>
            </a:r>
            <a:r>
              <a:rPr lang="en-US" sz="2000" dirty="0" smtClean="0"/>
              <a:t>thalli</a:t>
            </a:r>
          </a:p>
          <a:p>
            <a:pPr algn="just"/>
            <a:r>
              <a:rPr lang="en-US" sz="2000" dirty="0" smtClean="0"/>
              <a:t>  of different age groups</a:t>
            </a:r>
            <a:endParaRPr lang="ru-RU" sz="2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6FFE5-ED5E-4C9C-98E4-FE94FC2FA614}" type="slidenum">
              <a:rPr lang="ru-RU" sz="2000" smtClean="0">
                <a:solidFill>
                  <a:schemeClr val="accent2"/>
                </a:solidFill>
              </a:rPr>
              <a:pPr/>
              <a:t>8</a:t>
            </a:fld>
            <a:endParaRPr lang="ru-RU" sz="2000" dirty="0">
              <a:solidFill>
                <a:schemeClr val="accent2"/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86762554-7163-45A8-AD92-4578BFF85B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39393538"/>
              </p:ext>
            </p:extLst>
          </p:nvPr>
        </p:nvGraphicFramePr>
        <p:xfrm>
          <a:off x="325926" y="1959882"/>
          <a:ext cx="11157078" cy="3388248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055135">
                  <a:extLst>
                    <a:ext uri="{9D8B030D-6E8A-4147-A177-3AD203B41FA5}">
                      <a16:colId xmlns="" xmlns:a16="http://schemas.microsoft.com/office/drawing/2014/main" val="856378753"/>
                    </a:ext>
                  </a:extLst>
                </a:gridCol>
                <a:gridCol w="1249379">
                  <a:extLst>
                    <a:ext uri="{9D8B030D-6E8A-4147-A177-3AD203B41FA5}">
                      <a16:colId xmlns="" xmlns:a16="http://schemas.microsoft.com/office/drawing/2014/main" val="3695459406"/>
                    </a:ext>
                  </a:extLst>
                </a:gridCol>
                <a:gridCol w="1339912">
                  <a:extLst>
                    <a:ext uri="{9D8B030D-6E8A-4147-A177-3AD203B41FA5}">
                      <a16:colId xmlns="" xmlns:a16="http://schemas.microsoft.com/office/drawing/2014/main" val="47946650"/>
                    </a:ext>
                  </a:extLst>
                </a:gridCol>
                <a:gridCol w="1330860">
                  <a:extLst>
                    <a:ext uri="{9D8B030D-6E8A-4147-A177-3AD203B41FA5}">
                      <a16:colId xmlns="" xmlns:a16="http://schemas.microsoft.com/office/drawing/2014/main" val="174546971"/>
                    </a:ext>
                  </a:extLst>
                </a:gridCol>
                <a:gridCol w="1330859">
                  <a:extLst>
                    <a:ext uri="{9D8B030D-6E8A-4147-A177-3AD203B41FA5}">
                      <a16:colId xmlns="" xmlns:a16="http://schemas.microsoft.com/office/drawing/2014/main" val="1616723196"/>
                    </a:ext>
                  </a:extLst>
                </a:gridCol>
                <a:gridCol w="1394234">
                  <a:extLst>
                    <a:ext uri="{9D8B030D-6E8A-4147-A177-3AD203B41FA5}">
                      <a16:colId xmlns="" xmlns:a16="http://schemas.microsoft.com/office/drawing/2014/main" val="1630127964"/>
                    </a:ext>
                  </a:extLst>
                </a:gridCol>
                <a:gridCol w="1258432">
                  <a:extLst>
                    <a:ext uri="{9D8B030D-6E8A-4147-A177-3AD203B41FA5}">
                      <a16:colId xmlns="" xmlns:a16="http://schemas.microsoft.com/office/drawing/2014/main" val="1395932384"/>
                    </a:ext>
                  </a:extLst>
                </a:gridCol>
                <a:gridCol w="1198267">
                  <a:extLst>
                    <a:ext uri="{9D8B030D-6E8A-4147-A177-3AD203B41FA5}">
                      <a16:colId xmlns="" xmlns:a16="http://schemas.microsoft.com/office/drawing/2014/main" val="188671348"/>
                    </a:ext>
                  </a:extLst>
                </a:gridCol>
              </a:tblGrid>
              <a:tr h="743561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en-US" sz="1800" dirty="0" smtClean="0"/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Functional-age group 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Thallus thickness</a:t>
                      </a:r>
                      <a:r>
                        <a:rPr lang="ru-RU" sz="1800" dirty="0" smtClean="0">
                          <a:effectLst/>
                        </a:rPr>
                        <a:t>, </a:t>
                      </a:r>
                      <a:r>
                        <a:rPr lang="el-G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Upper 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cortex,</a:t>
                      </a:r>
                      <a:endParaRPr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el-G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Algal layer</a:t>
                      </a:r>
                      <a:r>
                        <a:rPr lang="ru-RU" sz="1800" dirty="0" smtClean="0">
                          <a:effectLst/>
                        </a:rPr>
                        <a:t>, </a:t>
                      </a:r>
                      <a:r>
                        <a:rPr lang="el-G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Size of algal cell</a:t>
                      </a:r>
                      <a:r>
                        <a:rPr lang="ru-RU" sz="1800" dirty="0" smtClean="0">
                          <a:effectLst/>
                        </a:rPr>
                        <a:t>, </a:t>
                      </a:r>
                      <a:r>
                        <a:rPr lang="el-G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Proportion of algal layer</a:t>
                      </a:r>
                      <a:r>
                        <a:rPr lang="ru-RU" sz="1800" dirty="0" smtClean="0">
                          <a:effectLst/>
                        </a:rPr>
                        <a:t>, </a:t>
                      </a:r>
                      <a:r>
                        <a:rPr lang="ru-RU" sz="1800" dirty="0">
                          <a:effectLst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Thallus area</a:t>
                      </a:r>
                      <a:r>
                        <a:rPr lang="ru-RU" sz="1800" dirty="0" smtClean="0">
                          <a:effectLst/>
                        </a:rPr>
                        <a:t>, </a:t>
                      </a:r>
                      <a:r>
                        <a:rPr lang="en-US" sz="1800" dirty="0" smtClean="0">
                          <a:effectLst/>
                        </a:rPr>
                        <a:t>cm</a:t>
                      </a:r>
                      <a:r>
                        <a:rPr lang="ru-RU" sz="1800" baseline="30000" dirty="0" smtClean="0">
                          <a:effectLst/>
                        </a:rPr>
                        <a:t>2</a:t>
                      </a:r>
                      <a:endParaRPr lang="ru-RU" sz="1800" baseline="30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STM,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ru-RU" sz="1800" baseline="300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</a:t>
                      </a:r>
                      <a:endParaRPr lang="ru-RU" sz="1800" baseline="30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41015348"/>
                  </a:ext>
                </a:extLst>
              </a:tr>
              <a:tr h="61046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sterile </a:t>
                      </a:r>
                      <a:r>
                        <a:rPr lang="ru-RU" sz="1600" b="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en-US" sz="1600" b="0" i="1" dirty="0" err="1" smtClean="0">
                          <a:latin typeface="+mn-lt"/>
                          <a:ea typeface="Calibri"/>
                          <a:cs typeface="Times New Roman" pitchFamily="18" charset="0"/>
                        </a:rPr>
                        <a:t>st</a:t>
                      </a:r>
                      <a:r>
                        <a:rPr lang="ru-RU" sz="1600" b="0" i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1600" b="0" i="1" dirty="0" err="1" smtClean="0">
                          <a:latin typeface="+mn-lt"/>
                          <a:ea typeface="Calibri"/>
                          <a:cs typeface="Times New Roman" pitchFamily="18" charset="0"/>
                        </a:rPr>
                        <a:t>im</a:t>
                      </a:r>
                      <a:r>
                        <a:rPr lang="en-US" sz="1600" b="0" i="1" baseline="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 3, </a:t>
                      </a:r>
                      <a:r>
                        <a:rPr lang="en-US" sz="1600" b="0" i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v1</a:t>
                      </a:r>
                      <a:r>
                        <a:rPr lang="ru-RU" sz="1600" b="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95,8±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18,2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12,9±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12,0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14,9±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4,56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3,1±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0,36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15,4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3,8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51312568"/>
                  </a:ext>
                </a:extLst>
              </a:tr>
              <a:tr h="6104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sorediate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v2</a:t>
                      </a: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125,8±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21,2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20,2±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20,4±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2,72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3,7±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0,93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16,3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35686103"/>
                  </a:ext>
                </a:extLst>
              </a:tr>
              <a:tr h="6104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fertile </a:t>
                      </a: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600" i="1" dirty="0" err="1" smtClean="0">
                          <a:latin typeface="+mn-lt"/>
                          <a:ea typeface="TimesNewRoman"/>
                          <a:cs typeface="Times New Roman" pitchFamily="18" charset="0"/>
                        </a:rPr>
                        <a:t>fert</a:t>
                      </a:r>
                      <a:r>
                        <a:rPr lang="en-US" sz="1600" i="1" dirty="0" smtClean="0">
                          <a:latin typeface="+mn-lt"/>
                          <a:ea typeface="TimesNewRoman"/>
                          <a:cs typeface="Times New Roman" pitchFamily="18" charset="0"/>
                        </a:rPr>
                        <a:t>, g</a:t>
                      </a: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223,4</a:t>
                      </a:r>
                      <a:r>
                        <a:rPr lang="ru-RU" sz="1600" dirty="0" smtClean="0">
                          <a:effectLst/>
                        </a:rPr>
                        <a:t>±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48,3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25,4±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31,6</a:t>
                      </a:r>
                      <a:r>
                        <a:rPr lang="ru-RU" sz="1600" dirty="0" smtClean="0">
                          <a:effectLst/>
                        </a:rPr>
                        <a:t>±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9,02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2,9±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r>
                        <a:rPr lang="ru-RU" sz="1200" dirty="0" smtClean="0">
                          <a:effectLst/>
                        </a:rPr>
                        <a:t>,22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14,0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6,6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11,0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6023121"/>
                  </a:ext>
                </a:extLst>
              </a:tr>
              <a:tr h="6104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senile </a:t>
                      </a: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600" i="1" dirty="0" err="1" smtClean="0">
                          <a:latin typeface="+mn-lt"/>
                          <a:ea typeface="TimesNewRoman"/>
                          <a:cs typeface="Times New Roman" pitchFamily="18" charset="0"/>
                        </a:rPr>
                        <a:t>sen</a:t>
                      </a:r>
                      <a:r>
                        <a:rPr lang="en-US" sz="1600" i="1" dirty="0" smtClean="0">
                          <a:latin typeface="+mn-lt"/>
                          <a:ea typeface="TimesNewRoman"/>
                          <a:cs typeface="Times New Roman" pitchFamily="18" charset="0"/>
                        </a:rPr>
                        <a:t>, s</a:t>
                      </a: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) 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189,2±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42,2</a:t>
                      </a:r>
                      <a:r>
                        <a:rPr lang="ru-RU" sz="1600" dirty="0" smtClean="0">
                          <a:effectLst/>
                        </a:rPr>
                        <a:t>±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15,0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27,4±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4,57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4,1±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0,52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14,2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11,6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81246859"/>
                  </a:ext>
                </a:extLst>
              </a:tr>
            </a:tbl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D4ADA0D9-69F6-4341-B370-01BF09AF3989}"/>
              </a:ext>
            </a:extLst>
          </p:cNvPr>
          <p:cNvSpPr txBox="1">
            <a:spLocks/>
          </p:cNvSpPr>
          <p:nvPr/>
        </p:nvSpPr>
        <p:spPr>
          <a:xfrm>
            <a:off x="144856" y="0"/>
            <a:ext cx="7016435" cy="5384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Anatomical parameters</a:t>
            </a:r>
            <a:r>
              <a:rPr lang="en-US" b="1" dirty="0" smtClean="0">
                <a:solidFill>
                  <a:schemeClr val="accent2"/>
                </a:solidFill>
              </a:rPr>
              <a:t>: results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492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8352" y="5244336"/>
          <a:ext cx="10846052" cy="1395255"/>
        </p:xfrm>
        <a:graphic>
          <a:graphicData uri="http://schemas.openxmlformats.org/drawingml/2006/table">
            <a:tbl>
              <a:tblPr/>
              <a:tblGrid>
                <a:gridCol w="2253133"/>
                <a:gridCol w="1493492"/>
                <a:gridCol w="1446539"/>
                <a:gridCol w="1812528"/>
                <a:gridCol w="1964319"/>
                <a:gridCol w="1876041"/>
              </a:tblGrid>
              <a:tr h="586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Chl</a:t>
                      </a: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</a:t>
                      </a:r>
                      <a:r>
                        <a:rPr lang="en-US" sz="1600" b="1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ru-RU" sz="1600" b="1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r>
                        <a:rPr lang="en-US" sz="1600" b="1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</a:t>
                      </a: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 </a:t>
                      </a:r>
                      <a:r>
                        <a:rPr lang="en-U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mg g</a:t>
                      </a:r>
                      <a:r>
                        <a:rPr lang="ru-RU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 </a:t>
                      </a:r>
                      <a:r>
                        <a:rPr lang="en-U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dry mass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7476" marR="87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Chl</a:t>
                      </a:r>
                      <a:r>
                        <a:rPr lang="en-US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/ </a:t>
                      </a:r>
                      <a:r>
                        <a:rPr lang="en-US" sz="16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chl</a:t>
                      </a:r>
                      <a:r>
                        <a:rPr lang="en-US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b="1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7476" marR="87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Сarotenoids</a:t>
                      </a:r>
                      <a:r>
                        <a:rPr lang="en-US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7476" marR="87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Chl</a:t>
                      </a:r>
                      <a:r>
                        <a:rPr lang="en-US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</a:t>
                      </a:r>
                      <a:r>
                        <a:rPr lang="en-US" sz="16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a+b</a:t>
                      </a:r>
                      <a:r>
                        <a:rPr lang="en-US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)\car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7476" marR="87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Region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7476" marR="87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Authors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7476" marR="87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r>
                        <a:rPr lang="en-US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r>
                        <a:rPr lang="en-U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r>
                        <a:rPr lang="ru-RU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  <a:r>
                        <a:rPr lang="en-U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-3</a:t>
                      </a:r>
                      <a:r>
                        <a:rPr lang="en-US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r>
                        <a:rPr lang="en-U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7476" marR="87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2.84-4.61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7476" marR="87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87476" marR="87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87476" marR="87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Southern Norway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7476" marR="87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Gauslaa</a:t>
                      </a: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et al., 1996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7476" marR="87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r>
                        <a:rPr lang="en-U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r>
                        <a:rPr lang="ru-RU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86-2</a:t>
                      </a:r>
                      <a:r>
                        <a:rPr lang="en-U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r>
                        <a:rPr lang="ru-RU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7476" marR="87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en-U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r>
                        <a:rPr lang="ru-RU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2-3</a:t>
                      </a:r>
                      <a:r>
                        <a:rPr lang="en-U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r>
                        <a:rPr lang="ru-RU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7476" marR="87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r>
                        <a:rPr lang="en-U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r>
                        <a:rPr lang="ru-RU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28-0</a:t>
                      </a:r>
                      <a:r>
                        <a:rPr lang="en-U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r>
                        <a:rPr lang="ru-RU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70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7476" marR="87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en-US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r>
                        <a:rPr lang="en-US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8-4.6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7476" marR="87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Komi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Republic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7476" marR="87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Golovko</a:t>
                      </a: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et al., 2014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7476" marR="87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80247" y="1844824"/>
          <a:ext cx="10610660" cy="2509343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446602"/>
                <a:gridCol w="1998648"/>
                <a:gridCol w="2263366"/>
                <a:gridCol w="1955549"/>
                <a:gridCol w="1946495"/>
              </a:tblGrid>
              <a:tr h="810139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Functional-age group 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/>
                        <a:t>Chl</a:t>
                      </a:r>
                      <a:r>
                        <a:rPr lang="ru-RU" sz="1800" dirty="0" smtClean="0"/>
                        <a:t> (</a:t>
                      </a:r>
                      <a:r>
                        <a:rPr lang="en-US" sz="1800" dirty="0" smtClean="0"/>
                        <a:t>a</a:t>
                      </a:r>
                      <a:r>
                        <a:rPr lang="ru-RU" sz="1800" dirty="0" smtClean="0"/>
                        <a:t>+</a:t>
                      </a:r>
                      <a:r>
                        <a:rPr lang="en-US" sz="1800" dirty="0" smtClean="0"/>
                        <a:t>b</a:t>
                      </a:r>
                      <a:r>
                        <a:rPr lang="ru-RU" sz="1800" dirty="0" smtClean="0"/>
                        <a:t>)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/>
                        <a:t>Сarotenoids</a:t>
                      </a:r>
                      <a:r>
                        <a:rPr lang="en-US" sz="1800" dirty="0" smtClean="0"/>
                        <a:t> 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/>
                        <a:t>Chl</a:t>
                      </a:r>
                      <a:r>
                        <a:rPr lang="en-US" sz="1800" dirty="0" smtClean="0"/>
                        <a:t> a</a:t>
                      </a:r>
                      <a:r>
                        <a:rPr lang="ru-RU" sz="1800" dirty="0" smtClean="0"/>
                        <a:t> / </a:t>
                      </a:r>
                      <a:r>
                        <a:rPr lang="en-US" sz="1800" dirty="0" err="1" smtClean="0"/>
                        <a:t>chl</a:t>
                      </a:r>
                      <a:r>
                        <a:rPr lang="en-US" sz="1800" dirty="0" smtClean="0"/>
                        <a:t> b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/>
                        <a:t>Chl</a:t>
                      </a:r>
                      <a:r>
                        <a:rPr lang="en-US" sz="1800" dirty="0" smtClean="0"/>
                        <a:t> (</a:t>
                      </a:r>
                      <a:r>
                        <a:rPr lang="en-US" sz="1800" dirty="0" err="1" smtClean="0"/>
                        <a:t>a+b</a:t>
                      </a:r>
                      <a:r>
                        <a:rPr lang="en-US" sz="1800" dirty="0" smtClean="0"/>
                        <a:t>)\car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10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/>
                        <a:t>sterile </a:t>
                      </a:r>
                      <a:r>
                        <a:rPr lang="ru-RU" sz="1800" b="1" dirty="0" smtClean="0"/>
                        <a:t>(</a:t>
                      </a:r>
                      <a:r>
                        <a:rPr lang="en-US" sz="1800" b="1" i="1" dirty="0" err="1" smtClean="0"/>
                        <a:t>st</a:t>
                      </a:r>
                      <a:r>
                        <a:rPr lang="ru-RU" sz="1800" b="1" i="1" dirty="0" smtClean="0"/>
                        <a:t>, </a:t>
                      </a:r>
                      <a:r>
                        <a:rPr lang="en-US" sz="1800" b="1" i="1" dirty="0" err="1" smtClean="0"/>
                        <a:t>im</a:t>
                      </a:r>
                      <a:r>
                        <a:rPr lang="en-US" sz="1800" b="1" i="1" baseline="0" dirty="0" smtClean="0"/>
                        <a:t> 3, </a:t>
                      </a:r>
                      <a:r>
                        <a:rPr lang="en-US" sz="1800" b="1" i="1" dirty="0" smtClean="0"/>
                        <a:t>v1</a:t>
                      </a:r>
                      <a:r>
                        <a:rPr lang="ru-RU" sz="1800" b="1" dirty="0" smtClean="0"/>
                        <a:t>)</a:t>
                      </a:r>
                      <a:endParaRPr lang="ru-RU" sz="1800" b="1" dirty="0" smtClean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-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-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-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-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464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err="1" smtClean="0"/>
                        <a:t>sorediate</a:t>
                      </a:r>
                      <a:r>
                        <a:rPr lang="en-US" sz="1800" b="1" kern="1200" dirty="0" smtClean="0"/>
                        <a:t> </a:t>
                      </a:r>
                      <a:r>
                        <a:rPr lang="ru-RU" sz="1800" b="1" dirty="0" smtClean="0"/>
                        <a:t>(</a:t>
                      </a:r>
                      <a:r>
                        <a:rPr lang="en-US" sz="1800" b="1" i="1" kern="1200" dirty="0" smtClean="0"/>
                        <a:t>v2</a:t>
                      </a:r>
                      <a:r>
                        <a:rPr lang="ru-RU" sz="1800" b="1" dirty="0" smtClean="0"/>
                        <a:t>)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0.246±0.101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0.042±0.057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1.1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6.2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398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/>
                        <a:t>fertile </a:t>
                      </a:r>
                      <a:r>
                        <a:rPr lang="ru-RU" sz="1800" b="1" dirty="0" smtClean="0"/>
                        <a:t>(</a:t>
                      </a:r>
                      <a:r>
                        <a:rPr lang="ru-RU" sz="1800" b="1" i="1" dirty="0" err="1" smtClean="0"/>
                        <a:t>fert</a:t>
                      </a:r>
                      <a:r>
                        <a:rPr lang="en-US" sz="1800" b="1" i="1" dirty="0" smtClean="0"/>
                        <a:t>, g</a:t>
                      </a:r>
                      <a:r>
                        <a:rPr lang="ru-RU" sz="1800" b="1" dirty="0" smtClean="0"/>
                        <a:t>)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0.269±0.205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0.044±0.034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1.4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6.5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398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/>
                        <a:t>senile </a:t>
                      </a:r>
                      <a:r>
                        <a:rPr lang="ru-RU" sz="1800" b="1" dirty="0" smtClean="0"/>
                        <a:t>(</a:t>
                      </a:r>
                      <a:r>
                        <a:rPr lang="ru-RU" sz="1800" b="1" i="1" dirty="0" err="1" smtClean="0"/>
                        <a:t>sen</a:t>
                      </a:r>
                      <a:r>
                        <a:rPr lang="en-US" sz="1800" b="1" i="1" dirty="0" smtClean="0"/>
                        <a:t>, s</a:t>
                      </a:r>
                      <a:r>
                        <a:rPr lang="ru-RU" sz="1800" b="1" dirty="0" smtClean="0"/>
                        <a:t>) </a:t>
                      </a:r>
                      <a:endParaRPr lang="ru-RU" sz="18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0.198±0.052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0.038±0.010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1.6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5.1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0" y="4886008"/>
            <a:ext cx="11472597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60F6-14D7-439F-A793-E848A0608FD2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D4ADA0D9-69F6-4341-B370-01BF09AF3989}"/>
              </a:ext>
            </a:extLst>
          </p:cNvPr>
          <p:cNvSpPr txBox="1">
            <a:spLocks/>
          </p:cNvSpPr>
          <p:nvPr/>
        </p:nvSpPr>
        <p:spPr>
          <a:xfrm>
            <a:off x="144856" y="0"/>
            <a:ext cx="7016435" cy="5384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Photosynthetic pigments content</a:t>
            </a:r>
            <a:r>
              <a:rPr lang="en-US" b="1" dirty="0" smtClean="0">
                <a:solidFill>
                  <a:schemeClr val="accent2"/>
                </a:solidFill>
              </a:rPr>
              <a:t>: results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7DF150A-C537-4190-B5CA-004EA470044C}"/>
              </a:ext>
            </a:extLst>
          </p:cNvPr>
          <p:cNvSpPr txBox="1"/>
          <p:nvPr/>
        </p:nvSpPr>
        <p:spPr>
          <a:xfrm>
            <a:off x="461727" y="909484"/>
            <a:ext cx="1046580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Table 2. Photosynthetic pigments content in </a:t>
            </a:r>
            <a:r>
              <a:rPr lang="en-US" sz="2000" i="1" dirty="0" smtClean="0"/>
              <a:t>L</a:t>
            </a:r>
            <a:r>
              <a:rPr lang="ru-RU" sz="2000" i="1" dirty="0" smtClean="0"/>
              <a:t>. </a:t>
            </a:r>
            <a:r>
              <a:rPr lang="en-US" sz="2000" i="1" dirty="0" smtClean="0"/>
              <a:t>pulmonaria</a:t>
            </a:r>
            <a:r>
              <a:rPr lang="ru-RU" sz="2000" dirty="0" smtClean="0"/>
              <a:t>  </a:t>
            </a:r>
            <a:r>
              <a:rPr lang="en-US" sz="2000" dirty="0" smtClean="0"/>
              <a:t>thalli of different stages (</a:t>
            </a:r>
            <a:r>
              <a:rPr lang="en-US" sz="2000" dirty="0" smtClean="0">
                <a:solidFill>
                  <a:srgbClr val="000000"/>
                </a:solidFill>
                <a:ea typeface="Times New Roman"/>
                <a:cs typeface="Times New Roman"/>
              </a:rPr>
              <a:t>mg</a:t>
            </a:r>
            <a:r>
              <a:rPr lang="ru-RU" sz="2000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ea typeface="Times New Roman"/>
                <a:cs typeface="Times New Roman"/>
              </a:rPr>
              <a:t>g</a:t>
            </a:r>
            <a:r>
              <a:rPr lang="ru-RU" sz="2000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sz="2000" baseline="30000" dirty="0" smtClean="0">
                <a:solidFill>
                  <a:srgbClr val="000000"/>
                </a:solidFill>
                <a:ea typeface="Times New Roman"/>
                <a:cs typeface="Times New Roman"/>
              </a:rPr>
              <a:t>-1 </a:t>
            </a:r>
            <a:r>
              <a:rPr lang="en-US" sz="2000" baseline="30000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ea typeface="Times New Roman"/>
                <a:cs typeface="Times New Roman"/>
              </a:rPr>
              <a:t>of </a:t>
            </a:r>
            <a:r>
              <a:rPr lang="en-US" sz="2000" dirty="0" smtClean="0">
                <a:solidFill>
                  <a:srgbClr val="000000"/>
                </a:solidFill>
                <a:ea typeface="Calibri"/>
                <a:cs typeface="Times New Roman"/>
              </a:rPr>
              <a:t>dry mass)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2417</TotalTime>
  <Words>1820</Words>
  <Application>Microsoft Office PowerPoint</Application>
  <PresentationFormat>Произвольный</PresentationFormat>
  <Paragraphs>372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Слайд 1</vt:lpstr>
      <vt:lpstr>Слайд 2</vt:lpstr>
      <vt:lpstr>Слайд 3</vt:lpstr>
      <vt:lpstr>Слайд 4</vt:lpstr>
      <vt:lpstr>Слайд 5</vt:lpstr>
      <vt:lpstr>Study area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Thanks for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Российской Федерации федеральное государственное бюджетное образовательное  учреждение высшего образования «ПЕТРОЗАВОДСКИЙ ГОСУДАРСТВЕННЫЙ УНИВЕРСИТЕТ» (ПетрГУ) Институт биологии, экологии и агротехнологий</dc:title>
  <dc:creator>Ольга Чирва</dc:creator>
  <cp:lastModifiedBy>Вера</cp:lastModifiedBy>
  <cp:revision>307</cp:revision>
  <dcterms:created xsi:type="dcterms:W3CDTF">2019-04-02T18:29:01Z</dcterms:created>
  <dcterms:modified xsi:type="dcterms:W3CDTF">2019-09-08T16:41:40Z</dcterms:modified>
</cp:coreProperties>
</file>