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0" r:id="rId3"/>
    <p:sldId id="261" r:id="rId4"/>
    <p:sldId id="282" r:id="rId5"/>
    <p:sldId id="262" r:id="rId6"/>
    <p:sldId id="273" r:id="rId7"/>
    <p:sldId id="275" r:id="rId8"/>
    <p:sldId id="274" r:id="rId9"/>
    <p:sldId id="276" r:id="rId10"/>
    <p:sldId id="277" r:id="rId11"/>
    <p:sldId id="278" r:id="rId12"/>
    <p:sldId id="279" r:id="rId13"/>
    <p:sldId id="266" r:id="rId14"/>
    <p:sldId id="280" r:id="rId15"/>
    <p:sldId id="263" r:id="rId16"/>
    <p:sldId id="264" r:id="rId17"/>
    <p:sldId id="272" r:id="rId18"/>
    <p:sldId id="268" r:id="rId19"/>
    <p:sldId id="28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4854" y="-20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2019_&#1082;&#1086;&#1085;&#1092;\&#1051;&#1080;&#1096;&#1072;&#1081;&#1085;&#1080;&#1082;&#1080;_&#1082;&#1086;&#1085;&#1092;&#1077;&#1088;&#1077;&#1085;&#1094;&#1080;&#1103;\&#1050;&#1086;&#1087;&#1080;&#1103;%20RANGIFERINA_TOTAL_3_%202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7.1988407699037624E-2"/>
          <c:y val="6.1170907355588819E-2"/>
          <c:w val="0.89022681539807558"/>
          <c:h val="0.80080345328734759"/>
        </c:manualLayout>
      </c:layout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</c:spPr>
          </c:marker>
          <c:errBars>
            <c:errDir val="y"/>
            <c:errBarType val="both"/>
            <c:errValType val="cust"/>
            <c:noEndCap val="1"/>
            <c:plus>
              <c:numRef>
                <c:f>Лист1!$AA$3:$AA$121</c:f>
                <c:numCache>
                  <c:formatCode>General</c:formatCode>
                  <c:ptCount val="119"/>
                  <c:pt idx="0">
                    <c:v>13</c:v>
                  </c:pt>
                  <c:pt idx="1">
                    <c:v>8</c:v>
                  </c:pt>
                  <c:pt idx="2">
                    <c:v>10</c:v>
                  </c:pt>
                  <c:pt idx="3">
                    <c:v>8</c:v>
                  </c:pt>
                  <c:pt idx="4">
                    <c:v>5</c:v>
                  </c:pt>
                  <c:pt idx="5">
                    <c:v>6</c:v>
                  </c:pt>
                  <c:pt idx="6">
                    <c:v>8</c:v>
                  </c:pt>
                  <c:pt idx="7">
                    <c:v>9</c:v>
                  </c:pt>
                  <c:pt idx="12">
                    <c:v>8</c:v>
                  </c:pt>
                  <c:pt idx="13">
                    <c:v>9</c:v>
                  </c:pt>
                  <c:pt idx="14">
                    <c:v>9</c:v>
                  </c:pt>
                  <c:pt idx="15">
                    <c:v>9</c:v>
                  </c:pt>
                  <c:pt idx="16">
                    <c:v>8</c:v>
                  </c:pt>
                  <c:pt idx="17">
                    <c:v>9</c:v>
                  </c:pt>
                  <c:pt idx="18">
                    <c:v>9</c:v>
                  </c:pt>
                  <c:pt idx="27">
                    <c:v>7</c:v>
                  </c:pt>
                  <c:pt idx="28">
                    <c:v>7</c:v>
                  </c:pt>
                  <c:pt idx="29">
                    <c:v>8</c:v>
                  </c:pt>
                  <c:pt idx="30">
                    <c:v>5</c:v>
                  </c:pt>
                  <c:pt idx="31">
                    <c:v>9</c:v>
                  </c:pt>
                  <c:pt idx="32">
                    <c:v>9</c:v>
                  </c:pt>
                  <c:pt idx="33">
                    <c:v>10</c:v>
                  </c:pt>
                  <c:pt idx="34">
                    <c:v>9</c:v>
                  </c:pt>
                  <c:pt idx="35">
                    <c:v>7</c:v>
                  </c:pt>
                  <c:pt idx="36">
                    <c:v>7</c:v>
                  </c:pt>
                  <c:pt idx="37">
                    <c:v>9</c:v>
                  </c:pt>
                  <c:pt idx="38">
                    <c:v>14</c:v>
                  </c:pt>
                  <c:pt idx="39">
                    <c:v>11.9</c:v>
                  </c:pt>
                  <c:pt idx="40">
                    <c:v>8.82</c:v>
                  </c:pt>
                  <c:pt idx="49">
                    <c:v>7</c:v>
                  </c:pt>
                  <c:pt idx="50">
                    <c:v>10</c:v>
                  </c:pt>
                  <c:pt idx="51">
                    <c:v>7</c:v>
                  </c:pt>
                  <c:pt idx="52">
                    <c:v>9</c:v>
                  </c:pt>
                  <c:pt idx="53">
                    <c:v>9</c:v>
                  </c:pt>
                  <c:pt idx="54">
                    <c:v>7</c:v>
                  </c:pt>
                  <c:pt idx="55">
                    <c:v>8</c:v>
                  </c:pt>
                  <c:pt idx="56">
                    <c:v>8</c:v>
                  </c:pt>
                  <c:pt idx="57">
                    <c:v>10</c:v>
                  </c:pt>
                  <c:pt idx="58">
                    <c:v>8</c:v>
                  </c:pt>
                  <c:pt idx="59">
                    <c:v>10</c:v>
                  </c:pt>
                  <c:pt idx="60">
                    <c:v>9</c:v>
                  </c:pt>
                  <c:pt idx="61">
                    <c:v>8.26</c:v>
                  </c:pt>
                  <c:pt idx="62">
                    <c:v>9.4</c:v>
                  </c:pt>
                  <c:pt idx="63">
                    <c:v>8.4</c:v>
                  </c:pt>
                  <c:pt idx="64">
                    <c:v>8.82</c:v>
                  </c:pt>
                  <c:pt idx="74">
                    <c:v>11</c:v>
                  </c:pt>
                  <c:pt idx="75">
                    <c:v>10</c:v>
                  </c:pt>
                  <c:pt idx="76">
                    <c:v>9</c:v>
                  </c:pt>
                  <c:pt idx="77">
                    <c:v>9</c:v>
                  </c:pt>
                  <c:pt idx="78">
                    <c:v>9</c:v>
                  </c:pt>
                  <c:pt idx="85">
                    <c:v>8</c:v>
                  </c:pt>
                  <c:pt idx="86">
                    <c:v>4</c:v>
                  </c:pt>
                  <c:pt idx="87">
                    <c:v>5</c:v>
                  </c:pt>
                  <c:pt idx="88">
                    <c:v>8</c:v>
                  </c:pt>
                  <c:pt idx="89">
                    <c:v>6</c:v>
                  </c:pt>
                  <c:pt idx="90">
                    <c:v>9</c:v>
                  </c:pt>
                  <c:pt idx="97">
                    <c:v>7</c:v>
                  </c:pt>
                  <c:pt idx="98">
                    <c:v>7</c:v>
                  </c:pt>
                  <c:pt idx="99">
                    <c:v>7</c:v>
                  </c:pt>
                  <c:pt idx="100">
                    <c:v>7</c:v>
                  </c:pt>
                  <c:pt idx="101">
                    <c:v>6</c:v>
                  </c:pt>
                  <c:pt idx="102">
                    <c:v>6</c:v>
                  </c:pt>
                  <c:pt idx="103">
                    <c:v>7</c:v>
                  </c:pt>
                  <c:pt idx="104">
                    <c:v>7</c:v>
                  </c:pt>
                  <c:pt idx="105">
                    <c:v>8</c:v>
                  </c:pt>
                  <c:pt idx="106">
                    <c:v>5</c:v>
                  </c:pt>
                  <c:pt idx="107">
                    <c:v>7</c:v>
                  </c:pt>
                  <c:pt idx="108">
                    <c:v>5</c:v>
                  </c:pt>
                  <c:pt idx="109">
                    <c:v>8</c:v>
                  </c:pt>
                  <c:pt idx="118">
                    <c:v>5</c:v>
                  </c:pt>
                </c:numCache>
              </c:numRef>
            </c:plus>
            <c:minus>
              <c:numRef>
                <c:f>Лист1!$AA$3:$AA$121</c:f>
                <c:numCache>
                  <c:formatCode>General</c:formatCode>
                  <c:ptCount val="119"/>
                  <c:pt idx="0">
                    <c:v>13</c:v>
                  </c:pt>
                  <c:pt idx="1">
                    <c:v>8</c:v>
                  </c:pt>
                  <c:pt idx="2">
                    <c:v>10</c:v>
                  </c:pt>
                  <c:pt idx="3">
                    <c:v>8</c:v>
                  </c:pt>
                  <c:pt idx="4">
                    <c:v>5</c:v>
                  </c:pt>
                  <c:pt idx="5">
                    <c:v>6</c:v>
                  </c:pt>
                  <c:pt idx="6">
                    <c:v>8</c:v>
                  </c:pt>
                  <c:pt idx="7">
                    <c:v>9</c:v>
                  </c:pt>
                  <c:pt idx="12">
                    <c:v>8</c:v>
                  </c:pt>
                  <c:pt idx="13">
                    <c:v>9</c:v>
                  </c:pt>
                  <c:pt idx="14">
                    <c:v>9</c:v>
                  </c:pt>
                  <c:pt idx="15">
                    <c:v>9</c:v>
                  </c:pt>
                  <c:pt idx="16">
                    <c:v>8</c:v>
                  </c:pt>
                  <c:pt idx="17">
                    <c:v>9</c:v>
                  </c:pt>
                  <c:pt idx="18">
                    <c:v>9</c:v>
                  </c:pt>
                  <c:pt idx="27">
                    <c:v>7</c:v>
                  </c:pt>
                  <c:pt idx="28">
                    <c:v>7</c:v>
                  </c:pt>
                  <c:pt idx="29">
                    <c:v>8</c:v>
                  </c:pt>
                  <c:pt idx="30">
                    <c:v>5</c:v>
                  </c:pt>
                  <c:pt idx="31">
                    <c:v>9</c:v>
                  </c:pt>
                  <c:pt idx="32">
                    <c:v>9</c:v>
                  </c:pt>
                  <c:pt idx="33">
                    <c:v>10</c:v>
                  </c:pt>
                  <c:pt idx="34">
                    <c:v>9</c:v>
                  </c:pt>
                  <c:pt idx="35">
                    <c:v>7</c:v>
                  </c:pt>
                  <c:pt idx="36">
                    <c:v>7</c:v>
                  </c:pt>
                  <c:pt idx="37">
                    <c:v>9</c:v>
                  </c:pt>
                  <c:pt idx="38">
                    <c:v>14</c:v>
                  </c:pt>
                  <c:pt idx="39">
                    <c:v>11.9</c:v>
                  </c:pt>
                  <c:pt idx="40">
                    <c:v>8.82</c:v>
                  </c:pt>
                  <c:pt idx="49">
                    <c:v>7</c:v>
                  </c:pt>
                  <c:pt idx="50">
                    <c:v>10</c:v>
                  </c:pt>
                  <c:pt idx="51">
                    <c:v>7</c:v>
                  </c:pt>
                  <c:pt idx="52">
                    <c:v>9</c:v>
                  </c:pt>
                  <c:pt idx="53">
                    <c:v>9</c:v>
                  </c:pt>
                  <c:pt idx="54">
                    <c:v>7</c:v>
                  </c:pt>
                  <c:pt idx="55">
                    <c:v>8</c:v>
                  </c:pt>
                  <c:pt idx="56">
                    <c:v>8</c:v>
                  </c:pt>
                  <c:pt idx="57">
                    <c:v>10</c:v>
                  </c:pt>
                  <c:pt idx="58">
                    <c:v>8</c:v>
                  </c:pt>
                  <c:pt idx="59">
                    <c:v>10</c:v>
                  </c:pt>
                  <c:pt idx="60">
                    <c:v>9</c:v>
                  </c:pt>
                  <c:pt idx="61">
                    <c:v>8.26</c:v>
                  </c:pt>
                  <c:pt idx="62">
                    <c:v>9.4</c:v>
                  </c:pt>
                  <c:pt idx="63">
                    <c:v>8.4</c:v>
                  </c:pt>
                  <c:pt idx="64">
                    <c:v>8.82</c:v>
                  </c:pt>
                  <c:pt idx="74">
                    <c:v>11</c:v>
                  </c:pt>
                  <c:pt idx="75">
                    <c:v>10</c:v>
                  </c:pt>
                  <c:pt idx="76">
                    <c:v>9</c:v>
                  </c:pt>
                  <c:pt idx="77">
                    <c:v>9</c:v>
                  </c:pt>
                  <c:pt idx="78">
                    <c:v>9</c:v>
                  </c:pt>
                  <c:pt idx="85">
                    <c:v>8</c:v>
                  </c:pt>
                  <c:pt idx="86">
                    <c:v>4</c:v>
                  </c:pt>
                  <c:pt idx="87">
                    <c:v>5</c:v>
                  </c:pt>
                  <c:pt idx="88">
                    <c:v>8</c:v>
                  </c:pt>
                  <c:pt idx="89">
                    <c:v>6</c:v>
                  </c:pt>
                  <c:pt idx="90">
                    <c:v>9</c:v>
                  </c:pt>
                  <c:pt idx="97">
                    <c:v>7</c:v>
                  </c:pt>
                  <c:pt idx="98">
                    <c:v>7</c:v>
                  </c:pt>
                  <c:pt idx="99">
                    <c:v>7</c:v>
                  </c:pt>
                  <c:pt idx="100">
                    <c:v>7</c:v>
                  </c:pt>
                  <c:pt idx="101">
                    <c:v>6</c:v>
                  </c:pt>
                  <c:pt idx="102">
                    <c:v>6</c:v>
                  </c:pt>
                  <c:pt idx="103">
                    <c:v>7</c:v>
                  </c:pt>
                  <c:pt idx="104">
                    <c:v>7</c:v>
                  </c:pt>
                  <c:pt idx="105">
                    <c:v>8</c:v>
                  </c:pt>
                  <c:pt idx="106">
                    <c:v>5</c:v>
                  </c:pt>
                  <c:pt idx="107">
                    <c:v>7</c:v>
                  </c:pt>
                  <c:pt idx="108">
                    <c:v>5</c:v>
                  </c:pt>
                  <c:pt idx="109">
                    <c:v>8</c:v>
                  </c:pt>
                  <c:pt idx="118">
                    <c:v>5</c:v>
                  </c:pt>
                </c:numCache>
              </c:numRef>
            </c:minus>
            <c:spPr>
              <a:ln w="3175">
                <a:solidFill>
                  <a:srgbClr val="000000"/>
                </a:solidFill>
                <a:prstDash val="solid"/>
              </a:ln>
            </c:spPr>
          </c:errBars>
          <c:yVal>
            <c:numRef>
              <c:f>Лист1!$Y$3:$Y$121</c:f>
              <c:numCache>
                <c:formatCode>General</c:formatCode>
                <c:ptCount val="119"/>
                <c:pt idx="0">
                  <c:v>46</c:v>
                </c:pt>
                <c:pt idx="1">
                  <c:v>28</c:v>
                </c:pt>
                <c:pt idx="2">
                  <c:v>24</c:v>
                </c:pt>
                <c:pt idx="3">
                  <c:v>20</c:v>
                </c:pt>
                <c:pt idx="4">
                  <c:v>14</c:v>
                </c:pt>
                <c:pt idx="5">
                  <c:v>15</c:v>
                </c:pt>
                <c:pt idx="6">
                  <c:v>28</c:v>
                </c:pt>
                <c:pt idx="7">
                  <c:v>32</c:v>
                </c:pt>
                <c:pt idx="12">
                  <c:v>27</c:v>
                </c:pt>
                <c:pt idx="13">
                  <c:v>31</c:v>
                </c:pt>
                <c:pt idx="14">
                  <c:v>33</c:v>
                </c:pt>
                <c:pt idx="15">
                  <c:v>33</c:v>
                </c:pt>
                <c:pt idx="16">
                  <c:v>30</c:v>
                </c:pt>
                <c:pt idx="17">
                  <c:v>22</c:v>
                </c:pt>
                <c:pt idx="18">
                  <c:v>22</c:v>
                </c:pt>
                <c:pt idx="21" formatCode="0.0">
                  <c:v>14</c:v>
                </c:pt>
                <c:pt idx="22" formatCode="0.0">
                  <c:v>46</c:v>
                </c:pt>
                <c:pt idx="23" formatCode="0.0">
                  <c:v>27</c:v>
                </c:pt>
                <c:pt idx="27">
                  <c:v>18</c:v>
                </c:pt>
                <c:pt idx="28">
                  <c:v>18</c:v>
                </c:pt>
                <c:pt idx="29">
                  <c:v>20</c:v>
                </c:pt>
                <c:pt idx="30">
                  <c:v>12</c:v>
                </c:pt>
                <c:pt idx="31">
                  <c:v>32</c:v>
                </c:pt>
                <c:pt idx="32">
                  <c:v>33</c:v>
                </c:pt>
                <c:pt idx="33">
                  <c:v>36</c:v>
                </c:pt>
                <c:pt idx="34">
                  <c:v>34</c:v>
                </c:pt>
                <c:pt idx="35">
                  <c:v>26</c:v>
                </c:pt>
                <c:pt idx="36">
                  <c:v>26</c:v>
                </c:pt>
                <c:pt idx="37">
                  <c:v>22</c:v>
                </c:pt>
                <c:pt idx="38">
                  <c:v>51</c:v>
                </c:pt>
                <c:pt idx="39">
                  <c:v>42.5</c:v>
                </c:pt>
                <c:pt idx="40">
                  <c:v>31.5</c:v>
                </c:pt>
                <c:pt idx="41" formatCode="0.0">
                  <c:v>12</c:v>
                </c:pt>
                <c:pt idx="42" formatCode="0.0">
                  <c:v>51</c:v>
                </c:pt>
                <c:pt idx="43" formatCode="0.0">
                  <c:v>28.714285714285715</c:v>
                </c:pt>
                <c:pt idx="49">
                  <c:v>26</c:v>
                </c:pt>
                <c:pt idx="50">
                  <c:v>36</c:v>
                </c:pt>
                <c:pt idx="51">
                  <c:v>26</c:v>
                </c:pt>
                <c:pt idx="52">
                  <c:v>23</c:v>
                </c:pt>
                <c:pt idx="53">
                  <c:v>22</c:v>
                </c:pt>
                <c:pt idx="54">
                  <c:v>26</c:v>
                </c:pt>
                <c:pt idx="55">
                  <c:v>29</c:v>
                </c:pt>
                <c:pt idx="56">
                  <c:v>21</c:v>
                </c:pt>
                <c:pt idx="57">
                  <c:v>24</c:v>
                </c:pt>
                <c:pt idx="58">
                  <c:v>28</c:v>
                </c:pt>
                <c:pt idx="59">
                  <c:v>38</c:v>
                </c:pt>
                <c:pt idx="60">
                  <c:v>34</c:v>
                </c:pt>
                <c:pt idx="61">
                  <c:v>29.5</c:v>
                </c:pt>
                <c:pt idx="62">
                  <c:v>23.5</c:v>
                </c:pt>
                <c:pt idx="63">
                  <c:v>30</c:v>
                </c:pt>
                <c:pt idx="64">
                  <c:v>31.5</c:v>
                </c:pt>
                <c:pt idx="67" formatCode="0.0">
                  <c:v>21</c:v>
                </c:pt>
                <c:pt idx="68" formatCode="0.00">
                  <c:v>38</c:v>
                </c:pt>
                <c:pt idx="69" formatCode="0.00">
                  <c:v>27.96875</c:v>
                </c:pt>
                <c:pt idx="74">
                  <c:v>40</c:v>
                </c:pt>
                <c:pt idx="75">
                  <c:v>34</c:v>
                </c:pt>
                <c:pt idx="76">
                  <c:v>31</c:v>
                </c:pt>
                <c:pt idx="77">
                  <c:v>23</c:v>
                </c:pt>
                <c:pt idx="78">
                  <c:v>24</c:v>
                </c:pt>
                <c:pt idx="81" formatCode="0.0">
                  <c:v>23</c:v>
                </c:pt>
                <c:pt idx="82" formatCode="0.0">
                  <c:v>40</c:v>
                </c:pt>
                <c:pt idx="83" formatCode="0.0">
                  <c:v>30.4</c:v>
                </c:pt>
                <c:pt idx="85">
                  <c:v>19</c:v>
                </c:pt>
                <c:pt idx="86">
                  <c:v>9</c:v>
                </c:pt>
                <c:pt idx="87">
                  <c:v>12</c:v>
                </c:pt>
                <c:pt idx="88">
                  <c:v>20</c:v>
                </c:pt>
                <c:pt idx="89">
                  <c:v>16</c:v>
                </c:pt>
                <c:pt idx="90">
                  <c:v>23</c:v>
                </c:pt>
                <c:pt idx="93" formatCode="0.0">
                  <c:v>9</c:v>
                </c:pt>
                <c:pt idx="94" formatCode="0.0">
                  <c:v>23</c:v>
                </c:pt>
                <c:pt idx="95" formatCode="0.0">
                  <c:v>16.5</c:v>
                </c:pt>
                <c:pt idx="97">
                  <c:v>18</c:v>
                </c:pt>
                <c:pt idx="98">
                  <c:v>43</c:v>
                </c:pt>
                <c:pt idx="99">
                  <c:v>43</c:v>
                </c:pt>
                <c:pt idx="100">
                  <c:v>27</c:v>
                </c:pt>
                <c:pt idx="101">
                  <c:v>14</c:v>
                </c:pt>
                <c:pt idx="102">
                  <c:v>14</c:v>
                </c:pt>
                <c:pt idx="103">
                  <c:v>18</c:v>
                </c:pt>
                <c:pt idx="104">
                  <c:v>17</c:v>
                </c:pt>
                <c:pt idx="105">
                  <c:v>29</c:v>
                </c:pt>
                <c:pt idx="106">
                  <c:v>11</c:v>
                </c:pt>
                <c:pt idx="107">
                  <c:v>18</c:v>
                </c:pt>
                <c:pt idx="108">
                  <c:v>18</c:v>
                </c:pt>
                <c:pt idx="109">
                  <c:v>29</c:v>
                </c:pt>
                <c:pt idx="112" formatCode="0.0">
                  <c:v>11</c:v>
                </c:pt>
                <c:pt idx="113" formatCode="0.0">
                  <c:v>43</c:v>
                </c:pt>
                <c:pt idx="114" formatCode="0.0">
                  <c:v>23</c:v>
                </c:pt>
                <c:pt idx="115">
                  <c:v>0</c:v>
                </c:pt>
                <c:pt idx="118">
                  <c:v>18</c:v>
                </c:pt>
              </c:numCache>
            </c:numRef>
          </c:yVal>
        </c:ser>
        <c:axId val="200707456"/>
        <c:axId val="200729728"/>
      </c:scatterChart>
      <c:valAx>
        <c:axId val="200707456"/>
        <c:scaling>
          <c:orientation val="minMax"/>
          <c:max val="120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200729728"/>
        <c:crosses val="autoZero"/>
        <c:crossBetween val="midCat"/>
      </c:valAx>
      <c:valAx>
        <c:axId val="200729728"/>
        <c:scaling>
          <c:orientation val="minMax"/>
        </c:scaling>
        <c:axPos val="l"/>
        <c:majorGridlines/>
        <c:numFmt formatCode="General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200707456"/>
        <c:crosses val="autoZero"/>
        <c:crossBetween val="midCat"/>
      </c:valAx>
    </c:plotArea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456BC-B8AD-48B0-8997-CB505796010C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9898-35ED-4FB9-B7CA-B40D824E64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456BC-B8AD-48B0-8997-CB505796010C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9898-35ED-4FB9-B7CA-B40D824E64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456BC-B8AD-48B0-8997-CB505796010C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9898-35ED-4FB9-B7CA-B40D824E64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456BC-B8AD-48B0-8997-CB505796010C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9898-35ED-4FB9-B7CA-B40D824E64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456BC-B8AD-48B0-8997-CB505796010C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9898-35ED-4FB9-B7CA-B40D824E64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456BC-B8AD-48B0-8997-CB505796010C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9898-35ED-4FB9-B7CA-B40D824E64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456BC-B8AD-48B0-8997-CB505796010C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9898-35ED-4FB9-B7CA-B40D824E64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456BC-B8AD-48B0-8997-CB505796010C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9898-35ED-4FB9-B7CA-B40D824E64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456BC-B8AD-48B0-8997-CB505796010C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9898-35ED-4FB9-B7CA-B40D824E64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456BC-B8AD-48B0-8997-CB505796010C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9898-35ED-4FB9-B7CA-B40D824E64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456BC-B8AD-48B0-8997-CB505796010C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9898-35ED-4FB9-B7CA-B40D824E64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456BC-B8AD-48B0-8997-CB505796010C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39898-35ED-4FB9-B7CA-B40D824E64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chart" Target="../charts/char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DSC_02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396"/>
            <a:ext cx="9180513" cy="6884988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08520" y="244966"/>
            <a:ext cx="9144000" cy="1815882"/>
          </a:xfrm>
          <a:prstGeom prst="rect">
            <a:avLst/>
          </a:prstGeom>
          <a:solidFill>
            <a:srgbClr val="FFFF00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ОСОБЕННОСТИ НАКОПЛЕНИЯ ТЯЖЕЛЫХ МЕТАЛЛОВ В ЛИШАЙНИКАХ КЛАДОНИИ ОЛЕНЬЕЙ НА ЕВРОПЕЙСКОМ СЕВЕРЕ РОССИИ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В.В.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Елсаков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А.Б.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Новаковский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А.С. Шуйский</a:t>
            </a:r>
            <a:r>
              <a:rPr kumimoji="0" lang="ru-RU" sz="1600" b="0" i="1" u="none" strike="noStrike" cap="none" normalizeH="0" baseline="3000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Институт биологии Коми научного центра Уральского отделения РAH, г. Сыктывкар </a:t>
            </a:r>
            <a:r>
              <a:rPr kumimoji="0" lang="ru-RU" sz="1600" b="0" i="1" u="none" strike="noStrike" cap="none" normalizeH="0" baseline="3000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Институт геологии Коми научного центра Уральского отделения РAH, г. Сыктывкар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1920" y="6237312"/>
            <a:ext cx="1957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Сыктывкар 2019</a:t>
            </a:r>
            <a:endParaRPr lang="ru-RU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8054" t="26250" r="23811" b="7601"/>
          <a:stretch>
            <a:fillRect/>
          </a:stretch>
        </p:blipFill>
        <p:spPr bwMode="auto">
          <a:xfrm>
            <a:off x="1691680" y="188640"/>
            <a:ext cx="5736637" cy="443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7504" y="4505052"/>
            <a:ext cx="90364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Рис. </a:t>
            </a:r>
            <a:r>
              <a:rPr lang="ru-RU" b="1" dirty="0" smtClean="0"/>
              <a:t> </a:t>
            </a:r>
            <a:r>
              <a:rPr lang="ru-RU" dirty="0"/>
              <a:t>Зависимость концентрации некоторых элементов-загрязнителей в талломах </a:t>
            </a:r>
            <a:r>
              <a:rPr lang="en-US" i="1" dirty="0" err="1"/>
              <a:t>Cladonia</a:t>
            </a:r>
            <a:r>
              <a:rPr lang="en-US" i="1" dirty="0"/>
              <a:t> </a:t>
            </a:r>
            <a:r>
              <a:rPr lang="en-US" i="1" dirty="0" err="1"/>
              <a:t>rangiferina</a:t>
            </a:r>
            <a:r>
              <a:rPr lang="ru-RU" dirty="0"/>
              <a:t> от расстояния до </a:t>
            </a:r>
            <a:r>
              <a:rPr lang="ru-RU" dirty="0" err="1"/>
              <a:t>промплощадки</a:t>
            </a:r>
            <a:r>
              <a:rPr lang="ru-RU" dirty="0"/>
              <a:t> в Никеле АО «Кольская ГМК» ПАО «</a:t>
            </a:r>
            <a:r>
              <a:rPr lang="ru-RU" dirty="0" err="1"/>
              <a:t>Норникель</a:t>
            </a:r>
            <a:r>
              <a:rPr lang="ru-RU" dirty="0"/>
              <a:t>». Представлены значения концентраций, центральная линия – аппроксимирующая экспонента, верхняя и нижняя линии – интервал прогнозирования (</a:t>
            </a:r>
            <a:r>
              <a:rPr lang="en-US" dirty="0"/>
              <a:t>p </a:t>
            </a:r>
            <a:r>
              <a:rPr lang="ru-RU" dirty="0"/>
              <a:t>=</a:t>
            </a:r>
            <a:r>
              <a:rPr lang="en-US" dirty="0"/>
              <a:t> </a:t>
            </a:r>
            <a:r>
              <a:rPr lang="ru-RU" dirty="0"/>
              <a:t>0.95). Для сравнения представлены значения концентраций, полученные сотрудниками заповедника для листьев березы пушистой (</a:t>
            </a:r>
            <a:r>
              <a:rPr lang="ru-RU" dirty="0">
                <a:sym typeface="Wingdings"/>
              </a:rPr>
              <a:t></a:t>
            </a:r>
            <a:r>
              <a:rPr lang="ru-RU" dirty="0"/>
              <a:t>) и черники (▲). Отмечены значения для талломов напочвенных кустистых лишайников (◊) (по: Ежов, 2011). Классах различных фитоценозов: лесные (</a:t>
            </a:r>
            <a:r>
              <a:rPr lang="ru-RU" dirty="0">
                <a:sym typeface="Wingdings 2"/>
              </a:rPr>
              <a:t></a:t>
            </a:r>
            <a:r>
              <a:rPr lang="ru-RU" dirty="0"/>
              <a:t>), горно-тундровые (▲), болотные (</a:t>
            </a:r>
            <a:r>
              <a:rPr lang="ru-RU" dirty="0">
                <a:sym typeface="Wingdings"/>
              </a:rPr>
              <a:t></a:t>
            </a:r>
            <a:r>
              <a:rPr lang="ru-RU" dirty="0"/>
              <a:t>).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 l="26291" t="24482" r="21963" b="27295"/>
          <a:stretch>
            <a:fillRect/>
          </a:stretch>
        </p:blipFill>
        <p:spPr bwMode="auto">
          <a:xfrm>
            <a:off x="107504" y="1844824"/>
            <a:ext cx="892899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3995936" y="620688"/>
          <a:ext cx="1062118" cy="432048"/>
        </p:xfrm>
        <a:graphic>
          <a:graphicData uri="http://schemas.openxmlformats.org/presentationml/2006/ole">
            <p:oleObj spid="_x0000_s31746" name="Формула" r:id="rId4" imgW="558800" imgH="228600" progId="Equation.3">
              <p:embed/>
            </p:oleObj>
          </a:graphicData>
        </a:graphic>
      </p:graphicFrame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-324544" y="231031"/>
            <a:ext cx="84249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Наилучшая аппроксимация достигается при использовании экспоненциальной функции вида: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179512" y="1052736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90713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где 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коэффициенты модели</a:t>
            </a:r>
            <a:r>
              <a:rPr lang="en-US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179512" y="868070"/>
            <a:ext cx="87849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начальная концентрация элемента в точке с минимальным удалением от источника загрязнения, 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скорость убывания концентрации, с расстоянием, 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расстояние до источника загрязнения, 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результирующая концентрация.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274" name="Object 10"/>
          <p:cNvGraphicFramePr>
            <a:graphicFrameLocks noChangeAspect="1"/>
          </p:cNvGraphicFramePr>
          <p:nvPr/>
        </p:nvGraphicFramePr>
        <p:xfrm>
          <a:off x="2699792" y="1068735"/>
          <a:ext cx="180975" cy="200025"/>
        </p:xfrm>
        <a:graphic>
          <a:graphicData uri="http://schemas.openxmlformats.org/presentationml/2006/ole">
            <p:oleObj spid="_x0000_s31747" name="Формула" r:id="rId5" imgW="177569" imgH="202936" progId="Equation.3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асвик_Выбросы-2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656" y="116632"/>
            <a:ext cx="7075728" cy="5377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9512" y="5590981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Рис. </a:t>
            </a:r>
            <a:r>
              <a:rPr lang="ru-RU" dirty="0" err="1" smtClean="0"/>
              <a:t>Изоплеты</a:t>
            </a:r>
            <a:r>
              <a:rPr lang="ru-RU" dirty="0" smtClean="0"/>
              <a:t> </a:t>
            </a:r>
            <a:r>
              <a:rPr lang="ru-RU" dirty="0"/>
              <a:t>аккумуляции элементов-загрязнителей в талломах </a:t>
            </a:r>
            <a:r>
              <a:rPr lang="en-US" i="1" dirty="0" err="1"/>
              <a:t>Cladonia</a:t>
            </a:r>
            <a:r>
              <a:rPr lang="en-US" i="1" dirty="0"/>
              <a:t> </a:t>
            </a:r>
            <a:r>
              <a:rPr lang="en-US" i="1" dirty="0" err="1"/>
              <a:t>rangiferina</a:t>
            </a:r>
            <a:r>
              <a:rPr lang="ru-RU" dirty="0"/>
              <a:t> в границах заповедника «</a:t>
            </a:r>
            <a:r>
              <a:rPr lang="ru-RU" dirty="0" err="1"/>
              <a:t>Пасвик</a:t>
            </a:r>
            <a:r>
              <a:rPr lang="ru-RU" dirty="0"/>
              <a:t>» (мг/кг).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МФНУ-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25" y="0"/>
            <a:ext cx="4943475" cy="6858000"/>
          </a:xfrm>
          <a:prstGeom prst="rect">
            <a:avLst/>
          </a:prstGeom>
          <a:noFill/>
        </p:spPr>
      </p:pic>
      <p:pic>
        <p:nvPicPr>
          <p:cNvPr id="9222" name="Picture 6" descr="IMGP04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260350"/>
            <a:ext cx="2870200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 descr="IMGP06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1950" y="2587625"/>
            <a:ext cx="2946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5600" y="5013325"/>
            <a:ext cx="164782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 l="20227" t="18700" r="22779" b="13576"/>
          <a:stretch>
            <a:fillRect/>
          </a:stretch>
        </p:blipFill>
        <p:spPr bwMode="auto">
          <a:xfrm>
            <a:off x="-36512" y="0"/>
            <a:ext cx="10297144" cy="6882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C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692150"/>
            <a:ext cx="4876800" cy="5197475"/>
          </a:xfrm>
          <a:prstGeom prst="rect">
            <a:avLst/>
          </a:prstGeom>
          <a:noFill/>
        </p:spPr>
      </p:pic>
      <p:pic>
        <p:nvPicPr>
          <p:cNvPr id="10246" name="Picture 6" descr="zap_veter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765175"/>
            <a:ext cx="3632200" cy="4679950"/>
          </a:xfrm>
          <a:prstGeom prst="rect">
            <a:avLst/>
          </a:prstGeom>
          <a:noFill/>
        </p:spPr>
      </p:pic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5219700" y="5589588"/>
            <a:ext cx="3744913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1200"/>
              <a:t>Рис. Моделирование обратных траекторий поступления воздушных масс к участкам отбора образцов с использованием программы </a:t>
            </a:r>
            <a:r>
              <a:rPr lang="ru-RU" sz="1200" b="1" i="1"/>
              <a:t>HYSPLIT 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1187450" y="6021388"/>
            <a:ext cx="2657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Анализ образцов снега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ижма_вете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44450"/>
            <a:ext cx="8893175" cy="5832475"/>
          </a:xfrm>
          <a:prstGeom prst="rect">
            <a:avLst/>
          </a:prstGeom>
          <a:noFill/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250825" y="6021388"/>
            <a:ext cx="8713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/>
              <a:t>Моделирование обратных траекторий поступления воздушных масс к участкам отбора образцов с использованием программы </a:t>
            </a:r>
            <a:r>
              <a:rPr lang="ru-RU" b="1" i="1"/>
              <a:t>HYSPLIT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ÐÐ°ÑÑÐ¸Ð½ÐºÐ¸ Ð¿Ð¾ Ð·Ð°Ð¿ÑÐ¾ÑÑ Ð²ÐµÑÐ¾ÑÐºÐ° ÐºÐ»Ð°Ð´Ð¾Ð½Ð¸Ð¸ Ð¾Ð»ÐµÐ½ÑÐµÐ¹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188640"/>
            <a:ext cx="2861048" cy="1859682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3568" y="2204864"/>
            <a:ext cx="7941572" cy="443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563888" y="1027475"/>
            <a:ext cx="504056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Среди определенных минералов: 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итанит, пирит, эпидот, рутил, ильменит,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кпш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 калиевый полевой шпат),кварц, плагиоклаз моноцит , барит,  хромит, ещё был фтор апатит и слюда ( хлорит)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перечне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выявленных элементов: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Mg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Al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Cr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Mn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Fe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Ni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др.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35896" y="188640"/>
            <a:ext cx="48245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Сканирующий электронный микроскоп TESCAN VEGA3 LMH 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энергодисперсионной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приставкой X-MAX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Oxford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instruments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snezhn_obz_trassa_s_kvad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04813"/>
            <a:ext cx="4448175" cy="6291262"/>
          </a:xfrm>
          <a:prstGeom prst="rect">
            <a:avLst/>
          </a:prstGeom>
          <a:noFill/>
        </p:spPr>
      </p:pic>
      <p:pic>
        <p:nvPicPr>
          <p:cNvPr id="3077" name="Picture 5" descr="snezhn_podrobn_trass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3" y="28575"/>
            <a:ext cx="5834062" cy="4124325"/>
          </a:xfrm>
          <a:prstGeom prst="rect">
            <a:avLst/>
          </a:prstGeom>
          <a:noFill/>
        </p:spPr>
      </p:pic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4643438" y="3933825"/>
            <a:ext cx="4321175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/>
              <a:t>На материалах зимних спутниковых съемок (</a:t>
            </a:r>
            <a:r>
              <a:rPr lang="en-US"/>
              <a:t>Landsat</a:t>
            </a:r>
            <a:r>
              <a:rPr lang="ru-RU"/>
              <a:t> 5 4.5.2011) ореол пылевого распространения отчетливо выделяется. На отдельных участках протяженность пылевых выбросов от автодороги фиксируется на расстоянии от 250 до 1000 м.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4572000" y="5949950"/>
            <a:ext cx="44053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На листьях ив осаждается до 10 г пыли</a:t>
            </a:r>
          </a:p>
          <a:p>
            <a:r>
              <a:rPr lang="ru-RU"/>
              <a:t>на 1м</a:t>
            </a:r>
            <a:r>
              <a:rPr lang="ru-RU" baseline="30000"/>
              <a:t>2 </a:t>
            </a:r>
          </a:p>
        </p:txBody>
      </p:sp>
      <p:pic>
        <p:nvPicPr>
          <p:cNvPr id="4097" name="Picture 1" descr="IMGP017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908720"/>
            <a:ext cx="2195736" cy="1646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тундра июнь 2009 02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291" name="Прямоугольник 3"/>
          <p:cNvSpPr>
            <a:spLocks noChangeArrowheads="1"/>
          </p:cNvSpPr>
          <p:nvPr/>
        </p:nvSpPr>
        <p:spPr bwMode="auto">
          <a:xfrm>
            <a:off x="468313" y="5805488"/>
            <a:ext cx="67865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chemeClr val="bg1"/>
                </a:solidFill>
                <a:latin typeface="Calibri" pitchFamily="34" charset="0"/>
              </a:rPr>
              <a:t>Спасибо за внимание</a:t>
            </a:r>
            <a:r>
              <a:rPr lang="en-US" sz="2800" b="1">
                <a:solidFill>
                  <a:schemeClr val="bg1"/>
                </a:solidFill>
                <a:latin typeface="Calibri" pitchFamily="34" charset="0"/>
              </a:rPr>
              <a:t>! </a:t>
            </a:r>
            <a:endParaRPr lang="ru-RU" sz="28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179512" y="188640"/>
            <a:ext cx="8040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ru-RU" sz="1200" dirty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Работа выполнена в рамках Комплексной программы фундаментальных научных исследований УрО РАН 2018-2020 гг. </a:t>
            </a:r>
          </a:p>
          <a:p>
            <a:pPr algn="just"/>
            <a:r>
              <a:rPr lang="ru-RU" sz="1200" dirty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Подпрограмма Арктика. Проект № 18-9-4-5.</a:t>
            </a:r>
            <a:endParaRPr lang="ru-RU" sz="1800" dirty="0">
              <a:solidFill>
                <a:schemeClr val="tx2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3708400" y="2852738"/>
            <a:ext cx="5113338" cy="1512887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3635375" y="3376613"/>
            <a:ext cx="52482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/>
              <a:t>В мае 2014 г. от сбросов пластовых вод зафиксирован падеж более 150 оленей СПК «Ижемский оленевод»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107950" y="4502150"/>
            <a:ext cx="3843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Статистика по падежам РК 2015 г:</a:t>
            </a:r>
          </a:p>
        </p:txBody>
      </p:sp>
      <p:graphicFrame>
        <p:nvGraphicFramePr>
          <p:cNvPr id="11275" name="Object 11"/>
          <p:cNvGraphicFramePr>
            <a:graphicFrameLocks noChangeAspect="1"/>
          </p:cNvGraphicFramePr>
          <p:nvPr/>
        </p:nvGraphicFramePr>
        <p:xfrm>
          <a:off x="179388" y="4797425"/>
          <a:ext cx="5040312" cy="1389063"/>
        </p:xfrm>
        <a:graphic>
          <a:graphicData uri="http://schemas.openxmlformats.org/presentationml/2006/ole">
            <p:oleObj spid="_x0000_s1026" name="Диаграмма" r:id="rId3" imgW="5886298" imgH="1933489" progId="Excel.Sheet.8">
              <p:embed/>
            </p:oleObj>
          </a:graphicData>
        </a:graphic>
      </p:graphicFrame>
      <p:pic>
        <p:nvPicPr>
          <p:cNvPr id="11276" name="Picture 12"/>
          <p:cNvPicPr>
            <a:picLocks noChangeAspect="1" noChangeArrowheads="1"/>
          </p:cNvPicPr>
          <p:nvPr/>
        </p:nvPicPr>
        <p:blipFill>
          <a:blip r:embed="rId4" cstate="print"/>
          <a:srcRect l="10703" t="17265" r="5064" b="50642"/>
          <a:stretch>
            <a:fillRect/>
          </a:stretch>
        </p:blipFill>
        <p:spPr bwMode="auto">
          <a:xfrm>
            <a:off x="107950" y="44450"/>
            <a:ext cx="59055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7" name="Picture 13"/>
          <p:cNvPicPr>
            <a:picLocks noChangeAspect="1" noChangeArrowheads="1"/>
          </p:cNvPicPr>
          <p:nvPr/>
        </p:nvPicPr>
        <p:blipFill>
          <a:blip r:embed="rId4" cstate="print"/>
          <a:srcRect l="10716" t="73717" r="5078" b="3322"/>
          <a:stretch>
            <a:fillRect/>
          </a:stretch>
        </p:blipFill>
        <p:spPr bwMode="auto">
          <a:xfrm>
            <a:off x="34925" y="1916113"/>
            <a:ext cx="5902325" cy="128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179388" y="73025"/>
            <a:ext cx="5761037" cy="3140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1279" name="Picture 15"/>
          <p:cNvPicPr>
            <a:picLocks noChangeAspect="1" noChangeArrowheads="1"/>
          </p:cNvPicPr>
          <p:nvPr/>
        </p:nvPicPr>
        <p:blipFill>
          <a:blip r:embed="rId5" cstate="print"/>
          <a:srcRect l="20726" t="13829" b="18781"/>
          <a:stretch>
            <a:fillRect/>
          </a:stretch>
        </p:blipFill>
        <p:spPr bwMode="auto">
          <a:xfrm>
            <a:off x="5219700" y="4270375"/>
            <a:ext cx="3527425" cy="239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/>
          <a:srcRect t="5417" b="5702"/>
          <a:stretch>
            <a:fillRect/>
          </a:stretch>
        </p:blipFill>
        <p:spPr bwMode="auto">
          <a:xfrm>
            <a:off x="1042988" y="404813"/>
            <a:ext cx="5892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 cstate="print"/>
          <a:srcRect t="7500" b="5704"/>
          <a:stretch>
            <a:fillRect/>
          </a:stretch>
        </p:blipFill>
        <p:spPr bwMode="auto">
          <a:xfrm>
            <a:off x="1042988" y="2924175"/>
            <a:ext cx="589280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611188" y="5516563"/>
            <a:ext cx="8207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b="1"/>
              <a:t>Рис.</a:t>
            </a:r>
            <a:r>
              <a:rPr lang="ru-RU"/>
              <a:t> Содержание </a:t>
            </a:r>
            <a:r>
              <a:rPr lang="en-US"/>
              <a:t>Cd</a:t>
            </a:r>
            <a:r>
              <a:rPr lang="ru-RU"/>
              <a:t> и </a:t>
            </a:r>
            <a:r>
              <a:rPr lang="en-US"/>
              <a:t>Hg</a:t>
            </a:r>
            <a:r>
              <a:rPr lang="ru-RU"/>
              <a:t> в образцах печени модельных животных относительно нормативных показателей (ТР ТС 021/2011).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819150" y="620713"/>
          <a:ext cx="7505700" cy="3600450"/>
        </p:xfrm>
        <a:graphic>
          <a:graphicData uri="http://schemas.openxmlformats.org/presentationml/2006/ole">
            <p:oleObj spid="_x0000_s33794" name="Диаграмма" r:id="rId3" imgW="7505720" imgH="3600379" progId="Excel.Sheet.8">
              <p:embed/>
            </p:oleObj>
          </a:graphicData>
        </a:graphic>
      </p:graphicFrame>
      <p:sp>
        <p:nvSpPr>
          <p:cNvPr id="2051" name="Line 3"/>
          <p:cNvSpPr>
            <a:spLocks noChangeShapeType="1"/>
          </p:cNvSpPr>
          <p:nvPr/>
        </p:nvSpPr>
        <p:spPr bwMode="auto">
          <a:xfrm flipH="1">
            <a:off x="1547813" y="2205038"/>
            <a:ext cx="31686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2" name="AutoShape 4"/>
          <p:cNvSpPr>
            <a:spLocks/>
          </p:cNvSpPr>
          <p:nvPr/>
        </p:nvSpPr>
        <p:spPr bwMode="auto">
          <a:xfrm rot="-5400000">
            <a:off x="3996531" y="2420144"/>
            <a:ext cx="142875" cy="1296988"/>
          </a:xfrm>
          <a:prstGeom prst="leftBrace">
            <a:avLst>
              <a:gd name="adj1" fmla="val 75648"/>
              <a:gd name="adj2" fmla="val 50000"/>
            </a:avLst>
          </a:prstGeom>
          <a:noFill/>
          <a:ln w="2540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3" name="Oval 5" descr="Широкий диагональный 2"/>
          <p:cNvSpPr>
            <a:spLocks noChangeArrowheads="1"/>
          </p:cNvSpPr>
          <p:nvPr/>
        </p:nvSpPr>
        <p:spPr bwMode="auto">
          <a:xfrm>
            <a:off x="2843213" y="3213100"/>
            <a:ext cx="2016125" cy="287338"/>
          </a:xfrm>
          <a:prstGeom prst="ellipse">
            <a:avLst/>
          </a:prstGeom>
          <a:pattFill prst="wdUpDiag">
            <a:fgClr>
              <a:schemeClr val="tx1"/>
            </a:fgClr>
            <a:bgClr>
              <a:srgbClr val="FFFFFF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 flipV="1">
            <a:off x="3419475" y="2781300"/>
            <a:ext cx="0" cy="790575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>
            <a:off x="4716463" y="2205038"/>
            <a:ext cx="0" cy="1366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250825" y="6092825"/>
            <a:ext cx="8496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/>
              <a:t>По: Большакова Клара Арсеньевна Санитарно-гигиеническая оценка продуктов убоя северных оленей при обнаружении ртутьсодержащих соединений и хлорорганических соединений и хлорорганических пестицидов. М. , 16.00.06 —  ветеринарная санитария, 1979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395288" y="4271963"/>
            <a:ext cx="8353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/>
              <a:t>Величины концентрации ртути в печени и мышцах животных применительно нормативных и наблюдаемых показателей</a:t>
            </a: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1979613" y="1773238"/>
            <a:ext cx="1924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ТР ТС 021/2011 </a:t>
            </a:r>
          </a:p>
        </p:txBody>
      </p:sp>
      <p:sp>
        <p:nvSpPr>
          <p:cNvPr id="2059" name="Прямоугольник 12"/>
          <p:cNvSpPr>
            <a:spLocks noChangeArrowheads="1"/>
          </p:cNvSpPr>
          <p:nvPr/>
        </p:nvSpPr>
        <p:spPr bwMode="auto">
          <a:xfrm>
            <a:off x="714375" y="4857750"/>
            <a:ext cx="8143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Приложение 3 к техническому регламенту Таможенного союза «О безопасности пищевой продукции» (ТР ТС 021/2011)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1258888" y="-26988"/>
          <a:ext cx="7885112" cy="3629026"/>
        </p:xfrm>
        <a:graphic>
          <a:graphicData uri="http://schemas.openxmlformats.org/presentationml/2006/ole">
            <p:oleObj spid="_x0000_s2050" name="Диаграмма" r:id="rId3" imgW="7972268" imgH="3714821" progId="Excel.Sheet.8">
              <p:embed/>
            </p:oleObj>
          </a:graphicData>
        </a:graphic>
      </p:graphicFrame>
      <p:sp>
        <p:nvSpPr>
          <p:cNvPr id="2054" name="Line 6"/>
          <p:cNvSpPr>
            <a:spLocks noChangeShapeType="1"/>
          </p:cNvSpPr>
          <p:nvPr/>
        </p:nvSpPr>
        <p:spPr bwMode="auto">
          <a:xfrm>
            <a:off x="4859338" y="260350"/>
            <a:ext cx="694" cy="324065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>
            <a:off x="6299200" y="260350"/>
            <a:ext cx="992" cy="3024634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8027988" y="260350"/>
            <a:ext cx="396" cy="3096642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2266950" y="2974975"/>
            <a:ext cx="21161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 b="1" dirty="0"/>
              <a:t>Заповедник «</a:t>
            </a:r>
            <a:r>
              <a:rPr lang="ru-RU" sz="1400" b="1" dirty="0" err="1"/>
              <a:t>Пасвик</a:t>
            </a:r>
            <a:r>
              <a:rPr lang="ru-RU" sz="1400" b="1" dirty="0"/>
              <a:t>»</a:t>
            </a: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4859338" y="2995613"/>
            <a:ext cx="1398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 b="1"/>
              <a:t>Ижемский р-н</a:t>
            </a: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6278563" y="2852738"/>
            <a:ext cx="1670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1200" b="1" dirty="0"/>
              <a:t>Большеземельская</a:t>
            </a:r>
          </a:p>
          <a:p>
            <a:pPr algn="ctr"/>
            <a:r>
              <a:rPr lang="ru-RU" sz="1200" b="1" dirty="0"/>
              <a:t> тундра</a:t>
            </a: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7956550" y="2827338"/>
            <a:ext cx="1257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200" b="1"/>
              <a:t>Заповедник</a:t>
            </a:r>
          </a:p>
          <a:p>
            <a:r>
              <a:rPr lang="ru-RU" sz="1200" b="1"/>
              <a:t>Печеро-Илыч.</a:t>
            </a:r>
          </a:p>
        </p:txBody>
      </p:sp>
      <p:pic>
        <p:nvPicPr>
          <p:cNvPr id="2062" name="Picture 14" descr="IMGP096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88913"/>
            <a:ext cx="125571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250825" y="1844675"/>
            <a:ext cx="1122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000">
                <a:latin typeface="Times New Roman" pitchFamily="18" charset="0"/>
              </a:rPr>
              <a:t>кладония оленья </a:t>
            </a:r>
          </a:p>
          <a:p>
            <a:r>
              <a:rPr lang="ru-RU" sz="1000">
                <a:latin typeface="Times New Roman" pitchFamily="18" charset="0"/>
              </a:rPr>
              <a:t>(</a:t>
            </a:r>
            <a:r>
              <a:rPr lang="en-US" sz="1000" i="1">
                <a:latin typeface="Times New Roman" pitchFamily="18" charset="0"/>
              </a:rPr>
              <a:t>C</a:t>
            </a:r>
            <a:r>
              <a:rPr lang="ru-RU" sz="1000" i="1">
                <a:latin typeface="Times New Roman" pitchFamily="18" charset="0"/>
              </a:rPr>
              <a:t>. </a:t>
            </a:r>
            <a:r>
              <a:rPr lang="en-US" sz="1000" i="1">
                <a:latin typeface="Times New Roman" pitchFamily="18" charset="0"/>
              </a:rPr>
              <a:t>rangiferina</a:t>
            </a:r>
            <a:r>
              <a:rPr lang="ru-RU" sz="1000" i="1">
                <a:latin typeface="Times New Roman" pitchFamily="18" charset="0"/>
              </a:rPr>
              <a:t>)</a:t>
            </a:r>
            <a:r>
              <a:rPr lang="ru-RU" sz="1000">
                <a:latin typeface="Times New Roman" pitchFamily="18" charset="0"/>
              </a:rPr>
              <a:t> </a:t>
            </a: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/>
        </p:nvGraphicFramePr>
        <p:xfrm>
          <a:off x="1547664" y="3356992"/>
          <a:ext cx="7596336" cy="3138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Line 6"/>
          <p:cNvSpPr>
            <a:spLocks noChangeShapeType="1"/>
          </p:cNvSpPr>
          <p:nvPr/>
        </p:nvSpPr>
        <p:spPr bwMode="auto">
          <a:xfrm>
            <a:off x="3563888" y="3717032"/>
            <a:ext cx="8384" cy="2456656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>
            <a:off x="4860032" y="3356992"/>
            <a:ext cx="0" cy="2880320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" name="Line 7"/>
          <p:cNvSpPr>
            <a:spLocks noChangeShapeType="1"/>
          </p:cNvSpPr>
          <p:nvPr/>
        </p:nvSpPr>
        <p:spPr bwMode="auto">
          <a:xfrm>
            <a:off x="6156176" y="3356694"/>
            <a:ext cx="0" cy="2880618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" name="Line 8"/>
          <p:cNvSpPr>
            <a:spLocks noChangeShapeType="1"/>
          </p:cNvSpPr>
          <p:nvPr/>
        </p:nvSpPr>
        <p:spPr bwMode="auto">
          <a:xfrm>
            <a:off x="6947868" y="3356694"/>
            <a:ext cx="396" cy="2880618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1547664" y="6309320"/>
            <a:ext cx="21161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 b="1" dirty="0"/>
              <a:t>Заповедник «</a:t>
            </a:r>
            <a:r>
              <a:rPr lang="ru-RU" sz="1400" b="1" dirty="0" err="1"/>
              <a:t>Пасвик</a:t>
            </a:r>
            <a:r>
              <a:rPr lang="ru-RU" sz="1400" b="1" dirty="0"/>
              <a:t>»</a:t>
            </a: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4774158" y="6284168"/>
            <a:ext cx="1670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1200" b="1" dirty="0"/>
              <a:t>Большеземельская</a:t>
            </a:r>
          </a:p>
          <a:p>
            <a:pPr algn="ctr"/>
            <a:r>
              <a:rPr lang="ru-RU" sz="1200" b="1" dirty="0"/>
              <a:t> тундра</a:t>
            </a: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3491880" y="6237312"/>
            <a:ext cx="13637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/>
              <a:t>Малоземельская </a:t>
            </a:r>
          </a:p>
          <a:p>
            <a:pPr algn="ctr"/>
            <a:r>
              <a:rPr lang="ru-RU" sz="1200" b="1" dirty="0" smtClean="0"/>
              <a:t>тундра</a:t>
            </a:r>
            <a:endParaRPr lang="ru-RU" sz="1200" b="1" dirty="0"/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6300192" y="6320353"/>
            <a:ext cx="53732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/>
              <a:t>Ямал</a:t>
            </a:r>
            <a:endParaRPr lang="ru-RU" sz="1200" b="1" dirty="0"/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7365965" y="6309320"/>
            <a:ext cx="109446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/>
              <a:t>Таежная зона</a:t>
            </a:r>
            <a:endParaRPr lang="ru-RU" sz="12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024261" y="4797152"/>
            <a:ext cx="1171475" cy="369332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dirty="0" smtClean="0"/>
              <a:t>Hg, </a:t>
            </a:r>
            <a:r>
              <a:rPr lang="ru-RU" dirty="0" smtClean="0"/>
              <a:t>мкг/кг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9614" y="0"/>
            <a:ext cx="6492746" cy="6813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2019_конф\Лишайники_конференция\Обзоры_работ-201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32656"/>
            <a:ext cx="662473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043608" y="5147900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Рис. 1. Районы отбора образцов к.оленьей (обозначения в табл. 1).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 l="13584" t="26775" r="14361" b="12326"/>
          <a:stretch>
            <a:fillRect/>
          </a:stretch>
        </p:blipFill>
        <p:spPr bwMode="auto">
          <a:xfrm>
            <a:off x="107504" y="404664"/>
            <a:ext cx="893644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karta_izm_all"/>
          <p:cNvPicPr>
            <a:picLocks noChangeAspect="1" noChangeArrowheads="1"/>
          </p:cNvPicPr>
          <p:nvPr/>
        </p:nvPicPr>
        <p:blipFill>
          <a:blip r:embed="rId2" cstate="print"/>
          <a:srcRect t="2678" r="894" b="3885"/>
          <a:stretch>
            <a:fillRect/>
          </a:stretch>
        </p:blipFill>
        <p:spPr bwMode="auto">
          <a:xfrm>
            <a:off x="-36513" y="357188"/>
            <a:ext cx="9144001" cy="6096000"/>
          </a:xfrm>
          <a:prstGeom prst="rect">
            <a:avLst/>
          </a:prstGeom>
          <a:noFill/>
        </p:spPr>
      </p:pic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79388" y="6524625"/>
            <a:ext cx="431800" cy="217488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4716463" y="6453188"/>
            <a:ext cx="504825" cy="217487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6588125" y="6451600"/>
            <a:ext cx="431800" cy="2174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2339975" y="6453188"/>
            <a:ext cx="503238" cy="217487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611188" y="6437313"/>
            <a:ext cx="1679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>
                <a:latin typeface="Times New Roman" pitchFamily="18" charset="0"/>
              </a:rPr>
              <a:t>сущ.отрицательные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2805113" y="6380163"/>
            <a:ext cx="1911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>
                <a:latin typeface="Times New Roman" pitchFamily="18" charset="0"/>
              </a:rPr>
              <a:t>слабые отрицательные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5219700" y="6380163"/>
            <a:ext cx="1384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>
                <a:latin typeface="Times New Roman" pitchFamily="18" charset="0"/>
              </a:rPr>
              <a:t>положительные</a:t>
            </a:r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7092950" y="6381750"/>
            <a:ext cx="1778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>
                <a:latin typeface="Times New Roman" pitchFamily="18" charset="0"/>
              </a:rPr>
              <a:t>сущ. положительные</a:t>
            </a: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4283968" y="620688"/>
            <a:ext cx="37828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FFFF66"/>
                </a:solidFill>
                <a:latin typeface="Times New Roman" pitchFamily="18" charset="0"/>
              </a:rPr>
              <a:t>Изменения перпендикулярного </a:t>
            </a:r>
            <a:endParaRPr lang="ru-RU" sz="1400" b="1" dirty="0" smtClean="0">
              <a:solidFill>
                <a:srgbClr val="FFFF66"/>
              </a:solidFill>
              <a:latin typeface="Times New Roman" pitchFamily="18" charset="0"/>
            </a:endParaRPr>
          </a:p>
          <a:p>
            <a:r>
              <a:rPr lang="ru-RU" sz="1400" b="1" dirty="0" smtClean="0">
                <a:solidFill>
                  <a:srgbClr val="FFFF66"/>
                </a:solidFill>
                <a:latin typeface="Times New Roman" pitchFamily="18" charset="0"/>
              </a:rPr>
              <a:t>вегетационного </a:t>
            </a:r>
            <a:r>
              <a:rPr lang="ru-RU" sz="1400" b="1" dirty="0">
                <a:solidFill>
                  <a:srgbClr val="FFFF66"/>
                </a:solidFill>
                <a:latin typeface="Times New Roman" pitchFamily="18" charset="0"/>
              </a:rPr>
              <a:t>индекса </a:t>
            </a:r>
            <a:r>
              <a:rPr lang="en-US" sz="1400" b="1" dirty="0">
                <a:solidFill>
                  <a:srgbClr val="FFFF66"/>
                </a:solidFill>
                <a:latin typeface="Times New Roman" pitchFamily="18" charset="0"/>
              </a:rPr>
              <a:t>(PVI</a:t>
            </a:r>
            <a:r>
              <a:rPr lang="en-US" sz="1400" b="1" dirty="0" smtClean="0">
                <a:solidFill>
                  <a:srgbClr val="FFFF66"/>
                </a:solidFill>
                <a:latin typeface="Times New Roman" pitchFamily="18" charset="0"/>
              </a:rPr>
              <a:t>)</a:t>
            </a:r>
            <a:r>
              <a:rPr lang="ru-RU" sz="1400" b="1" dirty="0" smtClean="0">
                <a:solidFill>
                  <a:srgbClr val="FFFF66"/>
                </a:solidFill>
                <a:latin typeface="Times New Roman" pitchFamily="18" charset="0"/>
              </a:rPr>
              <a:t> (1984-2009 гг.)</a:t>
            </a:r>
            <a:endParaRPr lang="ru-RU" sz="1400" b="1" dirty="0">
              <a:solidFill>
                <a:srgbClr val="FFFF66"/>
              </a:solidFill>
              <a:latin typeface="Times New Roman" pitchFamily="18" charset="0"/>
            </a:endParaRPr>
          </a:p>
        </p:txBody>
      </p:sp>
      <p:pic>
        <p:nvPicPr>
          <p:cNvPr id="20493" name="Picture 13" descr="IMGP036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4130675"/>
            <a:ext cx="2232025" cy="16748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0494" name="Picture 14" descr="IMGP029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3716338"/>
            <a:ext cx="1600200" cy="2133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7650" name="Picture 2" descr="Никель_Янискоски_Роза_ветров2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692695"/>
            <a:ext cx="3384376" cy="2972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1935</TotalTime>
  <Words>481</Words>
  <Application>Microsoft Office PowerPoint</Application>
  <PresentationFormat>Экран (4:3)</PresentationFormat>
  <Paragraphs>54</Paragraphs>
  <Slides>19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Тема Office</vt:lpstr>
      <vt:lpstr>Диаграмма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Владимир Елсаков</dc:creator>
  <cp:lastModifiedBy>Владимир Елсаков</cp:lastModifiedBy>
  <cp:revision>190</cp:revision>
  <dcterms:created xsi:type="dcterms:W3CDTF">2019-09-02T12:11:49Z</dcterms:created>
  <dcterms:modified xsi:type="dcterms:W3CDTF">2019-09-11T11:30:45Z</dcterms:modified>
</cp:coreProperties>
</file>