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8" r:id="rId2"/>
    <p:sldId id="333" r:id="rId3"/>
    <p:sldId id="455" r:id="rId4"/>
    <p:sldId id="456" r:id="rId5"/>
    <p:sldId id="457" r:id="rId6"/>
    <p:sldId id="458" r:id="rId7"/>
    <p:sldId id="421" r:id="rId8"/>
    <p:sldId id="459" r:id="rId9"/>
    <p:sldId id="417" r:id="rId10"/>
    <p:sldId id="422" r:id="rId11"/>
    <p:sldId id="366" r:id="rId12"/>
    <p:sldId id="365" r:id="rId13"/>
    <p:sldId id="418" r:id="rId14"/>
    <p:sldId id="420" r:id="rId15"/>
    <p:sldId id="368" r:id="rId16"/>
    <p:sldId id="262" r:id="rId17"/>
    <p:sldId id="265" r:id="rId18"/>
    <p:sldId id="264" r:id="rId19"/>
    <p:sldId id="425" r:id="rId20"/>
    <p:sldId id="426" r:id="rId21"/>
    <p:sldId id="428" r:id="rId22"/>
    <p:sldId id="429" r:id="rId23"/>
    <p:sldId id="430" r:id="rId24"/>
    <p:sldId id="431" r:id="rId25"/>
    <p:sldId id="432" r:id="rId26"/>
    <p:sldId id="433" r:id="rId27"/>
    <p:sldId id="435" r:id="rId28"/>
    <p:sldId id="434" r:id="rId29"/>
    <p:sldId id="384" r:id="rId30"/>
    <p:sldId id="373" r:id="rId31"/>
    <p:sldId id="378" r:id="rId32"/>
    <p:sldId id="379" r:id="rId33"/>
    <p:sldId id="438" r:id="rId34"/>
    <p:sldId id="440" r:id="rId35"/>
    <p:sldId id="461" r:id="rId36"/>
    <p:sldId id="439" r:id="rId37"/>
    <p:sldId id="288" r:id="rId38"/>
    <p:sldId id="290" r:id="rId39"/>
    <p:sldId id="291" r:id="rId40"/>
    <p:sldId id="437" r:id="rId41"/>
    <p:sldId id="442" r:id="rId42"/>
    <p:sldId id="443" r:id="rId43"/>
    <p:sldId id="444" r:id="rId44"/>
    <p:sldId id="454" r:id="rId45"/>
    <p:sldId id="448" r:id="rId46"/>
    <p:sldId id="462" r:id="rId47"/>
    <p:sldId id="464" r:id="rId48"/>
    <p:sldId id="463" r:id="rId49"/>
    <p:sldId id="350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>
        <p:scale>
          <a:sx n="60" d="100"/>
          <a:sy n="60" d="100"/>
        </p:scale>
        <p:origin x="-1572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B63577B-10AD-445D-AA51-BC4F92764EEC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98EB3B2-1F99-4F5A-BA20-679EA62761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8416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915E5-2382-49D3-83F5-2CCFE0D540C8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77541-3499-4AA3-8645-0167CFFBC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1911E-6A9C-4A06-A8B6-F9DC4A13824C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C0A5B-551B-4814-A45A-7D24B448DC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216D8-8AF0-4AA3-8AFB-8F25B95CF66B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66AB-6BCE-404E-BAF0-5D991C7EE5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0019E-C517-4835-9FB5-8E64B5244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1322C-AA01-4900-BDAC-AF4456779E0F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3FDA0-2416-4595-9A76-416D70D5E9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4D84B-1888-415E-B849-5C5E73CD741F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A7707-D023-4D39-B643-75A75A853C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FC512-948C-4BFD-B59F-3E1CF172EB45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7236B-FDC8-4709-895D-5E6C81D13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76515-3925-4C68-86DA-073949E8E262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4157-2DE6-4F07-BD1D-C7FE625CFC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14299-9A4D-47C9-B81F-77F0F1FB8158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C76DD-0BB0-4B1E-98E7-027C48A383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90E0F-D541-4FFB-A697-35CEC75F9278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F13A5-6B51-4AD3-8C99-7F62AC566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98409-0363-4EE4-B2CC-1897D61A4C67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CE57C-67C6-4B7E-B567-3FD3AA5C4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5A7A6-713A-45D0-BB73-A6754990EF02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1EC36-F8BA-44D3-B0F4-A308CF2F6F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C24AB1-179C-4C11-A57E-5602F84AF9FD}" type="datetimeFigureOut">
              <a:rPr lang="ru-RU"/>
              <a:pPr>
                <a:defRPr/>
              </a:pPr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D6B763-B3A9-4609-979E-EAB4106A7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00108"/>
            <a:ext cx="8893175" cy="1428744"/>
          </a:xfrm>
        </p:spPr>
        <p:txBody>
          <a:bodyPr>
            <a:normAutofit fontScale="90000"/>
          </a:bodyPr>
          <a:lstStyle/>
          <a:p>
            <a:r>
              <a:rPr lang="ru-RU" sz="2900" b="1" dirty="0" smtClean="0"/>
              <a:t/>
            </a:r>
            <a:br>
              <a:rPr lang="ru-RU" sz="2900" b="1" dirty="0" smtClean="0"/>
            </a:br>
            <a:r>
              <a:rPr lang="ru-RU" sz="2900" b="1" dirty="0" smtClean="0"/>
              <a:t/>
            </a:r>
            <a:br>
              <a:rPr lang="ru-RU" sz="2900" b="1" dirty="0" smtClean="0"/>
            </a:br>
            <a:r>
              <a:rPr lang="ru-RU" sz="2900" b="1" dirty="0" smtClean="0"/>
              <a:t/>
            </a:r>
            <a:br>
              <a:rPr lang="ru-RU" sz="2900" b="1" dirty="0" smtClean="0"/>
            </a:br>
            <a:r>
              <a:rPr lang="ru-RU" sz="2900" b="1" dirty="0" smtClean="0"/>
              <a:t/>
            </a:r>
            <a:br>
              <a:rPr lang="ru-RU" sz="2900" b="1" dirty="0" smtClean="0"/>
            </a:br>
            <a:r>
              <a:rPr lang="ru-RU" sz="2900" b="1" dirty="0" smtClean="0"/>
              <a:t/>
            </a:r>
            <a:br>
              <a:rPr lang="ru-RU" sz="2900" b="1" dirty="0" smtClean="0"/>
            </a:br>
            <a:r>
              <a:rPr lang="ru-RU" sz="2900" b="1" dirty="0" smtClean="0"/>
              <a:t/>
            </a:r>
            <a:br>
              <a:rPr lang="ru-RU" sz="2900" b="1" dirty="0" smtClean="0"/>
            </a:br>
            <a:r>
              <a:rPr lang="ru-RU" sz="2900" b="1" dirty="0" smtClean="0"/>
              <a:t/>
            </a:r>
            <a:br>
              <a:rPr lang="ru-RU" sz="2900" b="1" dirty="0" smtClean="0"/>
            </a:br>
            <a:r>
              <a:rPr lang="ru-RU" sz="2900" b="1" dirty="0" smtClean="0"/>
              <a:t/>
            </a:r>
            <a:br>
              <a:rPr lang="ru-RU" sz="2900" b="1" dirty="0" smtClean="0"/>
            </a:br>
            <a:r>
              <a:rPr lang="ru-RU" sz="2900" b="1" dirty="0" smtClean="0"/>
              <a:t>                                                                          </a:t>
            </a:r>
            <a:r>
              <a:rPr lang="ru-RU" sz="2500" dirty="0" smtClean="0"/>
              <a:t/>
            </a:r>
            <a:br>
              <a:rPr lang="ru-RU" sz="2500" dirty="0" smtClean="0"/>
            </a:br>
            <a:r>
              <a:rPr lang="en-US" sz="5300" dirty="0" smtClean="0">
                <a:latin typeface="Times New Roman" pitchFamily="18" charset="0"/>
                <a:cs typeface="Times New Roman" pitchFamily="18" charset="0"/>
              </a:rPr>
              <a:t>Recovery of lichens after disturbances in boreal forests: species diversity, cover, populations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714348" y="142852"/>
            <a:ext cx="7929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International Conference «Lichens: from molecules to ecosystems» 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Syktyvkar, September 9-12, 2019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0" y="3786190"/>
            <a:ext cx="89297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Viktoria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Tarasova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Vera Androsova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Vadim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Gorshkov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2,3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Roman Ignatenko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Lyubov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Kalacheva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Viktoria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Shvetzova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Irina Zhulai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Roman Obabko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409" name="Rectangle 1"/>
          <p:cNvSpPr>
            <a:spLocks noChangeArrowheads="1"/>
          </p:cNvSpPr>
          <p:nvPr/>
        </p:nvSpPr>
        <p:spPr bwMode="auto">
          <a:xfrm>
            <a:off x="428596" y="5072074"/>
            <a:ext cx="835821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Petrozavodsk State University, Petrozavodsk, Republic of Karelia,</a:t>
            </a:r>
            <a:r>
              <a:rPr kumimoji="0" lang="en-US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Russia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Komarov Botanical Institute RAS, St. Petersburg,</a:t>
            </a:r>
            <a:r>
              <a:rPr kumimoji="0" lang="en-US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Russia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St. Petersburg State Forest Technical University, St. Petersburg,</a:t>
            </a:r>
            <a:r>
              <a:rPr kumimoji="0" lang="en-US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Russia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1600" b="0" i="1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Institute of Biology of Karelian Research Centre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RAS,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Petrozavodsk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Russia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The Arctic University of Norway,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Tromsø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Norway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Forest Research Institute of Karelian Research Centre RAS, Petrozavodsk,</a:t>
            </a:r>
            <a:r>
              <a:rPr kumimoji="0" lang="en-US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Russia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/>
          <a:lstStyle/>
          <a:p>
            <a:pPr algn="l"/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Objects of study</a:t>
            </a:r>
            <a:br>
              <a:rPr lang="en-US" sz="36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ecological-dynamic series of communities in drained habitats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0024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Green-moss pine forests on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fluvioglacial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deposits (sand), the time-after-disturbance is 4-206 years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Green-spruce spruce trees recovering through aspen forests, on loamy moraine, the time-after-disturbance is 20-450 years.</a:t>
            </a:r>
          </a:p>
          <a:p>
            <a:pPr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3. Green-spruce spruce trees recovering through birch forests, on sandy loam and loamy moraine, the time-after-disturbance is 64-377 years.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237312"/>
            <a:ext cx="2133600" cy="365125"/>
          </a:xfrm>
          <a:noFill/>
        </p:spPr>
        <p:txBody>
          <a:bodyPr/>
          <a:lstStyle/>
          <a:p>
            <a:fld id="{38C0DE7D-9113-4DAE-86E4-8BE437E4A066}" type="slidenum">
              <a:rPr lang="ru-RU" smtClean="0"/>
              <a:pPr/>
              <a:t>11</a:t>
            </a:fld>
            <a:endParaRPr lang="ru-RU" dirty="0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332656"/>
            <a:ext cx="6786610" cy="533400"/>
          </a:xfrm>
        </p:spPr>
        <p:txBody>
          <a:bodyPr/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method of direct observation at stationary sample plots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8" descr="SCAN0056 — копия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796" r="1278"/>
          <a:stretch>
            <a:fillRect/>
          </a:stretch>
        </p:blipFill>
        <p:spPr>
          <a:xfrm>
            <a:off x="0" y="785794"/>
            <a:ext cx="3357554" cy="2571768"/>
          </a:xfrm>
          <a:noFill/>
        </p:spPr>
      </p:pic>
      <p:pic>
        <p:nvPicPr>
          <p:cNvPr id="5125" name="Picture 9" descr="11 ЛЕТ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4976" y="785794"/>
            <a:ext cx="3429024" cy="2825955"/>
          </a:xfrm>
          <a:noFill/>
        </p:spPr>
      </p:pic>
      <p:pic>
        <p:nvPicPr>
          <p:cNvPr id="5126" name="Picture 10" descr="15 ЛЕТ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428999"/>
            <a:ext cx="3357554" cy="2817947"/>
          </a:xfrm>
          <a:noFill/>
        </p:spPr>
      </p:pic>
      <p:pic>
        <p:nvPicPr>
          <p:cNvPr id="5127" name="Picture 11" descr="кивач13 00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715000" y="3643314"/>
            <a:ext cx="3429000" cy="2571750"/>
          </a:xfrm>
          <a:noFill/>
        </p:spPr>
      </p:pic>
      <p:sp>
        <p:nvSpPr>
          <p:cNvPr id="5128" name="Rectangle 14"/>
          <p:cNvSpPr>
            <a:spLocks noChangeArrowheads="1"/>
          </p:cNvSpPr>
          <p:nvPr/>
        </p:nvSpPr>
        <p:spPr bwMode="auto">
          <a:xfrm>
            <a:off x="0" y="6237312"/>
            <a:ext cx="92588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0" dirty="0" smtClean="0">
                <a:latin typeface="Times New Roman" pitchFamily="18" charset="0"/>
                <a:cs typeface="Times New Roman" pitchFamily="18" charset="0"/>
              </a:rPr>
              <a:t>Fig</a:t>
            </a:r>
            <a:r>
              <a:rPr lang="ru-RU" sz="2000" b="1" i="0" dirty="0" smtClean="0">
                <a:latin typeface="Times New Roman" pitchFamily="18" charset="0"/>
                <a:cs typeface="Times New Roman" pitchFamily="18" charset="0"/>
              </a:rPr>
              <a:t>. 2. </a:t>
            </a:r>
            <a:r>
              <a:rPr lang="en-US" sz="2000" b="1" i="0" dirty="0" smtClean="0">
                <a:latin typeface="Times New Roman" pitchFamily="18" charset="0"/>
                <a:cs typeface="Times New Roman" pitchFamily="18" charset="0"/>
              </a:rPr>
              <a:t>Pine forest </a:t>
            </a:r>
            <a:r>
              <a:rPr lang="ru-RU" sz="2000" b="1" i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i="0" dirty="0" smtClean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ru-RU" sz="2000" b="1" i="0" dirty="0" smtClean="0">
                <a:latin typeface="Times New Roman" pitchFamily="18" charset="0"/>
                <a:cs typeface="Times New Roman" pitchFamily="18" charset="0"/>
              </a:rPr>
              <a:t>№29а</a:t>
            </a:r>
            <a:r>
              <a:rPr lang="ru-RU" sz="20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0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ru-RU" sz="2000" b="1" i="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i="0" dirty="0" smtClean="0">
                <a:latin typeface="Times New Roman" pitchFamily="18" charset="0"/>
                <a:cs typeface="Times New Roman" pitchFamily="18" charset="0"/>
              </a:rPr>
              <a:t>with different time after last fire</a:t>
            </a:r>
            <a:endParaRPr lang="ru-RU" sz="2000" b="1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Text Box 15"/>
          <p:cNvSpPr txBox="1">
            <a:spLocks noChangeArrowheads="1"/>
          </p:cNvSpPr>
          <p:nvPr/>
        </p:nvSpPr>
        <p:spPr bwMode="auto">
          <a:xfrm>
            <a:off x="3419872" y="1268760"/>
            <a:ext cx="8451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 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(1998)</a:t>
            </a:r>
          </a:p>
        </p:txBody>
      </p:sp>
      <p:sp>
        <p:nvSpPr>
          <p:cNvPr id="5130" name="Text Box 16"/>
          <p:cNvSpPr txBox="1">
            <a:spLocks noChangeArrowheads="1"/>
          </p:cNvSpPr>
          <p:nvPr/>
        </p:nvSpPr>
        <p:spPr bwMode="auto">
          <a:xfrm>
            <a:off x="4786314" y="2928934"/>
            <a:ext cx="9519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11 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(2005)</a:t>
            </a:r>
          </a:p>
        </p:txBody>
      </p:sp>
      <p:sp>
        <p:nvSpPr>
          <p:cNvPr id="5131" name="Text Box 17"/>
          <p:cNvSpPr txBox="1">
            <a:spLocks noChangeArrowheads="1"/>
          </p:cNvSpPr>
          <p:nvPr/>
        </p:nvSpPr>
        <p:spPr bwMode="auto">
          <a:xfrm>
            <a:off x="3352800" y="4495800"/>
            <a:ext cx="9605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(2009)</a:t>
            </a:r>
          </a:p>
        </p:txBody>
      </p:sp>
      <p:sp>
        <p:nvSpPr>
          <p:cNvPr id="5132" name="Text Box 18"/>
          <p:cNvSpPr txBox="1">
            <a:spLocks noChangeArrowheads="1"/>
          </p:cNvSpPr>
          <p:nvPr/>
        </p:nvSpPr>
        <p:spPr bwMode="auto">
          <a:xfrm>
            <a:off x="4786314" y="5286388"/>
            <a:ext cx="9605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(2013)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 bwMode="auto">
          <a:xfrm>
            <a:off x="0" y="0"/>
            <a:ext cx="914400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0" indent="-457200" algn="just">
              <a:spcBef>
                <a:spcPct val="20000"/>
              </a:spcBef>
              <a:buAutoNum type="arabicPeriod"/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Green-moss pine forests of different time after last fire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0DFAF8-4416-4712-98B8-0190257EFE5E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6660232" cy="428628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method of constructing ecological-dynamic series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SCAN0056 — коп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396240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6" descr="SCAN00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2"/>
            <a:ext cx="40386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8" descr="IMG_4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14752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152400" y="6286520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0" dirty="0" smtClean="0">
                <a:latin typeface="Times New Roman" pitchFamily="18" charset="0"/>
                <a:cs typeface="Times New Roman" pitchFamily="18" charset="0"/>
              </a:rPr>
              <a:t>Fig</a:t>
            </a:r>
            <a:r>
              <a:rPr lang="ru-RU" sz="2000" b="1" i="0" dirty="0" smtClean="0">
                <a:latin typeface="Times New Roman" pitchFamily="18" charset="0"/>
                <a:cs typeface="Times New Roman" pitchFamily="18" charset="0"/>
              </a:rPr>
              <a:t>.3.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Pine forests with different time after last fire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3946525" y="1027113"/>
            <a:ext cx="671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8215338" y="1000108"/>
            <a:ext cx="671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6" name="Text Box 12"/>
          <p:cNvSpPr txBox="1">
            <a:spLocks noChangeArrowheads="1"/>
          </p:cNvSpPr>
          <p:nvPr/>
        </p:nvSpPr>
        <p:spPr bwMode="auto">
          <a:xfrm>
            <a:off x="3962400" y="3886200"/>
            <a:ext cx="671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70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7" name="Text Box 13"/>
          <p:cNvSpPr txBox="1">
            <a:spLocks noChangeArrowheads="1"/>
          </p:cNvSpPr>
          <p:nvPr/>
        </p:nvSpPr>
        <p:spPr bwMode="auto">
          <a:xfrm>
            <a:off x="8077200" y="3886200"/>
            <a:ext cx="671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180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8" name="Picture 13" descr="E:\кивач-2014\2\396CANON\IMG_965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3438" y="1000108"/>
            <a:ext cx="3429000" cy="2571750"/>
          </a:xfrm>
          <a:noFill/>
        </p:spPr>
      </p:pic>
      <p:sp>
        <p:nvSpPr>
          <p:cNvPr id="13" name="Подзаголовок 2"/>
          <p:cNvSpPr txBox="1">
            <a:spLocks/>
          </p:cNvSpPr>
          <p:nvPr/>
        </p:nvSpPr>
        <p:spPr bwMode="auto">
          <a:xfrm>
            <a:off x="0" y="0"/>
            <a:ext cx="8858280" cy="14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algn="just">
              <a:spcBef>
                <a:spcPct val="20000"/>
              </a:spcBef>
              <a:buAutoNum type="arabicPeriod"/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Green-moss pine forests of different time after last fire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144000" cy="1500188"/>
          </a:xfrm>
        </p:spPr>
        <p:txBody>
          <a:bodyPr/>
          <a:lstStyle/>
          <a:p>
            <a:pPr algn="just" eaLnBrk="1" hangingPunct="1"/>
            <a:r>
              <a:rPr lang="ru-RU" alt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Spruce forests (throw aspen forests stage)</a:t>
            </a:r>
            <a:endParaRPr lang="ru-RU" alt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 eaLnBrk="1" hangingPunct="1"/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</a:p>
          <a:p>
            <a:pPr algn="just" eaLnBrk="1" hangingPunct="1"/>
            <a:endParaRPr lang="ru-RU" altLang="ru-RU" sz="2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0" y="615011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Fig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. 4. 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cological-dynamic series of spruce forests</a:t>
            </a:r>
            <a:endParaRPr lang="ru-RU" altLang="ru-RU" sz="1600" b="1" dirty="0">
              <a:latin typeface="Calibri" pitchFamily="34" charset="0"/>
            </a:endParaRPr>
          </a:p>
        </p:txBody>
      </p:sp>
      <p:sp>
        <p:nvSpPr>
          <p:cNvPr id="4100" name="TextBox 7"/>
          <p:cNvSpPr txBox="1">
            <a:spLocks noChangeArrowheads="1"/>
          </p:cNvSpPr>
          <p:nvPr/>
        </p:nvSpPr>
        <p:spPr bwMode="auto">
          <a:xfrm>
            <a:off x="467544" y="908720"/>
            <a:ext cx="10679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</a:rPr>
              <a:t>Aspen herb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TextBox 8"/>
          <p:cNvSpPr txBox="1">
            <a:spLocks noChangeArrowheads="1"/>
          </p:cNvSpPr>
          <p:nvPr/>
        </p:nvSpPr>
        <p:spPr bwMode="auto">
          <a:xfrm>
            <a:off x="2771800" y="908720"/>
            <a:ext cx="22075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</a:rPr>
              <a:t>Mixed spruce-aspen forest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TextBox 9"/>
          <p:cNvSpPr txBox="1">
            <a:spLocks noChangeArrowheads="1"/>
          </p:cNvSpPr>
          <p:nvPr/>
        </p:nvSpPr>
        <p:spPr bwMode="auto">
          <a:xfrm>
            <a:off x="5321094" y="908720"/>
            <a:ext cx="3872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400" b="1" dirty="0" err="1" smtClean="0">
                <a:latin typeface="Times New Roman" pitchFamily="18" charset="0"/>
                <a:cs typeface="Times New Roman" pitchFamily="18" charset="0"/>
              </a:rPr>
              <a:t>Vaccinium</a:t>
            </a:r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400" b="1" dirty="0" err="1" smtClean="0">
                <a:latin typeface="Times New Roman" pitchFamily="18" charset="0"/>
                <a:cs typeface="Times New Roman" pitchFamily="18" charset="0"/>
              </a:rPr>
              <a:t>myrtillus</a:t>
            </a:r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</a:rPr>
              <a:t>- green moss spruce forest 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3786190"/>
            <a:ext cx="2428892" cy="220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Номер слайда 3"/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3FB64FE-64E3-4111-B229-BE6494F2265F}" type="slidenum">
              <a:rPr lang="ru-RU" altLang="ru-RU" b="1">
                <a:latin typeface="Times New Roman" pitchFamily="18" charset="0"/>
                <a:cs typeface="Times New Roman" pitchFamily="18" charset="0"/>
              </a:rPr>
              <a:pPr algn="r"/>
              <a:t>13</a:t>
            </a:fld>
            <a:endParaRPr lang="ru-RU" altLang="ru-RU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7" name="Picture 2" descr="C:\Users\Лена\Desktop\2018 диплом\диплом\научная работа\foto_Vodla_PP_2017\PP1\IMG_8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3" y="1428736"/>
            <a:ext cx="253153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786191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786190"/>
            <a:ext cx="256917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TextBox 18"/>
          <p:cNvSpPr txBox="1">
            <a:spLocks noChangeArrowheads="1"/>
          </p:cNvSpPr>
          <p:nvPr/>
        </p:nvSpPr>
        <p:spPr bwMode="auto">
          <a:xfrm>
            <a:off x="5583485" y="4071942"/>
            <a:ext cx="5741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260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1" name="TextBox 19"/>
          <p:cNvSpPr txBox="1">
            <a:spLocks noChangeArrowheads="1"/>
          </p:cNvSpPr>
          <p:nvPr/>
        </p:nvSpPr>
        <p:spPr bwMode="auto">
          <a:xfrm>
            <a:off x="8569804" y="4077072"/>
            <a:ext cx="5741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450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2" name="TextBox 20"/>
          <p:cNvSpPr txBox="1">
            <a:spLocks noChangeArrowheads="1"/>
          </p:cNvSpPr>
          <p:nvPr/>
        </p:nvSpPr>
        <p:spPr bwMode="auto">
          <a:xfrm>
            <a:off x="8569804" y="1916832"/>
            <a:ext cx="5741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80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3" name="TextBox 21"/>
          <p:cNvSpPr txBox="1">
            <a:spLocks noChangeArrowheads="1"/>
          </p:cNvSpPr>
          <p:nvPr/>
        </p:nvSpPr>
        <p:spPr bwMode="auto">
          <a:xfrm>
            <a:off x="5583670" y="1928802"/>
            <a:ext cx="5357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40</a:t>
            </a:r>
          </a:p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4" name="TextBox 22"/>
          <p:cNvSpPr txBox="1">
            <a:spLocks noChangeArrowheads="1"/>
          </p:cNvSpPr>
          <p:nvPr/>
        </p:nvSpPr>
        <p:spPr bwMode="auto">
          <a:xfrm>
            <a:off x="2583089" y="4000504"/>
            <a:ext cx="5741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140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5" name="TextBox 23"/>
          <p:cNvSpPr txBox="1">
            <a:spLocks noChangeArrowheads="1"/>
          </p:cNvSpPr>
          <p:nvPr/>
        </p:nvSpPr>
        <p:spPr bwMode="auto">
          <a:xfrm>
            <a:off x="2583089" y="1928802"/>
            <a:ext cx="5741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6" name="Picture 2"/>
          <p:cNvPicPr>
            <a:picLocks noChangeAspect="1" noChangeArrowheads="1"/>
          </p:cNvPicPr>
          <p:nvPr/>
        </p:nvPicPr>
        <p:blipFill>
          <a:blip r:embed="rId6" cstate="print"/>
          <a:srcRect r="7877"/>
          <a:stretch>
            <a:fillRect/>
          </a:stretch>
        </p:blipFill>
        <p:spPr bwMode="auto">
          <a:xfrm>
            <a:off x="6143636" y="1428736"/>
            <a:ext cx="242889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Picture 3" descr="C:\Users\Лена\Desktop\2018 диплом\диплом\научная работа\foto_Vodla_PP_2017\PP2\IMG_83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428736"/>
            <a:ext cx="250167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трелка вправо 22"/>
          <p:cNvSpPr/>
          <p:nvPr/>
        </p:nvSpPr>
        <p:spPr>
          <a:xfrm>
            <a:off x="2714612" y="2500306"/>
            <a:ext cx="357188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5715008" y="2500306"/>
            <a:ext cx="357187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8643966" y="2428868"/>
            <a:ext cx="357187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2714613" y="4786322"/>
            <a:ext cx="35719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5715008" y="4786322"/>
            <a:ext cx="357191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0" y="428604"/>
            <a:ext cx="878684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method of constructing ecological-dynamic series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 стрелкой 37"/>
          <p:cNvCxnSpPr>
            <a:stCxn id="4101" idx="3"/>
            <a:endCxn id="4102" idx="1"/>
          </p:cNvCxnSpPr>
          <p:nvPr/>
        </p:nvCxnSpPr>
        <p:spPr>
          <a:xfrm>
            <a:off x="4979392" y="1062609"/>
            <a:ext cx="3417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051720" y="1052736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C0DE7D-9113-4DAE-86E4-8BE437E4A066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14290"/>
            <a:ext cx="8786842" cy="533400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method of constructing ecological-dynamic series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8" name="Rectangle 14"/>
          <p:cNvSpPr>
            <a:spLocks noChangeArrowheads="1"/>
          </p:cNvSpPr>
          <p:nvPr/>
        </p:nvSpPr>
        <p:spPr bwMode="auto">
          <a:xfrm>
            <a:off x="142844" y="6457890"/>
            <a:ext cx="90011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Fig. 5.  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cological-dynamic series of spruce forests</a:t>
            </a:r>
            <a:endParaRPr lang="ru-RU" altLang="ru-RU" sz="2000" b="1" dirty="0">
              <a:latin typeface="Calibri" pitchFamily="34" charset="0"/>
            </a:endParaRPr>
          </a:p>
        </p:txBody>
      </p:sp>
      <p:sp>
        <p:nvSpPr>
          <p:cNvPr id="5131" name="Text Box 17"/>
          <p:cNvSpPr txBox="1">
            <a:spLocks noChangeArrowheads="1"/>
          </p:cNvSpPr>
          <p:nvPr/>
        </p:nvSpPr>
        <p:spPr bwMode="auto">
          <a:xfrm>
            <a:off x="6500826" y="3214686"/>
            <a:ext cx="960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94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2" name="Text Box 18"/>
          <p:cNvSpPr txBox="1">
            <a:spLocks noChangeArrowheads="1"/>
          </p:cNvSpPr>
          <p:nvPr/>
        </p:nvSpPr>
        <p:spPr bwMode="auto">
          <a:xfrm>
            <a:off x="1785918" y="6072206"/>
            <a:ext cx="11430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185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 bwMode="auto">
          <a:xfrm>
            <a:off x="0" y="0"/>
            <a:ext cx="885828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Spruce forests (throw birch forests stage)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1186" name="Picture 2" descr="C:\Users\Viktor\Documents\Conferences\Сыктывкар\Vika\фото _доклад\фото _доклад\El_1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876"/>
            <a:ext cx="3786214" cy="2522565"/>
          </a:xfrm>
          <a:prstGeom prst="rect">
            <a:avLst/>
          </a:prstGeom>
          <a:noFill/>
        </p:spPr>
      </p:pic>
      <p:pic>
        <p:nvPicPr>
          <p:cNvPr id="221187" name="Picture 3" descr="C:\Users\Viktor\Documents\Conferences\Сыктывкар\Vika\фото _доклад\фото _доклад\El_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642919"/>
            <a:ext cx="3849299" cy="2571210"/>
          </a:xfrm>
          <a:prstGeom prst="rect">
            <a:avLst/>
          </a:prstGeom>
          <a:noFill/>
        </p:spPr>
      </p:pic>
      <p:pic>
        <p:nvPicPr>
          <p:cNvPr id="221188" name="Picture 4" descr="C:\Users\Viktor\Documents\Conferences\Сыктывкар\Vika\G_43_Vera_diss\IMG-20190907-WA0001.jpg"/>
          <p:cNvPicPr>
            <a:picLocks noChangeAspect="1" noChangeArrowheads="1"/>
          </p:cNvPicPr>
          <p:nvPr/>
        </p:nvPicPr>
        <p:blipFill>
          <a:blip r:embed="rId4" cstate="print"/>
          <a:srcRect l="2564" t="10336" r="3846" b="9615"/>
          <a:stretch>
            <a:fillRect/>
          </a:stretch>
        </p:blipFill>
        <p:spPr bwMode="auto">
          <a:xfrm rot="16200000">
            <a:off x="1026523" y="-26446"/>
            <a:ext cx="2571768" cy="3910497"/>
          </a:xfrm>
          <a:prstGeom prst="rect">
            <a:avLst/>
          </a:prstGeom>
          <a:noFill/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1643042" y="3214686"/>
            <a:ext cx="11430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74 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6357950" y="6072206"/>
            <a:ext cx="1075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282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1192" name="Picture 8" descr="C:\Users\Viktor\Documents\Conferences\Сыктывкар\Vika\G_43_Vera_diss\IMG-20190907-WA0002.jpg"/>
          <p:cNvPicPr>
            <a:picLocks noChangeAspect="1" noChangeArrowheads="1"/>
          </p:cNvPicPr>
          <p:nvPr/>
        </p:nvPicPr>
        <p:blipFill>
          <a:blip r:embed="rId5" cstate="print"/>
          <a:srcRect l="9615" r="16827" b="3846"/>
          <a:stretch>
            <a:fillRect/>
          </a:stretch>
        </p:blipFill>
        <p:spPr bwMode="auto">
          <a:xfrm>
            <a:off x="5143504" y="3571876"/>
            <a:ext cx="3571900" cy="2521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A8AABC-1D30-49BD-B9DA-F5B3BDD84B03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819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2643174" cy="390508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Pine forests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8" descr="кивач13 2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34861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0" y="5657850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0" dirty="0" smtClean="0">
                <a:latin typeface="Times New Roman" pitchFamily="18" charset="0"/>
                <a:cs typeface="Times New Roman" pitchFamily="18" charset="0"/>
              </a:rPr>
              <a:t>Fig. 6.</a:t>
            </a:r>
            <a:r>
              <a:rPr lang="ru-RU" sz="1600" b="1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 post-fire scar on a pine trunk with traces of two fires - 132 and 98 years ago, ZP  “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”.</a:t>
            </a:r>
            <a:endParaRPr lang="ru-RU" sz="1600" b="1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5286380" y="428604"/>
            <a:ext cx="14312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0" dirty="0" smtClean="0">
                <a:latin typeface="Times New Roman" pitchFamily="18" charset="0"/>
                <a:cs typeface="Times New Roman" pitchFamily="18" charset="0"/>
              </a:rPr>
              <a:t>Spruce forests</a:t>
            </a:r>
            <a:endParaRPr lang="ru-RU" sz="1600" b="1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 bwMode="auto">
          <a:xfrm>
            <a:off x="0" y="0"/>
            <a:ext cx="8858250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Methods. Determination of the time after disturbance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1"/>
          <p:cNvSpPr>
            <a:spLocks noChangeArrowheads="1"/>
          </p:cNvSpPr>
          <p:nvPr/>
        </p:nvSpPr>
        <p:spPr bwMode="auto">
          <a:xfrm>
            <a:off x="3714744" y="714357"/>
            <a:ext cx="51435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/>
            <a:r>
              <a:rPr lang="en-US" altLang="ru-RU" sz="1600" dirty="0" smtClean="0">
                <a:latin typeface="Times New Roman" pitchFamily="18" charset="0"/>
                <a:cs typeface="Times New Roman" pitchFamily="18" charset="0"/>
              </a:rPr>
              <a:t>a) Studying the population structure of spruce trees: construction of  histograms of frequency distributions by age, diameter and wood supply;</a:t>
            </a:r>
          </a:p>
          <a:p>
            <a:pPr marL="182563" indent="-182563"/>
            <a:r>
              <a:rPr lang="en-US" altLang="ru-RU" sz="1600" dirty="0" smtClean="0">
                <a:latin typeface="Times New Roman" pitchFamily="18" charset="0"/>
                <a:cs typeface="Times New Roman" pitchFamily="18" charset="0"/>
              </a:rPr>
              <a:t>b) analysis of the maximum age of trees;</a:t>
            </a:r>
          </a:p>
          <a:p>
            <a:pPr marL="182563" indent="-182563"/>
            <a:r>
              <a:rPr lang="en-US" altLang="ru-RU" sz="1600" dirty="0" smtClean="0">
                <a:latin typeface="Times New Roman" pitchFamily="18" charset="0"/>
                <a:cs typeface="Times New Roman" pitchFamily="18" charset="0"/>
              </a:rPr>
              <a:t>c) analysis of the age of the stand and undergrowth, renewing on the dead wood.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17169" t="29358" r="18433" b="31181"/>
          <a:stretch>
            <a:fillRect/>
          </a:stretch>
        </p:blipFill>
        <p:spPr bwMode="auto">
          <a:xfrm>
            <a:off x="3643306" y="2285992"/>
            <a:ext cx="3643313" cy="17859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l="14258" t="33887" r="20117" b="28027"/>
          <a:stretch>
            <a:fillRect/>
          </a:stretch>
        </p:blipFill>
        <p:spPr bwMode="auto">
          <a:xfrm>
            <a:off x="5286380" y="4071942"/>
            <a:ext cx="3643338" cy="162649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3419872" y="5715016"/>
            <a:ext cx="572412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Fig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7.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Histograms of the frequency distribution of the number of spruce trees depending on its age: a – old-growth spruce forest (NP "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Vodlozersky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", 410 years), b – herb aspen forest (ZP "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", 80 years ).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58082" y="228599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57752" y="4357694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(б)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одзаголовок 2"/>
          <p:cNvSpPr txBox="1">
            <a:spLocks/>
          </p:cNvSpPr>
          <p:nvPr/>
        </p:nvSpPr>
        <p:spPr bwMode="auto">
          <a:xfrm>
            <a:off x="0" y="0"/>
            <a:ext cx="8858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Methods.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Study of epiphytic cover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Прямоугольник 5"/>
          <p:cNvSpPr>
            <a:spLocks noChangeArrowheads="1"/>
          </p:cNvSpPr>
          <p:nvPr/>
        </p:nvSpPr>
        <p:spPr bwMode="auto">
          <a:xfrm>
            <a:off x="0" y="476672"/>
            <a:ext cx="7786711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In pine forests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pine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i="1" dirty="0" smtClean="0">
                <a:latin typeface="Times New Roman" pitchFamily="18" charset="0"/>
                <a:cs typeface="Times New Roman" pitchFamily="18" charset="0"/>
              </a:rPr>
              <a:t>Pinus sylvestris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L.)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82563" indent="-182563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In spruce (birch series) forests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spruce (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Picea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abies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(L.)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Karst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182563" indent="-182563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In spruce (aspen series) forests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aspen (</a:t>
            </a:r>
            <a:r>
              <a:rPr lang="en-US" altLang="ru-RU" i="1" dirty="0" smtClean="0">
                <a:latin typeface="Times New Roman" pitchFamily="18" charset="0"/>
                <a:cs typeface="Times New Roman" pitchFamily="18" charset="0"/>
              </a:rPr>
              <a:t>Populus tremula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L.)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82563" indent="-182563"/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-25  trees selected  on sample plot</a:t>
            </a:r>
          </a:p>
          <a:p>
            <a:pPr marL="182563" indent="-182563">
              <a:buFont typeface="Arial" pitchFamily="34" charset="0"/>
              <a:buChar char="•"/>
            </a:pP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Characteristics of trees (height, age, diameter)</a:t>
            </a:r>
          </a:p>
          <a:p>
            <a:pPr marL="182563" indent="-182563">
              <a:buFont typeface="Arial" pitchFamily="34" charset="0"/>
              <a:buChar char="•"/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Description of epiphytic lichen cover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82563" indent="-182563">
              <a:buFont typeface="Arial" pitchFamily="34" charset="0"/>
              <a:buChar char="•"/>
            </a:pP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marL="182563" indent="-182563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071CDF-2489-4AE0-B50B-0A7BAA81EB8B}" type="slidenum"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143248"/>
            <a:ext cx="5472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per trunk tree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182563" indent="-182563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by use frame 1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0х20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pine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spruce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), 25х25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aspen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182563" indent="-182563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	-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at the height 0 and 1,3 m above ground level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82563" indent="-182563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form four sides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north, east, south, west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pic>
        <p:nvPicPr>
          <p:cNvPr id="8" name="Picture 7" descr="E:\водлозеро2014\401CANON\IMG_0130.JPG"/>
          <p:cNvPicPr>
            <a:picLocks noChangeAspect="1" noChangeArrowheads="1"/>
          </p:cNvPicPr>
          <p:nvPr/>
        </p:nvPicPr>
        <p:blipFill>
          <a:blip r:embed="rId2" cstate="print"/>
          <a:srcRect t="8654" b="4808"/>
          <a:stretch>
            <a:fillRect/>
          </a:stretch>
        </p:blipFill>
        <p:spPr bwMode="auto">
          <a:xfrm>
            <a:off x="6516216" y="404664"/>
            <a:ext cx="229077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286124"/>
            <a:ext cx="276154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929158" y="5934670"/>
            <a:ext cx="42148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Fig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8.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Description of the epiphytic cover on the trunks using a frames 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of 10x20 (a) and 25x25 cm (b).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2854" y="500042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74000" y="314324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4929198"/>
            <a:ext cx="5221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Characteristics of the epiphytic cover:</a:t>
            </a:r>
          </a:p>
          <a:p>
            <a:pPr marL="182563" indent="-182563"/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	- species diversity;</a:t>
            </a:r>
          </a:p>
          <a:p>
            <a:pPr marL="182563" indent="-182563"/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	- cover percentage of lichens and mosses.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 noGrp="1"/>
          </p:cNvSpPr>
          <p:nvPr>
            <p:ph type="title"/>
          </p:nvPr>
        </p:nvSpPr>
        <p:spPr>
          <a:xfrm>
            <a:off x="2857488" y="214290"/>
            <a:ext cx="2722624" cy="571500"/>
          </a:xfrm>
        </p:spPr>
        <p:txBody>
          <a:bodyPr rtlCol="0">
            <a:normAutofit fontScale="90000"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6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 Sample size </a:t>
            </a:r>
            <a:r>
              <a:rPr lang="ru-RU" sz="36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600" b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57158" y="4714884"/>
            <a:ext cx="3071813" cy="5715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605F6E-F430-40BF-839B-0744AD005745}" type="slidenum"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1124744"/>
          <a:ext cx="8568952" cy="4937760"/>
        </p:xfrm>
        <a:graphic>
          <a:graphicData uri="http://schemas.openxmlformats.org/drawingml/2006/table">
            <a:tbl>
              <a:tblPr/>
              <a:tblGrid>
                <a:gridCol w="4488484"/>
                <a:gridCol w="1156133"/>
                <a:gridCol w="1428164"/>
                <a:gridCol w="149617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Type of data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Pine forests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Spruce forests</a:t>
                      </a:r>
                      <a:r>
                        <a:rPr lang="ru-RU" sz="2400" b="1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2400" b="1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aspen series</a:t>
                      </a:r>
                      <a:r>
                        <a:rPr lang="ru-RU" sz="2400" b="1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Spruce forests </a:t>
                      </a:r>
                      <a:r>
                        <a:rPr lang="ru-RU" sz="2400" b="1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2400" b="1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birch series</a:t>
                      </a:r>
                      <a:r>
                        <a:rPr lang="ru-RU" sz="2400" b="1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Number of sample plots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</a:t>
                      </a:r>
                      <a:endParaRPr lang="ru-RU" sz="2400" spc="0" baseline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Number of trees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500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227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600</a:t>
                      </a:r>
                      <a:endParaRPr lang="ru-RU" sz="2400" spc="0" baseline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Number of descriptions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5600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1791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4800</a:t>
                      </a:r>
                      <a:endParaRPr lang="ru-RU" sz="2400" spc="0" baseline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Number of specimen determinations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~ </a:t>
                      </a:r>
                      <a:r>
                        <a:rPr lang="ru-RU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850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3447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~ 1150</a:t>
                      </a:r>
                      <a:endParaRPr lang="ru-RU" sz="2400" spc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 noGrp="1"/>
          </p:cNvSpPr>
          <p:nvPr>
            <p:ph type="title"/>
          </p:nvPr>
        </p:nvSpPr>
        <p:spPr>
          <a:xfrm>
            <a:off x="0" y="404664"/>
            <a:ext cx="8676456" cy="571500"/>
          </a:xfrm>
        </p:spPr>
        <p:txBody>
          <a:bodyPr rtlCol="0">
            <a:normAutofit fontScale="90000"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Methods</a:t>
            </a:r>
            <a:r>
              <a:rPr lang="ru-RU" sz="31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31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		Total lichen species diversity </a:t>
            </a:r>
            <a:r>
              <a:rPr lang="ru-RU" sz="31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100" b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651" name="Прямоугольник 6"/>
          <p:cNvSpPr>
            <a:spLocks noChangeArrowheads="1"/>
          </p:cNvSpPr>
          <p:nvPr/>
        </p:nvSpPr>
        <p:spPr bwMode="auto">
          <a:xfrm>
            <a:off x="214282" y="1643050"/>
            <a:ext cx="478976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was studied on different substrates (on all tree species, soil, standing and lying dead wood) within the sample plot;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 only in spruce forests (aspen series).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5" name="TextBox 11"/>
          <p:cNvSpPr txBox="1">
            <a:spLocks noChangeArrowheads="1"/>
          </p:cNvSpPr>
          <p:nvPr/>
        </p:nvSpPr>
        <p:spPr bwMode="auto">
          <a:xfrm>
            <a:off x="5652120" y="5517232"/>
            <a:ext cx="29901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Fig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9.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Identification of lichens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 herbarium of University of Helsinki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43966" y="6286500"/>
            <a:ext cx="500034" cy="42864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07F96B-E767-43EA-8C93-19EB67FDF9A9}" type="slidenum">
              <a:rPr lang="ru-RU" altLang="ru-RU" sz="1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4"/>
            <a:ext cx="3237715" cy="435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214282" y="1214422"/>
            <a:ext cx="5321300" cy="1589082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spruce forests (aspen series).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the method of total recording of all thalli on all substrates at the height from 0 to 2 m above ground level.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area and ontogenetic stage were described for each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thallus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803EA7-AFD3-4AE3-A924-7E841381E2CB}" type="slidenum">
              <a:rPr lang="ru-RU" altLang="ru-RU" sz="1600" b="1" smtClean="0">
                <a:solidFill>
                  <a:schemeClr val="tx1"/>
                </a:solidFill>
              </a:rPr>
              <a:pPr/>
              <a:t>19</a:t>
            </a:fld>
            <a:endParaRPr lang="ru-RU" altLang="ru-RU" sz="1600" b="1" smtClean="0">
              <a:solidFill>
                <a:schemeClr val="tx1"/>
              </a:solidFill>
            </a:endParaRPr>
          </a:p>
        </p:txBody>
      </p:sp>
      <p:pic>
        <p:nvPicPr>
          <p:cNvPr id="6149" name="Picture 7" descr="D:\фотографии Романа\Полевой сезон 2014 г\Заповедник Костомукшский 21-27. 07. 2014\120_2507\IMG_0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7637" y="836613"/>
            <a:ext cx="2802213" cy="373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5940152" y="4643446"/>
            <a:ext cx="32038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Fig. 10.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The measurement of </a:t>
            </a:r>
            <a:r>
              <a:rPr lang="en-US" altLang="ru-RU" b="1" dirty="0" err="1" smtClean="0">
                <a:latin typeface="Times New Roman" pitchFamily="18" charset="0"/>
                <a:cs typeface="Times New Roman" pitchFamily="18" charset="0"/>
              </a:rPr>
              <a:t>thallus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area</a:t>
            </a:r>
            <a:endParaRPr lang="ru-RU" altLang="ru-RU" b="1" dirty="0"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0" y="142852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Methods</a:t>
            </a:r>
            <a:r>
              <a:rPr kumimoji="0" lang="ru-RU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Population structure of </a:t>
            </a:r>
            <a:r>
              <a:rPr kumimoji="0" lang="en-US" sz="11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Lobaria pulmonaria</a:t>
            </a:r>
            <a:r>
              <a:rPr kumimoji="0" lang="en-US" sz="11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9" name="Содержимое 4"/>
          <p:cNvGraphicFramePr>
            <a:graphicFrameLocks/>
          </p:cNvGraphicFramePr>
          <p:nvPr/>
        </p:nvGraphicFramePr>
        <p:xfrm>
          <a:off x="251520" y="3861048"/>
          <a:ext cx="5715040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9155"/>
                <a:gridCol w="1285885"/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Type of data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Number of sample plots</a:t>
                      </a:r>
                      <a:endParaRPr lang="ru-RU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Number of trees</a:t>
                      </a:r>
                      <a:endParaRPr lang="ru-RU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556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Number of description of thalli</a:t>
                      </a:r>
                      <a:endParaRPr lang="ru-RU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2811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85720" y="571480"/>
            <a:ext cx="8858280" cy="1643074"/>
          </a:xfrm>
          <a:prstGeom prst="rect">
            <a:avLst/>
          </a:prstGeom>
        </p:spPr>
        <p:txBody>
          <a:bodyPr/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modern boreal forests are highly disturbed;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decrease in biological diversity of boreal vegetation;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impact of climate change on boreal ecosystems.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4678" y="0"/>
            <a:ext cx="2986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mportance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285720" y="4143380"/>
            <a:ext cx="57150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3643314"/>
            <a:ext cx="7429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study of the potential of forest ecosystems and their individual components for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recovering is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most important task of modern ecology.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796908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Results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571744"/>
            <a:ext cx="8643998" cy="75723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total lichen species diversity </a:t>
            </a:r>
          </a:p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spruce forests (aspen series)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/>
          <p:cNvPicPr>
            <a:picLocks noChangeAspect="1" noChangeArrowheads="1"/>
          </p:cNvPicPr>
          <p:nvPr/>
        </p:nvPicPr>
        <p:blipFill>
          <a:blip r:embed="rId2" cstate="print"/>
          <a:srcRect l="16992" t="30029" r="4492" b="10645"/>
          <a:stretch>
            <a:fillRect/>
          </a:stretch>
        </p:blipFill>
        <p:spPr bwMode="auto">
          <a:xfrm>
            <a:off x="683568" y="764704"/>
            <a:ext cx="7800975" cy="4714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339" name="TextBox 13"/>
          <p:cNvSpPr txBox="1">
            <a:spLocks noChangeArrowheads="1"/>
          </p:cNvSpPr>
          <p:nvPr/>
        </p:nvSpPr>
        <p:spPr bwMode="auto">
          <a:xfrm>
            <a:off x="1763688" y="5517232"/>
            <a:ext cx="54053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Time-after-disturbance, years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764704"/>
            <a:ext cx="583264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Total species diversity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1857399" y="2766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Number of species per ha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234" t="25635" r="6250" b="14307"/>
          <a:stretch>
            <a:fillRect/>
          </a:stretch>
        </p:blipFill>
        <p:spPr>
          <a:xfrm>
            <a:off x="334702" y="1412776"/>
            <a:ext cx="4236406" cy="2592288"/>
          </a:xfrm>
          <a:noFill/>
        </p:spPr>
      </p:pic>
      <p:pic>
        <p:nvPicPr>
          <p:cNvPr id="15363" name="Picture 8"/>
          <p:cNvPicPr>
            <a:picLocks noChangeAspect="1" noChangeArrowheads="1"/>
          </p:cNvPicPr>
          <p:nvPr/>
        </p:nvPicPr>
        <p:blipFill>
          <a:blip r:embed="rId3" cstate="print"/>
          <a:srcRect l="16992" t="25635" r="4492" b="15039"/>
          <a:stretch>
            <a:fillRect/>
          </a:stretch>
        </p:blipFill>
        <p:spPr bwMode="auto">
          <a:xfrm>
            <a:off x="4714875" y="1484784"/>
            <a:ext cx="44291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1340768"/>
            <a:ext cx="367240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Total species on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Picea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spp.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340768"/>
            <a:ext cx="367240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Total species on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Populus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tremula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123728" y="4365104"/>
            <a:ext cx="54053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Time-after-disturbance, years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420125" y="2256837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Number of species per ha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 cstate="print"/>
          <a:srcRect l="16406" t="27832" r="5078" b="15771"/>
          <a:stretch>
            <a:fillRect/>
          </a:stretch>
        </p:blipFill>
        <p:spPr bwMode="auto">
          <a:xfrm>
            <a:off x="4572000" y="2857500"/>
            <a:ext cx="43513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 cstate="print"/>
          <a:srcRect l="16406" t="29297" r="5078" b="14307"/>
          <a:stretch>
            <a:fillRect/>
          </a:stretch>
        </p:blipFill>
        <p:spPr bwMode="auto">
          <a:xfrm>
            <a:off x="390596" y="357189"/>
            <a:ext cx="3967091" cy="227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4" cstate="print"/>
          <a:srcRect l="16406" t="24902" r="5664" b="11377"/>
          <a:stretch>
            <a:fillRect/>
          </a:stretch>
        </p:blipFill>
        <p:spPr bwMode="auto">
          <a:xfrm>
            <a:off x="442871" y="2786063"/>
            <a:ext cx="3956092" cy="258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2"/>
          <p:cNvPicPr>
            <a:picLocks noChangeAspect="1" noChangeArrowheads="1"/>
          </p:cNvPicPr>
          <p:nvPr/>
        </p:nvPicPr>
        <p:blipFill>
          <a:blip r:embed="rId5" cstate="print"/>
          <a:srcRect l="17578" t="31494" r="3906" b="11377"/>
          <a:stretch>
            <a:fillRect/>
          </a:stretch>
        </p:blipFill>
        <p:spPr bwMode="auto">
          <a:xfrm>
            <a:off x="4714875" y="357188"/>
            <a:ext cx="404971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367240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Total species on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Alnus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incana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188640"/>
            <a:ext cx="367240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Total species on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Betula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spp.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2708920"/>
            <a:ext cx="38884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Total species on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Sorbus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aucuparia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2852936"/>
            <a:ext cx="367240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Total species on deadwood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1835696" y="5661248"/>
            <a:ext cx="54053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Time-after-disturbance, years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569368" y="2550096"/>
            <a:ext cx="360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Number of species per ha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4063" t="28564" r="6250" b="9912"/>
          <a:stretch>
            <a:fillRect/>
          </a:stretch>
        </p:blipFill>
        <p:spPr bwMode="auto">
          <a:xfrm>
            <a:off x="3929063" y="1214438"/>
            <a:ext cx="48593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28625"/>
            <a:ext cx="3214687" cy="460216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7413" name="TextBox 16"/>
          <p:cNvSpPr txBox="1">
            <a:spLocks noChangeArrowheads="1"/>
          </p:cNvSpPr>
          <p:nvPr/>
        </p:nvSpPr>
        <p:spPr bwMode="auto">
          <a:xfrm>
            <a:off x="0" y="5229200"/>
            <a:ext cx="33123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Handbook  for identifying valuable forest types in northwestern Russia 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Konechnaja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et al., 2009)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4139952" y="4293096"/>
            <a:ext cx="50040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Time-after-disturbance, years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548680"/>
            <a:ext cx="489654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Number of species – indicators of old-growth forests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634482" y="262210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Number of species per ha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print"/>
          <a:srcRect l="16992" t="34180" r="5078" b="12840"/>
          <a:stretch>
            <a:fillRect/>
          </a:stretch>
        </p:blipFill>
        <p:spPr bwMode="auto">
          <a:xfrm>
            <a:off x="323229" y="1484784"/>
            <a:ext cx="430153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 cstate="print"/>
          <a:srcRect l="16992" t="41365" r="4492" b="12109"/>
          <a:stretch>
            <a:fillRect/>
          </a:stretch>
        </p:blipFill>
        <p:spPr bwMode="auto">
          <a:xfrm>
            <a:off x="4716016" y="1700808"/>
            <a:ext cx="417847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123728" y="4509120"/>
            <a:ext cx="47510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Time-after-disturbance, years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96752"/>
            <a:ext cx="446449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Number of 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cyanolichen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species 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1196752"/>
            <a:ext cx="38884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Number of  </a:t>
            </a:r>
            <a:r>
              <a:rPr lang="en-US" sz="2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Caliciales</a:t>
            </a:r>
            <a:r>
              <a:rPr lang="en-US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species 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312113" y="2580873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Number of species per ha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796908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Results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571744"/>
            <a:ext cx="8643998" cy="75723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Total epiphytic lichen species diversity </a:t>
            </a:r>
          </a:p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pine forests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763688" y="5373216"/>
            <a:ext cx="54166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 time-after-last fire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7617" t="25635" r="4492" b="9180"/>
          <a:stretch>
            <a:fillRect/>
          </a:stretch>
        </p:blipFill>
        <p:spPr bwMode="auto">
          <a:xfrm>
            <a:off x="0" y="2780928"/>
            <a:ext cx="428624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7813" t="25098" r="4883" b="9717"/>
          <a:stretch>
            <a:fillRect/>
          </a:stretch>
        </p:blipFill>
        <p:spPr bwMode="auto">
          <a:xfrm>
            <a:off x="4643438" y="2852936"/>
            <a:ext cx="45005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23728" y="1268760"/>
            <a:ext cx="158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pre-fire </a:t>
            </a:r>
          </a:p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generation </a:t>
            </a:r>
          </a:p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of trees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0" y="588772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Notes</a:t>
            </a:r>
            <a:r>
              <a:rPr lang="en-US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hite circles - communities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with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insignificant damage </a:t>
            </a:r>
            <a:r>
              <a:rPr lang="ru-RU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(5–20%) </a:t>
            </a:r>
            <a:r>
              <a:rPr lang="en-US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tree stand by last fire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0"/>
            <a:ext cx="511256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Total number of  epiphytic lichen species, n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1268760"/>
            <a:ext cx="17281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post-fire generation </a:t>
            </a:r>
          </a:p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of trees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 descr="E:\кивач-2014\391CANON\IMG_9159.JPG"/>
          <p:cNvPicPr>
            <a:picLocks noChangeAspect="1" noChangeArrowheads="1"/>
          </p:cNvPicPr>
          <p:nvPr/>
        </p:nvPicPr>
        <p:blipFill>
          <a:blip r:embed="rId4" cstate="print"/>
          <a:srcRect l="32388" t="18803" r="30769" b="14529"/>
          <a:stretch>
            <a:fillRect/>
          </a:stretch>
        </p:blipFill>
        <p:spPr bwMode="auto">
          <a:xfrm>
            <a:off x="7041870" y="0"/>
            <a:ext cx="210213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C:\Users\Viktor\Desktop\HITACHI-160\D\Home photo\kivach05\to-fire\IMG_1628.JPG"/>
          <p:cNvPicPr>
            <a:picLocks noChangeAspect="1" noChangeArrowheads="1"/>
          </p:cNvPicPr>
          <p:nvPr/>
        </p:nvPicPr>
        <p:blipFill>
          <a:blip r:embed="rId5" cstate="print"/>
          <a:srcRect l="13237" t="34873" r="55457" b="33461"/>
          <a:stretch>
            <a:fillRect/>
          </a:stretch>
        </p:blipFill>
        <p:spPr bwMode="auto">
          <a:xfrm>
            <a:off x="-1" y="0"/>
            <a:ext cx="2051721" cy="2766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796908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Results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571744"/>
            <a:ext cx="8643998" cy="75723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Cover of epiphytic lichens in pine forests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C:\Users\Viktor\Documents\Viktoria\fire_all\Fire\глава пожары\fig\Fire_GI_GII\Fire_I_II_NS_1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933056"/>
            <a:ext cx="34563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Viktor\Documents\Viktoria\fire_all\Fire\глава пожары\fig\Fire_GI_GII\Fire_I_II_NS_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37444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Viktor\Documents\Viktoria\fire_all\Fire\глава пожары\fig\Fire_GI_GII\Fire_I_II_CUM_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37079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Прямоугольник 3"/>
          <p:cNvSpPr>
            <a:spLocks noChangeArrowheads="1"/>
          </p:cNvSpPr>
          <p:nvPr/>
        </p:nvSpPr>
        <p:spPr bwMode="auto">
          <a:xfrm>
            <a:off x="0" y="1"/>
            <a:ext cx="914400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Epiphytic cover in pine forests on tree trunks</a:t>
            </a:r>
          </a:p>
          <a:p>
            <a:pPr algn="ctr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of pre- (black circles) and post-fire (white circles) generations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08720"/>
            <a:ext cx="850106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080D10-29DB-4809-AF41-3F6F180A0B14}" type="slidenum"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 altLang="ru-RU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6" y="980728"/>
            <a:ext cx="161069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Total cover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%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9712" y="3501008"/>
            <a:ext cx="446583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Average number of species in description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2976" y="714356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0-20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6136" y="836712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130-150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3768" y="6396335"/>
            <a:ext cx="3489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last fire,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C:\Users\Viktor\Documents\Viktoria\fire_all\Fire\глава пожары\fig\Fire_GI_GII\Fire_I_II_CUM_1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124744"/>
            <a:ext cx="3744416" cy="235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85720" y="571480"/>
            <a:ext cx="8858280" cy="1643074"/>
          </a:xfrm>
          <a:prstGeom prst="rect">
            <a:avLst/>
          </a:prstGeom>
        </p:spPr>
        <p:txBody>
          <a:bodyPr/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sensitive to environmental disturbances;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predominance of epiphytic lichens;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ephemeral, unstable habitats (living trees);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538" y="0"/>
            <a:ext cx="7180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Lichens as component of forest communities: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285720" y="4143380"/>
            <a:ext cx="57150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3643314"/>
            <a:ext cx="7429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dynamics of the epiphytic cover depends on the dynamics of communities, tree stand, and individual trees.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Epiphytic cover in pine forests on tree trunks of two generations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928670"/>
            <a:ext cx="850106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080D10-29DB-4809-AF41-3F6F180A0B14}" type="slidenum"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Viktor\Documents\fire_all\Fire\глава пожары\fig\Fire_T0_T2\figures\Fire_T0_T2_CUM_0_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3781084" cy="25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Viktor\Documents\fire_all\Fire\глава пожары\fig\Fire_T0_T2\figures\Fire_T0_T2_CUM_130_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76672"/>
            <a:ext cx="38884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Viktor\Documents\fire_all\Fire\глава пожары\fig\Fire_T0_T2\figures\Fire_T0_T2_NS_0_f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381642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Viktor\Documents\fire_all\Fire\глава пожары\fig\Fire_T0_T2\figures\Fire_T0_T2_NS_130_f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645024"/>
            <a:ext cx="36004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0" y="6134725"/>
            <a:ext cx="87868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Notes.</a:t>
            </a:r>
            <a:r>
              <a:rPr kumimoji="0" lang="en-US" sz="20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The same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sample plots connected by lines: </a:t>
            </a:r>
            <a:r>
              <a:rPr kumimoji="0" lang="en-US" sz="20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black circles – observed in 1997-99, white circles – in 2014-15.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5805264"/>
            <a:ext cx="3489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last fire,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1880" y="476672"/>
            <a:ext cx="161069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Total cover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%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9632" y="548680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0-20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2160" y="548680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130-150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1720" y="3212976"/>
            <a:ext cx="446583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Average number of species in description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928670"/>
            <a:ext cx="850106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080D10-29DB-4809-AF41-3F6F180A0B14}" type="slidenum"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332656"/>
            <a:ext cx="2085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Hypogymnia physodes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2852936"/>
            <a:ext cx="2234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Hypocenomyce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scalaris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C:\Users\Viktor\Documents\fire_all\Fire\глава пожары\fig\Fire_T0_T2\figures\Fire_T0_T2_phy_0_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41987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Viktor\Documents\fire_all\Fire\глава пожары\fig\Fire_T0_T2\figures\Fire_T0_T2_amb_130_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692696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139952" y="332656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Parmeliopsis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ambigua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C:\Users\Viktor\Documents\fire_all\Fire\глава пожары\fig\Fire_T0_T2\figures\Fire_T0_2_sca_0_f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34918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Viktor\Documents\fire_all\Fire\глава пожары\fig\Fire_T0_T2\figures\Fire_T0_T2_gla_130_f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212976"/>
            <a:ext cx="33843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283968" y="2852936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Platismatia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glauca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 descr="C:\Users\Макимка\Desktop\Parmeliopsis ambigua Arup Ekman L437 L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764704"/>
            <a:ext cx="1905000" cy="1787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3" descr="C:\Users\Макимка\Desktop\Platismatia glauca droker_2%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3573016"/>
            <a:ext cx="2073013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6"/>
          <p:cNvSpPr txBox="1"/>
          <p:nvPr/>
        </p:nvSpPr>
        <p:spPr>
          <a:xfrm>
            <a:off x="1691680" y="5661248"/>
            <a:ext cx="3489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last fire,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7584" y="0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0-20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55976" y="0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130-150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928670"/>
            <a:ext cx="850106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080D10-29DB-4809-AF41-3F6F180A0B14}" type="slidenum"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 altLang="ru-RU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620688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Hypogymnia physodes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692696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Hypocenomyce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scalaris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86446" y="328612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Bryoria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spp.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348" y="3214686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Parmeliopsis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hyperopta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 descr="C:\Users\Viktor\Documents\Viktoria\fire_all\Fire\глава пожары\fig\Fire_GI_GII\Fire_I_II_phy_1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908720"/>
            <a:ext cx="3459234" cy="223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Viktor\Documents\Viktoria\fire_all\Fire\глава пожары\fig\Fire_GI_GII\Fire_I_II_fus_1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3328" y="3645024"/>
            <a:ext cx="3530672" cy="230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Viktor\Documents\Viktoria\fire_all\Fire\глава пожары\fig\Fire_GI_GII\Fire_I_II_sca_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980728"/>
            <a:ext cx="3218130" cy="223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Users\Viktor\Documents\Viktoria\fire_all\Fire\глава пожары\fig\Fire_GI_GII\Fire_I_II_hyp_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643314"/>
            <a:ext cx="3361576" cy="223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0" descr="3TzHuOPEKKU"/>
          <p:cNvPicPr>
            <a:picLocks noChangeAspect="1" noChangeArrowheads="1"/>
          </p:cNvPicPr>
          <p:nvPr/>
        </p:nvPicPr>
        <p:blipFill>
          <a:blip r:embed="rId6" cstate="print"/>
          <a:srcRect l="28125" r="15625"/>
          <a:stretch>
            <a:fillRect/>
          </a:stretch>
        </p:blipFill>
        <p:spPr bwMode="auto">
          <a:xfrm>
            <a:off x="142844" y="1357297"/>
            <a:ext cx="1357322" cy="1809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21" descr="slAJp0Ch7Cg"/>
          <p:cNvPicPr>
            <a:picLocks noChangeAspect="1" noChangeArrowheads="1"/>
          </p:cNvPicPr>
          <p:nvPr/>
        </p:nvPicPr>
        <p:blipFill>
          <a:blip r:embed="rId7" cstate="print"/>
          <a:srcRect l="22739" r="18134"/>
          <a:stretch>
            <a:fillRect/>
          </a:stretch>
        </p:blipFill>
        <p:spPr bwMode="auto">
          <a:xfrm>
            <a:off x="0" y="3571876"/>
            <a:ext cx="1500166" cy="1961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5868144" y="0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130-150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9752" y="0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0-20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9872" y="6021288"/>
            <a:ext cx="3489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last fire,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796908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Results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571744"/>
            <a:ext cx="8643998" cy="75723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Cover of epiphytic lichens on spruce trunks in spruce forests (birch series)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" cstate="print"/>
          <a:srcRect t="4234" b="75594"/>
          <a:stretch>
            <a:fillRect/>
          </a:stretch>
        </p:blipFill>
        <p:spPr bwMode="auto">
          <a:xfrm>
            <a:off x="323528" y="764704"/>
            <a:ext cx="821508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2" name="Picture 4"/>
          <p:cNvPicPr>
            <a:picLocks noChangeAspect="1" noChangeArrowheads="1"/>
          </p:cNvPicPr>
          <p:nvPr/>
        </p:nvPicPr>
        <p:blipFill>
          <a:blip r:embed="rId3" cstate="print"/>
          <a:srcRect b="71230"/>
          <a:stretch>
            <a:fillRect/>
          </a:stretch>
        </p:blipFill>
        <p:spPr bwMode="auto">
          <a:xfrm>
            <a:off x="539552" y="3356992"/>
            <a:ext cx="797743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91680" y="0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0-20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0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130-150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332656"/>
            <a:ext cx="161069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Total cover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%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6113" y="6021288"/>
            <a:ext cx="405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disturbance,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3212976"/>
            <a:ext cx="446583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Average number of species in description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l="4707" r="50517" b="28000"/>
          <a:stretch>
            <a:fillRect/>
          </a:stretch>
        </p:blipFill>
        <p:spPr bwMode="auto">
          <a:xfrm>
            <a:off x="755576" y="260648"/>
            <a:ext cx="274018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0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0-20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0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130-150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332656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Cladonia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spp.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776" y="6396335"/>
            <a:ext cx="405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disturbance,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4365104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Lepraria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spp.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52091" t="24610" b="4306"/>
          <a:stretch>
            <a:fillRect/>
          </a:stretch>
        </p:blipFill>
        <p:spPr bwMode="auto">
          <a:xfrm>
            <a:off x="4788024" y="476672"/>
            <a:ext cx="2880320" cy="59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716016" y="332656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Hypogymnia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physodes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2348880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Parmeliopsis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hyperopta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2420888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Parmeliopsis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ambiqua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040" y="4365104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Platismatia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glauca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-1224644" y="3032956"/>
            <a:ext cx="36004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Cover percentage, %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796908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Results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571744"/>
            <a:ext cx="8643998" cy="75723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Cover of epiphytic lichens on aspen trunks</a:t>
            </a:r>
          </a:p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in spruce forests (aspen series)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68944A-1EFA-45BB-AB14-4DD43505DEFE}" type="slidenum"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altLang="ru-RU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4" name="TextBox 6"/>
          <p:cNvSpPr txBox="1">
            <a:spLocks noChangeArrowheads="1"/>
          </p:cNvSpPr>
          <p:nvPr/>
        </p:nvSpPr>
        <p:spPr bwMode="auto">
          <a:xfrm>
            <a:off x="3419872" y="476672"/>
            <a:ext cx="2030492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Total lichen cover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pic>
        <p:nvPicPr>
          <p:cNvPr id="51205" name="Picture 3" descr="C:\Users\Viktor\Documents\лобарион\stat\общие характеристики\fig_new\NS_ALL\AGE_DIST\reg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25" y="1285875"/>
            <a:ext cx="48101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8286750" y="714375"/>
            <a:ext cx="12144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8" name="TextBox 11"/>
          <p:cNvSpPr txBox="1">
            <a:spLocks noChangeArrowheads="1"/>
          </p:cNvSpPr>
          <p:nvPr/>
        </p:nvSpPr>
        <p:spPr bwMode="auto">
          <a:xfrm>
            <a:off x="3347864" y="3212976"/>
            <a:ext cx="1939121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Total moss cover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pic>
        <p:nvPicPr>
          <p:cNvPr id="51210" name="Picture 2" descr="C:\Users\Viktor\Documents\лобарион\stat\общие характеристики\fig_new\AGE_DIST\AGE_DIST_CUM_lich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857250"/>
            <a:ext cx="390048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3" descr="C:\Users\Viktor\Documents\лобарион\stat\общие характеристики\fig_new\AGE_DIST\AGE_DIST_CUM_lich_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00125"/>
            <a:ext cx="37147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3" name="Picture 4" descr="C:\Users\Viktor\Documents\лобарион\stat\общие характеристики\fig_new\AGE_DIST\AGE_DIST_CUM_moss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3500438"/>
            <a:ext cx="41370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4" name="Picture 5" descr="C:\Users\Viktor\Documents\лобарион\stat\общие характеристики\fig_new\AGE_DIST\AGE_DIST_CUM_moss_1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00438"/>
            <a:ext cx="40481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691680" y="0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0-20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2080" y="0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130-150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7784" y="6165304"/>
            <a:ext cx="405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disturbance,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" descr="C:\Users\Viktor\Documents\лобарион\stat\общие характеристики\fig_new\AGE_DIST\AGE_DIST_BRA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3429000"/>
            <a:ext cx="364331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8C940E-5120-481B-9E4E-7903DBD19372}" type="slidenum"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 altLang="ru-RU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5" name="TextBox 15"/>
          <p:cNvSpPr txBox="1">
            <a:spLocks noChangeArrowheads="1"/>
          </p:cNvSpPr>
          <p:nvPr/>
        </p:nvSpPr>
        <p:spPr bwMode="auto">
          <a:xfrm>
            <a:off x="1071563" y="500063"/>
            <a:ext cx="14305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Nephroma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6" name="TextBox 16"/>
          <p:cNvSpPr txBox="1">
            <a:spLocks noChangeArrowheads="1"/>
          </p:cNvSpPr>
          <p:nvPr/>
        </p:nvSpPr>
        <p:spPr bwMode="auto">
          <a:xfrm>
            <a:off x="3929063" y="500063"/>
            <a:ext cx="24368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Times New Roman" pitchFamily="18" charset="0"/>
                <a:cs typeface="Times New Roman" pitchFamily="18" charset="0"/>
              </a:rPr>
              <a:t>Rhytidiadelphus  triquetrus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7" name="TextBox 17"/>
          <p:cNvSpPr txBox="1">
            <a:spLocks noChangeArrowheads="1"/>
          </p:cNvSpPr>
          <p:nvPr/>
        </p:nvSpPr>
        <p:spPr bwMode="auto">
          <a:xfrm>
            <a:off x="571500" y="3214688"/>
            <a:ext cx="2573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Times New Roman" pitchFamily="18" charset="0"/>
                <a:cs typeface="Times New Roman" pitchFamily="18" charset="0"/>
              </a:rPr>
              <a:t>Mycobilimbia  epixanthoides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8" name="TextBox 18"/>
          <p:cNvSpPr txBox="1">
            <a:spLocks noChangeArrowheads="1"/>
          </p:cNvSpPr>
          <p:nvPr/>
        </p:nvSpPr>
        <p:spPr bwMode="auto">
          <a:xfrm>
            <a:off x="4286250" y="3214688"/>
            <a:ext cx="18165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Brachythecium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9" name="Picture 2" descr="C:\Users\Viktor\Documents\лобарион\stat\общие характеристики\fig_new\AGE_DIST\AGE_DIST_NEP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928688"/>
            <a:ext cx="32861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3" descr="C:\Users\Viktor\Documents\лобарион\stat\общие характеристики\fig_new\AGE_DIST\AGE_DIST_Rh_tri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8" y="857250"/>
            <a:ext cx="346551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4" descr="C:\Users\Viktor\Documents\лобарион\stat\общие характеристики\fig_new\AGE_DIST\AGE_DIST_My_epi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3571875"/>
            <a:ext cx="33099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8035" r="41235"/>
          <a:stretch>
            <a:fillRect/>
          </a:stretch>
        </p:blipFill>
        <p:spPr>
          <a:xfrm>
            <a:off x="7215188" y="3214688"/>
            <a:ext cx="1714500" cy="2452687"/>
          </a:xfrm>
        </p:spPr>
      </p:pic>
      <p:pic>
        <p:nvPicPr>
          <p:cNvPr id="53263" name="Picture 5"/>
          <p:cNvPicPr>
            <a:picLocks noChangeAspect="1" noChangeArrowheads="1"/>
          </p:cNvPicPr>
          <p:nvPr/>
        </p:nvPicPr>
        <p:blipFill>
          <a:blip r:embed="rId7" cstate="print"/>
          <a:srcRect t="60345" r="72427"/>
          <a:stretch>
            <a:fillRect/>
          </a:stretch>
        </p:blipFill>
        <p:spPr bwMode="auto">
          <a:xfrm>
            <a:off x="7072313" y="500063"/>
            <a:ext cx="17335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Прямая со стрелкой 22"/>
          <p:cNvCxnSpPr/>
          <p:nvPr/>
        </p:nvCxnSpPr>
        <p:spPr>
          <a:xfrm>
            <a:off x="6429375" y="714375"/>
            <a:ext cx="5715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215063" y="3357563"/>
            <a:ext cx="85725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63688" y="6021288"/>
            <a:ext cx="405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disturbance,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6296" y="0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0-20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C:\Users\Viktor\Documents\лобарион\stat\общие характеристики\fig_new\AGE_DIST\AGE_DIST_Lca_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714375"/>
            <a:ext cx="35639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981AD3-BE5F-48BC-A482-ABF86DB29388}" type="slidenum"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 altLang="ru-RU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9" name="TextBox 15"/>
          <p:cNvSpPr txBox="1">
            <a:spLocks noChangeArrowheads="1"/>
          </p:cNvSpPr>
          <p:nvPr/>
        </p:nvSpPr>
        <p:spPr bwMode="auto">
          <a:xfrm>
            <a:off x="1000125" y="500063"/>
            <a:ext cx="1595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Times New Roman" pitchFamily="18" charset="0"/>
                <a:cs typeface="Times New Roman" pitchFamily="18" charset="0"/>
              </a:rPr>
              <a:t>Parmelia sulcata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0" name="TextBox 16"/>
          <p:cNvSpPr txBox="1">
            <a:spLocks noChangeArrowheads="1"/>
          </p:cNvSpPr>
          <p:nvPr/>
        </p:nvSpPr>
        <p:spPr bwMode="auto">
          <a:xfrm>
            <a:off x="4643438" y="500063"/>
            <a:ext cx="1359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Lecanora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1" name="TextBox 17"/>
          <p:cNvSpPr txBox="1">
            <a:spLocks noChangeArrowheads="1"/>
          </p:cNvSpPr>
          <p:nvPr/>
        </p:nvSpPr>
        <p:spPr bwMode="auto">
          <a:xfrm>
            <a:off x="1143000" y="3214688"/>
            <a:ext cx="1212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Times New Roman" pitchFamily="18" charset="0"/>
                <a:cs typeface="Times New Roman" pitchFamily="18" charset="0"/>
              </a:rPr>
              <a:t>Physciaceae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2" name="TextBox 18"/>
          <p:cNvSpPr txBox="1">
            <a:spLocks noChangeArrowheads="1"/>
          </p:cNvSpPr>
          <p:nvPr/>
        </p:nvSpPr>
        <p:spPr bwMode="auto">
          <a:xfrm>
            <a:off x="4572000" y="3214688"/>
            <a:ext cx="147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Times New Roman" pitchFamily="18" charset="0"/>
                <a:cs typeface="Times New Roman" pitchFamily="18" charset="0"/>
              </a:rPr>
              <a:t>Phlyctis argena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83" name="Picture 2" descr="C:\Users\Viktor\Documents\лобарион\stat\общие характеристики\fig_new\AGE_DIST\AGE_DIST_Pm_sul_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813"/>
            <a:ext cx="3454400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3" descr="C:\Users\Viktor\Documents\лобарион\stat\общие характеристики\fig_new\AGE_DIST\AGE_DIST_PHY_SP_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5"/>
            <a:ext cx="3429000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5" descr="C:\Users\Viktor\Documents\лобарион\stat\общие характеристики\fig_new\AGE_DIST\AGE_DIST_Ph_arg_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3500438"/>
            <a:ext cx="3500437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6" name="Picture 5"/>
          <p:cNvPicPr>
            <a:picLocks noChangeAspect="1" noChangeArrowheads="1"/>
          </p:cNvPicPr>
          <p:nvPr/>
        </p:nvPicPr>
        <p:blipFill>
          <a:blip r:embed="rId6" cstate="print"/>
          <a:srcRect t="7317"/>
          <a:stretch>
            <a:fillRect/>
          </a:stretch>
        </p:blipFill>
        <p:spPr bwMode="auto">
          <a:xfrm>
            <a:off x="7358063" y="3357563"/>
            <a:ext cx="144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7" name="Picture 3"/>
          <p:cNvPicPr>
            <a:picLocks noChangeAspect="1" noChangeArrowheads="1"/>
          </p:cNvPicPr>
          <p:nvPr/>
        </p:nvPicPr>
        <p:blipFill>
          <a:blip r:embed="rId7" cstate="print"/>
          <a:srcRect l="31432" t="17722" r="37434" b="25020"/>
          <a:stretch>
            <a:fillRect/>
          </a:stretch>
        </p:blipFill>
        <p:spPr bwMode="auto">
          <a:xfrm>
            <a:off x="7358063" y="500063"/>
            <a:ext cx="14287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164288" y="0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130-150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688" y="6021288"/>
            <a:ext cx="405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disturbance,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620688"/>
            <a:ext cx="8858280" cy="1643074"/>
          </a:xfrm>
          <a:prstGeom prst="rect">
            <a:avLst/>
          </a:prstGeom>
        </p:spPr>
        <p:txBody>
          <a:bodyPr/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dynamics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recovering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lichen component  in boreal forest communities after disturbances is poorly studied;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ignoring by Russian lichenologists the ecological approach in researches;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low level of environmental knowledge: the basics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geobotany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phytocenology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forest typology.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4744" y="0"/>
            <a:ext cx="1753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Problems: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796908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Results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571744"/>
            <a:ext cx="8643998" cy="75723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Population structure of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Lobaria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spruce forests (aspen series)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263DED-6F06-4240-BB95-95BD2AA7B444}" type="slidenum">
              <a:rPr lang="ru-RU" altLang="ru-RU" sz="1600" b="1" smtClean="0">
                <a:solidFill>
                  <a:schemeClr val="tx1"/>
                </a:solidFill>
              </a:rPr>
              <a:pPr/>
              <a:t>41</a:t>
            </a:fld>
            <a:endParaRPr lang="ru-RU" altLang="ru-RU" sz="1600" b="1" smtClean="0">
              <a:solidFill>
                <a:schemeClr val="tx1"/>
              </a:solidFill>
            </a:endParaRPr>
          </a:p>
        </p:txBody>
      </p:sp>
      <p:pic>
        <p:nvPicPr>
          <p:cNvPr id="22532" name="Picture 2" descr="G:\Базы данных 2014-2015\Обработка для диссертации\обработанные в диссер\РИСУНКИ\Хар. сообщ\Age_dist\Age_dist (thal_n)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72816"/>
            <a:ext cx="4572076" cy="3024336"/>
          </a:xfrm>
        </p:spPr>
      </p:pic>
      <p:pic>
        <p:nvPicPr>
          <p:cNvPr id="22533" name="Picture 3" descr="G:\Базы данных 2014-2015\Обработка для диссертации\обработанные в диссер\РИСУНКИ\Хар. сообщ\Age_dist\Age_dist (sub_n)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00808"/>
            <a:ext cx="4716016" cy="312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971600" y="1340768"/>
            <a:ext cx="2879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Total number of thalli, n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4788024" y="1340768"/>
            <a:ext cx="3239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Number of substrate units, n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5157192"/>
            <a:ext cx="405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disturbance,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4F75DF-5DE9-4FFE-8D40-B9874A802857}" type="slidenum">
              <a:rPr lang="ru-RU" altLang="ru-RU" sz="1600" b="1" smtClean="0">
                <a:solidFill>
                  <a:schemeClr val="tx1"/>
                </a:solidFill>
              </a:rPr>
              <a:pPr/>
              <a:t>42</a:t>
            </a:fld>
            <a:endParaRPr lang="ru-RU" altLang="ru-RU" sz="1600" b="1" smtClean="0">
              <a:solidFill>
                <a:schemeClr val="tx1"/>
              </a:solidFill>
            </a:endParaRPr>
          </a:p>
        </p:txBody>
      </p:sp>
      <p:pic>
        <p:nvPicPr>
          <p:cNvPr id="23555" name="Picture 3" descr="D:\Рома\полевой сезон 2015 (Кивач, Кижи, Водлозеро, Костомукшский)\водлозерский ПП 2-7\165_1706\IMG_4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7900" y="3068638"/>
            <a:ext cx="3865563" cy="2898775"/>
          </a:xfrm>
        </p:spPr>
      </p:pic>
      <p:pic>
        <p:nvPicPr>
          <p:cNvPr id="23556" name="Picture 2" descr="G:\Базы данных 2014-2015\Обработка для диссертации\обработанные в диссер\РИСУНКИ\Хар. сообщ\Age_dist\Age_dist (thal_n_sp)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3141663"/>
            <a:ext cx="3954462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Рисунок 4" descr="H:\Базы данных 2014-2017\Обработка для диссертации\обработанные в диссер\РИСУНКИ\Хар. сообщ\Age_dist\Новые_06.02.17\Age_dist_thal_n_as 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76250"/>
            <a:ext cx="36671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Box 9"/>
          <p:cNvSpPr txBox="1">
            <a:spLocks noChangeArrowheads="1"/>
          </p:cNvSpPr>
          <p:nvPr/>
        </p:nvSpPr>
        <p:spPr bwMode="auto">
          <a:xfrm>
            <a:off x="179388" y="188913"/>
            <a:ext cx="3887787" cy="3381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Number of thalli on living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еmulа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3562" name="Рисунок 5" descr="H:\Базы данных 2014-2017\Обработка для диссертации\обработанные в диссер\РИСУНКИ\Хар. сообщ\Age_dist\Новые_06.02.17\Age_dist_thal_n_as_de_Н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549275"/>
            <a:ext cx="3611562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139952" y="188640"/>
            <a:ext cx="5004048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Number of thalli on standing deadwood of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еmulа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83568" y="3068960"/>
            <a:ext cx="3887787" cy="3381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Number of thalli on living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icea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abies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6021288"/>
            <a:ext cx="405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disturbance,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02A904-08CC-4F9E-A142-5733B732E0C3}" type="slidenum">
              <a:rPr lang="ru-RU" altLang="ru-RU" sz="1600" b="1" smtClean="0">
                <a:solidFill>
                  <a:schemeClr val="tx1"/>
                </a:solidFill>
              </a:rPr>
              <a:pPr/>
              <a:t>43</a:t>
            </a:fld>
            <a:endParaRPr lang="ru-RU" altLang="ru-RU" sz="1600" b="1" smtClean="0">
              <a:solidFill>
                <a:schemeClr val="tx1"/>
              </a:solidFill>
            </a:endParaRPr>
          </a:p>
        </p:txBody>
      </p:sp>
      <p:pic>
        <p:nvPicPr>
          <p:cNvPr id="24579" name="Picture 2" descr="G:\Базы данных 2014-2015\Обработка для диссертации\обработанные в диссер\РИСУНКИ\Хар. сообщ\Age_dist\Age_dist (S_m)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416003" cy="3068960"/>
          </a:xfrm>
        </p:spPr>
      </p:pic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933450" y="119063"/>
            <a:ext cx="2881313" cy="3381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Average of </a:t>
            </a:r>
            <a:r>
              <a:rPr lang="en-US" altLang="ru-RU" sz="1600" b="1" dirty="0" err="1" smtClean="0">
                <a:latin typeface="Times New Roman" pitchFamily="18" charset="0"/>
                <a:cs typeface="Times New Roman" pitchFamily="18" charset="0"/>
              </a:rPr>
              <a:t>thallus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area, cm</a:t>
            </a:r>
            <a:r>
              <a:rPr lang="en-US" altLang="ru-RU" sz="1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16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Базы данных 2014-2017\Обработка для диссертации\обработанные в диссер\РИСУНКИ\Хар. сообщ\Age_dist\Age_dist_S_cum_м.кв.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3" y="0"/>
            <a:ext cx="4448997" cy="2996952"/>
          </a:xfrm>
          <a:prstGeom prst="rect">
            <a:avLst/>
          </a:prstGeom>
          <a:noFill/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932040" y="188640"/>
            <a:ext cx="3672408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Total  thalli area, cm</a:t>
            </a:r>
            <a:r>
              <a:rPr lang="en-US" altLang="ru-RU" sz="1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/ha 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9752" y="6396335"/>
            <a:ext cx="405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Time after disturbance, years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G:\Базы данных 2014-2015\Обработка для диссертации\обработанные в диссер\РИСУНКИ\Хар. сообщ\Age_dist\Новые_06.02.17\Age_dist (s1_доля) НОВ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068960"/>
            <a:ext cx="45730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G:\Базы данных 2014-2015\Обработка для диссертации\обработанные в диссер\РИСУНКИ\Хар. сообщ\Age_dist\Age_dist (s_sen_доля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068960"/>
            <a:ext cx="465552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683568" y="3140968"/>
            <a:ext cx="3241353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Percentage of virgin 2a thalli, %</a:t>
            </a:r>
            <a:endParaRPr lang="ru-RU" altLang="ru-RU" sz="16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5148064" y="3212976"/>
            <a:ext cx="3097337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Percentage of </a:t>
            </a:r>
            <a:r>
              <a:rPr lang="en-US" altLang="ru-RU" sz="1600" b="1" dirty="0" err="1" smtClean="0">
                <a:latin typeface="Times New Roman" pitchFamily="18" charset="0"/>
                <a:cs typeface="Times New Roman" pitchFamily="18" charset="0"/>
              </a:rPr>
              <a:t>subsenile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thalli, % </a:t>
            </a:r>
            <a:endParaRPr lang="ru-RU" altLang="ru-RU" sz="16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B74A203-79D1-4773-BD17-0121A831DF3C}" type="slidenum">
              <a:rPr lang="ru-RU" sz="1600" b="1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Spatial structure of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coenopopulatioan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obaria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Middle age aspen forest, age 80 years</a:t>
            </a: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2" descr="G:\КАРТА-2016\НП Водлозерский-2015 КАРТА\Водлозеро\Число талломов\ПП2_число таллом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836613"/>
            <a:ext cx="3759200" cy="3744912"/>
          </a:xfrm>
        </p:spPr>
      </p:pic>
      <p:sp>
        <p:nvSpPr>
          <p:cNvPr id="30725" name="Прямоугольник 9"/>
          <p:cNvSpPr>
            <a:spLocks noChangeArrowheads="1"/>
          </p:cNvSpPr>
          <p:nvPr/>
        </p:nvSpPr>
        <p:spPr bwMode="auto">
          <a:xfrm>
            <a:off x="4283968" y="3789363"/>
            <a:ext cx="46806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Fig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10.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Ripleyʼs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function score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for individuals of trees with different number of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L.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ulmonaria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thalli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6" name="Picture 2" descr="Простр_2_осинн"/>
          <p:cNvPicPr>
            <a:picLocks noChangeAspect="1" noChangeArrowheads="1"/>
          </p:cNvPicPr>
          <p:nvPr/>
        </p:nvPicPr>
        <p:blipFill>
          <a:blip r:embed="rId3" cstate="print"/>
          <a:srcRect b="6358"/>
          <a:stretch>
            <a:fillRect/>
          </a:stretch>
        </p:blipFill>
        <p:spPr bwMode="auto">
          <a:xfrm>
            <a:off x="4500563" y="836613"/>
            <a:ext cx="42767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4" descr="F:\КАРТА-2016\НП Водлозерский-2015 КАРТА\Водлозеро\Число талломов\лег.jpg"/>
          <p:cNvPicPr>
            <a:picLocks noChangeAspect="1" noChangeArrowheads="1"/>
          </p:cNvPicPr>
          <p:nvPr/>
        </p:nvPicPr>
        <p:blipFill>
          <a:blip r:embed="rId4" cstate="print"/>
          <a:srcRect r="8173" b="65714"/>
          <a:stretch>
            <a:fillRect/>
          </a:stretch>
        </p:blipFill>
        <p:spPr bwMode="auto">
          <a:xfrm>
            <a:off x="0" y="4581525"/>
            <a:ext cx="219551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4" descr="F:\КАРТА-2016\НП Водлозерский-2015 КАРТА\Водлозеро\Число талломов\лег.jpg"/>
          <p:cNvPicPr>
            <a:picLocks noChangeAspect="1" noChangeArrowheads="1"/>
          </p:cNvPicPr>
          <p:nvPr/>
        </p:nvPicPr>
        <p:blipFill>
          <a:blip r:embed="rId4" cstate="print"/>
          <a:srcRect t="34286" b="30000"/>
          <a:stretch>
            <a:fillRect/>
          </a:stretch>
        </p:blipFill>
        <p:spPr bwMode="auto">
          <a:xfrm>
            <a:off x="1692275" y="4868863"/>
            <a:ext cx="22320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4" descr="F:\КАРТА-2016\НП Водлозерский-2015 КАРТА\Водлозеро\Число талломов\лег.jpg"/>
          <p:cNvPicPr>
            <a:picLocks noChangeAspect="1" noChangeArrowheads="1"/>
          </p:cNvPicPr>
          <p:nvPr/>
        </p:nvPicPr>
        <p:blipFill>
          <a:blip r:embed="rId4" cstate="print"/>
          <a:srcRect t="70000" r="18068"/>
          <a:stretch>
            <a:fillRect/>
          </a:stretch>
        </p:blipFill>
        <p:spPr bwMode="auto">
          <a:xfrm>
            <a:off x="3059113" y="5280025"/>
            <a:ext cx="1728787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Прямоугольник 13"/>
          <p:cNvSpPr>
            <a:spLocks noChangeArrowheads="1"/>
          </p:cNvSpPr>
          <p:nvPr/>
        </p:nvSpPr>
        <p:spPr bwMode="auto">
          <a:xfrm>
            <a:off x="4500563" y="3429000"/>
            <a:ext cx="43926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Radius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131840" y="4869160"/>
            <a:ext cx="792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3848" y="4437112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 m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004048" y="551723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724128" y="5373216"/>
            <a:ext cx="3203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Substrates with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L.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randomly distributed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3B47D223-3750-437B-B06F-57BE28F69178}" type="slidenum">
              <a:rPr lang="ru-RU" sz="1600" b="1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31749" name="Picture 4" descr="F:\КАРТА-2016\НП Водлозерский-2015 КАРТА\Водлозеро\Число талломов\лег.jpg"/>
          <p:cNvPicPr>
            <a:picLocks noChangeAspect="1" noChangeArrowheads="1"/>
          </p:cNvPicPr>
          <p:nvPr/>
        </p:nvPicPr>
        <p:blipFill>
          <a:blip r:embed="rId2" cstate="print"/>
          <a:srcRect r="8173" b="65714"/>
          <a:stretch>
            <a:fillRect/>
          </a:stretch>
        </p:blipFill>
        <p:spPr bwMode="auto">
          <a:xfrm>
            <a:off x="0" y="4581525"/>
            <a:ext cx="219551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 descr="F:\КАРТА-2016\НП Водлозерский-2015 КАРТА\Водлозеро\Число талломов\лег.jpg"/>
          <p:cNvPicPr>
            <a:picLocks noChangeAspect="1" noChangeArrowheads="1"/>
          </p:cNvPicPr>
          <p:nvPr/>
        </p:nvPicPr>
        <p:blipFill>
          <a:blip r:embed="rId2" cstate="print"/>
          <a:srcRect t="34286" b="30000"/>
          <a:stretch>
            <a:fillRect/>
          </a:stretch>
        </p:blipFill>
        <p:spPr bwMode="auto">
          <a:xfrm>
            <a:off x="1692275" y="4868863"/>
            <a:ext cx="22320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4" descr="F:\КАРТА-2016\НП Водлозерский-2015 КАРТА\Водлозеро\Число талломов\лег.jpg"/>
          <p:cNvPicPr>
            <a:picLocks noChangeAspect="1" noChangeArrowheads="1"/>
          </p:cNvPicPr>
          <p:nvPr/>
        </p:nvPicPr>
        <p:blipFill>
          <a:blip r:embed="rId2" cstate="print"/>
          <a:srcRect t="70000" r="18068"/>
          <a:stretch>
            <a:fillRect/>
          </a:stretch>
        </p:blipFill>
        <p:spPr bwMode="auto">
          <a:xfrm>
            <a:off x="3059113" y="5280025"/>
            <a:ext cx="1728787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Прямоугольник 13"/>
          <p:cNvSpPr>
            <a:spLocks noChangeArrowheads="1"/>
          </p:cNvSpPr>
          <p:nvPr/>
        </p:nvSpPr>
        <p:spPr bwMode="auto">
          <a:xfrm>
            <a:off x="4500563" y="3429000"/>
            <a:ext cx="43926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Radius, 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3" name="Picture 9" descr="F:\КАРТА-2016\ГЗ Кижский-2017 КАРТА\ПП2 _число таллом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836613"/>
            <a:ext cx="3671888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2" descr="Простр_2_елово-осинов"/>
          <p:cNvPicPr>
            <a:picLocks noChangeAspect="1" noChangeArrowheads="1"/>
          </p:cNvPicPr>
          <p:nvPr/>
        </p:nvPicPr>
        <p:blipFill>
          <a:blip r:embed="rId4" cstate="print"/>
          <a:srcRect b="5492"/>
          <a:stretch>
            <a:fillRect/>
          </a:stretch>
        </p:blipFill>
        <p:spPr bwMode="auto">
          <a:xfrm>
            <a:off x="4427538" y="836613"/>
            <a:ext cx="4321175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03848" y="450912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 m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131840" y="4869160"/>
            <a:ext cx="792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Spatial structure of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coenopopulatioan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obaria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Mixed aspen - spruce forest, age 175 years</a:t>
            </a: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004048" y="551723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724128" y="5157192"/>
            <a:ext cx="3419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Substrates with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L.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group distributed: grouped at a distance of 2.5 -4 m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3B47D223-3750-437B-B06F-57BE28F69178}" type="slidenum">
              <a:rPr lang="ru-RU" sz="1600" b="1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31749" name="Picture 4" descr="F:\КАРТА-2016\НП Водлозерский-2015 КАРТА\Водлозеро\Число талломов\лег.jpg"/>
          <p:cNvPicPr>
            <a:picLocks noChangeAspect="1" noChangeArrowheads="1"/>
          </p:cNvPicPr>
          <p:nvPr/>
        </p:nvPicPr>
        <p:blipFill>
          <a:blip r:embed="rId2" cstate="print"/>
          <a:srcRect r="8173" b="65714"/>
          <a:stretch>
            <a:fillRect/>
          </a:stretch>
        </p:blipFill>
        <p:spPr bwMode="auto">
          <a:xfrm>
            <a:off x="0" y="4581525"/>
            <a:ext cx="219551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 descr="F:\КАРТА-2016\НП Водлозерский-2015 КАРТА\Водлозеро\Число талломов\лег.jpg"/>
          <p:cNvPicPr>
            <a:picLocks noChangeAspect="1" noChangeArrowheads="1"/>
          </p:cNvPicPr>
          <p:nvPr/>
        </p:nvPicPr>
        <p:blipFill>
          <a:blip r:embed="rId2" cstate="print"/>
          <a:srcRect t="34286" b="30000"/>
          <a:stretch>
            <a:fillRect/>
          </a:stretch>
        </p:blipFill>
        <p:spPr bwMode="auto">
          <a:xfrm>
            <a:off x="1692275" y="4868863"/>
            <a:ext cx="22320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4" descr="F:\КАРТА-2016\НП Водлозерский-2015 КАРТА\Водлозеро\Число талломов\лег.jpg"/>
          <p:cNvPicPr>
            <a:picLocks noChangeAspect="1" noChangeArrowheads="1"/>
          </p:cNvPicPr>
          <p:nvPr/>
        </p:nvPicPr>
        <p:blipFill>
          <a:blip r:embed="rId2" cstate="print"/>
          <a:srcRect t="70000" r="18068"/>
          <a:stretch>
            <a:fillRect/>
          </a:stretch>
        </p:blipFill>
        <p:spPr bwMode="auto">
          <a:xfrm>
            <a:off x="3059113" y="5280025"/>
            <a:ext cx="1728787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Прямоугольник 13"/>
          <p:cNvSpPr>
            <a:spLocks noChangeArrowheads="1"/>
          </p:cNvSpPr>
          <p:nvPr/>
        </p:nvSpPr>
        <p:spPr bwMode="auto">
          <a:xfrm>
            <a:off x="4500563" y="3429000"/>
            <a:ext cx="43926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Radius, m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8" y="450912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 m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131840" y="4869160"/>
            <a:ext cx="792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Spatial structure of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coenopopulatioan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obaria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Old-growth spruce forest, age 410 years</a:t>
            </a: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004048" y="551723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724128" y="5157192"/>
            <a:ext cx="3419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Substrates with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L.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group distributed: grouped at a distance of 1 -16 m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F:\КАРТА-2016\НП Водлозерский-2015 КАРТА\Водлозеро\Число талломов\ПП7_число талломо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836613"/>
            <a:ext cx="3816350" cy="3800475"/>
          </a:xfrm>
        </p:spPr>
      </p:pic>
      <p:pic>
        <p:nvPicPr>
          <p:cNvPr id="18" name="Picture 2" descr="Простр_2_малонар_елов"/>
          <p:cNvPicPr>
            <a:picLocks noChangeAspect="1" noChangeArrowheads="1"/>
          </p:cNvPicPr>
          <p:nvPr/>
        </p:nvPicPr>
        <p:blipFill>
          <a:blip r:embed="rId4" cstate="print"/>
          <a:srcRect b="5042"/>
          <a:stretch>
            <a:fillRect/>
          </a:stretch>
        </p:blipFill>
        <p:spPr bwMode="auto">
          <a:xfrm>
            <a:off x="4572000" y="836613"/>
            <a:ext cx="411956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91264" cy="850106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36712"/>
            <a:ext cx="8147248" cy="5289451"/>
          </a:xfrm>
        </p:spPr>
        <p:txBody>
          <a:bodyPr/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was found, that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basic characteristics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lichen cover, such as: species diversity, coverage (indirect biomass indicator), species structure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(proportion of species cover),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 well as the population structure of individual lichen species, are determined by the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time since the last  disturbance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(position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the community in the succession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series),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species and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age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structure of the stand,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proportion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trees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before-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after- fire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generations.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relative stabilization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(recovering)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most of the studied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lichen characteristics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in the spruce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forests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registered at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250 years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after the disturbance, and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pine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(depending on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saving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tree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stand after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last fire) -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at 50–150 years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Among the studied lichens, groups of early, middle, and late succession species were identified that can be used as indicators of certain stages of forest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development.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144000" cy="1844823"/>
          </a:xfrm>
        </p:spPr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study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was supported by the Ministry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Education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Science of the Russian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Federation, project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 5.8740.2017/k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“Comprehensive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assessment of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recovering potential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moss and lichen cover during secondary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autogenous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successions in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boreal ecosystems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the North-West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Russia”</a:t>
            </a:r>
            <a:endParaRPr lang="ru-RU" sz="2000" dirty="0"/>
          </a:p>
        </p:txBody>
      </p:sp>
      <p:pic>
        <p:nvPicPr>
          <p:cNvPr id="1026" name="Picture 2" descr="C:\Users\Asus\Pictures\Usnea longissima.jpg"/>
          <p:cNvPicPr>
            <a:picLocks noChangeAspect="1" noChangeArrowheads="1"/>
          </p:cNvPicPr>
          <p:nvPr/>
        </p:nvPicPr>
        <p:blipFill>
          <a:blip r:embed="rId2" cstate="print"/>
          <a:srcRect l="17268" r="15819" b="9101"/>
          <a:stretch>
            <a:fillRect/>
          </a:stretch>
        </p:blipFill>
        <p:spPr bwMode="auto">
          <a:xfrm>
            <a:off x="5076056" y="2348880"/>
            <a:ext cx="3897547" cy="35283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9583" y="5949280"/>
            <a:ext cx="3744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locality of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Usnea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longissima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Arkhangelsk region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Viktor\Documents\lessions_courses\Эко_основы\lec_2\Gorshk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44824"/>
            <a:ext cx="303648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903893"/>
            <a:ext cx="4788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i="1" dirty="0" smtClean="0">
                <a:latin typeface="Times New Roman" pitchFamily="18" charset="0"/>
                <a:cs typeface="Times New Roman" pitchFamily="18" charset="0"/>
              </a:rPr>
              <a:t>ГОРШКОВ Вадим Викторович</a:t>
            </a:r>
            <a:br>
              <a:rPr lang="ru-RU" alt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i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 б</a:t>
            </a:r>
            <a:r>
              <a:rPr lang="en-US" alt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alt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, профессор </a:t>
            </a: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кафедры Общей экологии и физиологии растений ГЛТУ </a:t>
            </a: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, заведующий </a:t>
            </a: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Лаборатории Экологии растительных сообществ </a:t>
            </a: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БИН РАН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ktor\Desktop\илекса 2019\IMG_1236_2.jpg"/>
          <p:cNvPicPr>
            <a:picLocks noChangeAspect="1" noChangeArrowheads="1"/>
          </p:cNvPicPr>
          <p:nvPr/>
        </p:nvPicPr>
        <p:blipFill>
          <a:blip r:embed="rId2" cstate="print"/>
          <a:srcRect r="5690"/>
          <a:stretch>
            <a:fillRect/>
          </a:stretch>
        </p:blipFill>
        <p:spPr bwMode="auto">
          <a:xfrm>
            <a:off x="-214346" y="0"/>
            <a:ext cx="9715568" cy="6858000"/>
          </a:xfrm>
          <a:prstGeom prst="rect">
            <a:avLst/>
          </a:prstGeom>
          <a:noFill/>
        </p:spPr>
      </p:pic>
      <p:sp>
        <p:nvSpPr>
          <p:cNvPr id="106498" name="TextBox 3"/>
          <p:cNvSpPr txBox="1">
            <a:spLocks noChangeArrowheads="1"/>
          </p:cNvSpPr>
          <p:nvPr/>
        </p:nvSpPr>
        <p:spPr bwMode="auto">
          <a:xfrm>
            <a:off x="2699792" y="1484784"/>
            <a:ext cx="508793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Thank you for attention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852" y="6215082"/>
            <a:ext cx="7984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Old-growth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flooded  spruce forest near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Ileksa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river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Vodlozero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National Park)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0"/>
            <a:ext cx="9144000" cy="1643074"/>
          </a:xfrm>
          <a:prstGeom prst="rect">
            <a:avLst/>
          </a:prstGeom>
        </p:spPr>
        <p:txBody>
          <a:bodyPr/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Traditionally, the succession of lichens are being actively studied in Europe, especially in the Scandinavian and Baltic countries, as well as in the USA and Canada, but: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often there are no data about exactly time-since-disturbance;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no continuous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succes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series of communities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belonging to the same forest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habitats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often only two categories of forests are compared: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managed forests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old-growth forests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forests in Europe, that have not yet completed their recovery cycle after disturbance, are often regarded as old growth forests;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4744" y="0"/>
            <a:ext cx="1753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Problems: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71472" y="5929330"/>
            <a:ext cx="57150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5229200"/>
            <a:ext cx="763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difficult to identify the potential of lichen component to recover from disturbances and to determine the stages and duration of this process.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0"/>
            <a:ext cx="9144000" cy="1643074"/>
          </a:xfrm>
          <a:prstGeom prst="rect">
            <a:avLst/>
          </a:prstGeom>
        </p:spPr>
        <p:txBody>
          <a:bodyPr/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On the other hand the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recovering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dynamics of taiga ecosystems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after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disturbance has been fairly well studied, at least in Northwest Russia, but: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these researches the lichen component is often ignored, because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geobotanists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do not know the methods of lichen identification.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4744" y="0"/>
            <a:ext cx="1753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Problems: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95536" y="4581128"/>
            <a:ext cx="57150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4149080"/>
            <a:ext cx="763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solution to this problem could be comprehensive work carried out by different specialists at the same sample plots.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642918"/>
          </a:xfrm>
        </p:spPr>
        <p:txBody>
          <a:bodyPr/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main approaches for the study of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successional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forest dynamics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700808"/>
          <a:ext cx="91440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Approaches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Core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Advantages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Disadvantages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Direct observation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Description of stationary sample plots after a certain time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High accuracy of assessment of recorded indicators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Limited observation time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The method of constructing of ecological-dynamic series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Selection and description of communities with different time-after disturbances growing in similar habitats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 wide range of time –after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disturbances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Errors in determining community growing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the same habitats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Hypothesis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Since lichens are components of ecosystems, general principles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recovering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dynamics of communities are applicable to them.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786313" y="0"/>
            <a:ext cx="4357687" cy="714375"/>
          </a:xfrm>
        </p:spPr>
        <p:txBody>
          <a:bodyPr/>
          <a:lstStyle/>
          <a:p>
            <a:pPr eaLnBrk="1" hangingPunct="1"/>
            <a:r>
              <a:rPr lang="en-US" altLang="ru-RU" sz="2400" b="1" dirty="0" smtClean="0">
                <a:latin typeface="Times New Roman" pitchFamily="18" charset="0"/>
                <a:cs typeface="Times New Roman" pitchFamily="18" charset="0"/>
              </a:rPr>
              <a:t>Research areas</a:t>
            </a: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0" y="6286500"/>
            <a:ext cx="8572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Fig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Location of research areas on the map of the Republic of Karelia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Box 11"/>
          <p:cNvSpPr txBox="1">
            <a:spLocks noChangeArrowheads="1"/>
          </p:cNvSpPr>
          <p:nvPr/>
        </p:nvSpPr>
        <p:spPr bwMode="auto">
          <a:xfrm>
            <a:off x="4643438" y="4643438"/>
            <a:ext cx="435768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ru-RU" dirty="0" err="1" smtClean="0">
                <a:latin typeface="Times New Roman" pitchFamily="18" charset="0"/>
                <a:cs typeface="Times New Roman" pitchFamily="18" charset="0"/>
              </a:rPr>
              <a:t>Vodlozersky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National Park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ru-RU" dirty="0" err="1" smtClean="0">
                <a:latin typeface="Times New Roman" pitchFamily="18" charset="0"/>
                <a:cs typeface="Times New Roman" pitchFamily="18" charset="0"/>
              </a:rPr>
              <a:t>Kizhsky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Reserve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ru-RU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Reserve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– Petrozavodsk city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5 – </a:t>
            </a:r>
            <a:r>
              <a:rPr lang="en-US" altLang="ru-RU" dirty="0" err="1" smtClean="0">
                <a:latin typeface="Times New Roman" pitchFamily="18" charset="0"/>
                <a:cs typeface="Times New Roman" pitchFamily="18" charset="0"/>
              </a:rPr>
              <a:t>Vodlynsky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forestry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4714875" y="2643188"/>
            <a:ext cx="71437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786563" y="2143125"/>
            <a:ext cx="428625" cy="3571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9" name="TextBox 32"/>
          <p:cNvSpPr txBox="1">
            <a:spLocks noChangeArrowheads="1"/>
          </p:cNvSpPr>
          <p:nvPr/>
        </p:nvSpPr>
        <p:spPr bwMode="auto">
          <a:xfrm>
            <a:off x="6858000" y="21431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1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357688" y="3000375"/>
            <a:ext cx="357187" cy="3571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1" name="Прямоугольник 35"/>
          <p:cNvSpPr>
            <a:spLocks noChangeArrowheads="1"/>
          </p:cNvSpPr>
          <p:nvPr/>
        </p:nvSpPr>
        <p:spPr bwMode="auto">
          <a:xfrm>
            <a:off x="4357688" y="300037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4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43500" y="2357438"/>
            <a:ext cx="214313" cy="2143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3" name="Прямоугольник 37"/>
          <p:cNvSpPr>
            <a:spLocks noChangeArrowheads="1"/>
          </p:cNvSpPr>
          <p:nvPr/>
        </p:nvSpPr>
        <p:spPr bwMode="auto">
          <a:xfrm>
            <a:off x="5072063" y="2286000"/>
            <a:ext cx="214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84" name="Прямоугольник 38"/>
          <p:cNvSpPr>
            <a:spLocks noChangeArrowheads="1"/>
          </p:cNvSpPr>
          <p:nvPr/>
        </p:nvSpPr>
        <p:spPr bwMode="auto">
          <a:xfrm>
            <a:off x="4143375" y="192881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3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143375" y="2000250"/>
            <a:ext cx="285750" cy="2857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6" name="Номер слайда 3"/>
          <p:cNvSpPr txBox="1">
            <a:spLocks/>
          </p:cNvSpPr>
          <p:nvPr/>
        </p:nvSpPr>
        <p:spPr bwMode="auto">
          <a:xfrm>
            <a:off x="6715125" y="628650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ru-RU" altLang="ru-RU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Россия на 4 млн_новая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00625" cy="41433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500063" y="357188"/>
            <a:ext cx="0" cy="3413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9" name="TextBox 19"/>
          <p:cNvSpPr txBox="1">
            <a:spLocks noChangeArrowheads="1"/>
          </p:cNvSpPr>
          <p:nvPr/>
        </p:nvSpPr>
        <p:spPr bwMode="auto">
          <a:xfrm>
            <a:off x="357188" y="0"/>
            <a:ext cx="350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>
                <a:latin typeface="Times New Roman" pitchFamily="18" charset="0"/>
                <a:cs typeface="Times New Roman" pitchFamily="18" charset="0"/>
              </a:rPr>
              <a:t>N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0" name="Рисунок 20" descr="Россия_2 млн_без текс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8613" y="571500"/>
            <a:ext cx="3735387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Box 24"/>
          <p:cNvSpPr txBox="1">
            <a:spLocks noChangeArrowheads="1"/>
          </p:cNvSpPr>
          <p:nvPr/>
        </p:nvSpPr>
        <p:spPr bwMode="auto">
          <a:xfrm>
            <a:off x="1403648" y="4293096"/>
            <a:ext cx="18902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Subzones of taiga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 –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northern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 –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middle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III –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southern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2E79F8-01D9-469D-8204-B1B3C2774335}" type="slidenum">
              <a:rPr lang="ru-RU" altLang="ru-RU" sz="1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3" name="TextBox 20"/>
          <p:cNvSpPr txBox="1">
            <a:spLocks noChangeArrowheads="1"/>
          </p:cNvSpPr>
          <p:nvPr/>
        </p:nvSpPr>
        <p:spPr bwMode="auto">
          <a:xfrm>
            <a:off x="8572500" y="2214563"/>
            <a:ext cx="285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572500" y="2286000"/>
            <a:ext cx="285750" cy="2857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9268</TotalTime>
  <Words>2000</Words>
  <Application>Microsoft Office PowerPoint</Application>
  <PresentationFormat>Экран (4:3)</PresentationFormat>
  <Paragraphs>372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                                                                                   Recovery of lichens after disturbances in boreal forests: species diversity, cover, populations        </vt:lpstr>
      <vt:lpstr>Слайд 2</vt:lpstr>
      <vt:lpstr>Слайд 3</vt:lpstr>
      <vt:lpstr>Слайд 4</vt:lpstr>
      <vt:lpstr>Слайд 5</vt:lpstr>
      <vt:lpstr>Слайд 6</vt:lpstr>
      <vt:lpstr>The main approaches for the study of successional forest dynamics:</vt:lpstr>
      <vt:lpstr>Hypothesis</vt:lpstr>
      <vt:lpstr>Research areas</vt:lpstr>
      <vt:lpstr>Objects of study ecological-dynamic series of communities in drained habitats:</vt:lpstr>
      <vt:lpstr>а) The method of direct observation at stationary sample plots</vt:lpstr>
      <vt:lpstr>б) The method of constructing ecological-dynamic series</vt:lpstr>
      <vt:lpstr>Слайд 13</vt:lpstr>
      <vt:lpstr> The method of constructing ecological-dynamic series</vt:lpstr>
      <vt:lpstr>Слайд 15</vt:lpstr>
      <vt:lpstr>Слайд 16</vt:lpstr>
      <vt:lpstr>  Sample size  </vt:lpstr>
      <vt:lpstr> Methods.   Total lichen species diversity   </vt:lpstr>
      <vt:lpstr>Слайд 19</vt:lpstr>
      <vt:lpstr>Results</vt:lpstr>
      <vt:lpstr>Слайд 21</vt:lpstr>
      <vt:lpstr>Слайд 22</vt:lpstr>
      <vt:lpstr>Слайд 23</vt:lpstr>
      <vt:lpstr>Слайд 24</vt:lpstr>
      <vt:lpstr>Слайд 25</vt:lpstr>
      <vt:lpstr>Results</vt:lpstr>
      <vt:lpstr>Слайд 27</vt:lpstr>
      <vt:lpstr>Results</vt:lpstr>
      <vt:lpstr>Слайд 29</vt:lpstr>
      <vt:lpstr>Слайд 30</vt:lpstr>
      <vt:lpstr>Слайд 31</vt:lpstr>
      <vt:lpstr>Слайд 32</vt:lpstr>
      <vt:lpstr>Results</vt:lpstr>
      <vt:lpstr>Слайд 34</vt:lpstr>
      <vt:lpstr>Слайд 35</vt:lpstr>
      <vt:lpstr>Results</vt:lpstr>
      <vt:lpstr>Слайд 37</vt:lpstr>
      <vt:lpstr>Слайд 38</vt:lpstr>
      <vt:lpstr>Слайд 39</vt:lpstr>
      <vt:lpstr>Results</vt:lpstr>
      <vt:lpstr>Слайд 41</vt:lpstr>
      <vt:lpstr>Слайд 42</vt:lpstr>
      <vt:lpstr>Слайд 43</vt:lpstr>
      <vt:lpstr>Spatial structure of coenopopulatioan of Lobaria pulmonaria  Middle age aspen forest, age 80 years</vt:lpstr>
      <vt:lpstr>Spatial structure of coenopopulatioan of Lobaria pulmonaria  Mixed aspen - spruce forest, age 175 years</vt:lpstr>
      <vt:lpstr>Spatial structure of coenopopulatioan of Lobaria pulmonaria  Old-growth spruce forest, age 410 years</vt:lpstr>
      <vt:lpstr>Conclusion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Viktor</dc:creator>
  <cp:lastModifiedBy>Asus</cp:lastModifiedBy>
  <cp:revision>796</cp:revision>
  <dcterms:created xsi:type="dcterms:W3CDTF">2016-11-29T13:26:24Z</dcterms:created>
  <dcterms:modified xsi:type="dcterms:W3CDTF">2019-09-12T05:12:52Z</dcterms:modified>
</cp:coreProperties>
</file>