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7" r:id="rId2"/>
    <p:sldId id="268" r:id="rId3"/>
    <p:sldId id="259" r:id="rId4"/>
    <p:sldId id="258" r:id="rId5"/>
    <p:sldId id="260" r:id="rId6"/>
    <p:sldId id="269" r:id="rId7"/>
    <p:sldId id="272" r:id="rId8"/>
    <p:sldId id="293" r:id="rId9"/>
    <p:sldId id="294" r:id="rId10"/>
    <p:sldId id="295" r:id="rId11"/>
    <p:sldId id="262" r:id="rId12"/>
    <p:sldId id="264" r:id="rId13"/>
    <p:sldId id="281" r:id="rId14"/>
    <p:sldId id="286" r:id="rId15"/>
    <p:sldId id="277" r:id="rId16"/>
    <p:sldId id="278" r:id="rId17"/>
    <p:sldId id="289" r:id="rId18"/>
    <p:sldId id="288" r:id="rId19"/>
    <p:sldId id="274" r:id="rId20"/>
    <p:sldId id="290" r:id="rId21"/>
    <p:sldId id="266" r:id="rId22"/>
    <p:sldId id="275" r:id="rId23"/>
    <p:sldId id="283" r:id="rId24"/>
    <p:sldId id="267" r:id="rId25"/>
    <p:sldId id="292" r:id="rId26"/>
    <p:sldId id="296" r:id="rId27"/>
  </p:sldIdLst>
  <p:sldSz cx="9144000" cy="6858000" type="screen4x3"/>
  <p:notesSz cx="9932988" cy="68024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6100" y="0"/>
            <a:ext cx="43053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047F344-16CF-491F-BECB-B2E52AB663DF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61125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6100" y="6461125"/>
            <a:ext cx="43053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1E6DB10-F15C-4D07-AC4A-FC625E1DC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8FC9B-C9FC-4A1C-A45F-1FAD0D37F815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59C6B-D207-4C39-8D51-9407CD778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FA3D7-76FC-4205-BF50-E07D814BDA5B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68287-634C-4CBC-B63F-EFFAED320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B40EA-B4DF-45F0-B5FD-0DD3C95D6B12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4A0DD-C125-452A-A57D-12775D93B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6C0AC-5C2A-4204-A4FF-ED46E4236219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7DDD9-4A0F-4D92-A282-45D9BE55B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1C670-4D98-446B-8CA9-A0138060216C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08ABA-0A83-42F6-B64A-C678C0241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DC994-1868-4D3E-BD9D-4A14B67BCDBF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4ACDB-05B6-4A69-9601-39469FFCA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CA412-7839-49EC-924D-28453557F5EA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42DEA-B6A3-460B-9267-7186C6B64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FF031-9795-4B4B-9C64-4D021B7A3B4F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BE3D4-7DD2-4D2F-8EA3-C60260B13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5A093-0A4B-4FA1-AAF6-A356F47C8203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99FCF-9928-48C8-B0BD-D1AE22534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52ECE-4F1C-46E3-8EDE-463199659473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F8EF2-B268-4722-B3F2-B83F0A0C5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DB0A2-1607-4C25-A8D3-4838ADAF6ACD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ADA0B-0C46-4F73-AEC1-C74701E62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55B60E-BD52-4626-B898-4A4AD8A079B5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B2B855-6F91-4CC1-BC89-9C603F41C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hdima@ib.komisc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225" y="17463"/>
            <a:ext cx="9144000" cy="683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3" y="0"/>
            <a:ext cx="4392612" cy="27082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ts val="3800"/>
              </a:lnSpc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"Ключевые методы молекулярной биологии.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Фрагментный анализ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715B1-CD50-4FCF-AF16-353CE404FC9A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1187450" y="5589588"/>
            <a:ext cx="302736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Докладчик: Шадрин Д.М.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-mail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>
                <a:latin typeface="Times New Roman" pitchFamily="18" charset="0"/>
                <a:cs typeface="Times New Roman" pitchFamily="18" charset="0"/>
                <a:hlinkClick r:id="rId3"/>
              </a:rPr>
              <a:t>shdima@ib.komisc.ru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0"/>
            <a:ext cx="5832648" cy="1008112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Детекция полиморфизма продуктов ПЦР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Я\Desktop\2966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040" y="1124744"/>
            <a:ext cx="3235605" cy="2687656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755576" y="1268760"/>
            <a:ext cx="3456384" cy="2304256"/>
            <a:chOff x="755576" y="1268760"/>
            <a:chExt cx="2627784" cy="2153220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1268760"/>
              <a:ext cx="2627784" cy="1137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59632" y="2204864"/>
              <a:ext cx="1671098" cy="1217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4149080"/>
            <a:ext cx="4988370" cy="215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 t="-1515" r="17949"/>
          <a:stretch>
            <a:fillRect/>
          </a:stretch>
        </p:blipFill>
        <p:spPr bwMode="auto">
          <a:xfrm>
            <a:off x="827584" y="3933056"/>
            <a:ext cx="2304256" cy="262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1240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240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1403350" y="0"/>
            <a:ext cx="6502400" cy="1143000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Молекулярные маркеры, основанные на ПЦР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412875"/>
            <a:ext cx="8497887" cy="4929188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RAPD –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случайно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амплифицированные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полиморфные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ДНК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Williams et al, 1990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ISSR –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межмикросателлитные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последовательности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Zietkiewicz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et al, 1994).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AFLP –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полиморфизм длины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амплифицированных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фрагментов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Vos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et al., 1995).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SSAP –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полиморфизм специфично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амплифицированных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последовательностей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Waugh et al., 1997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IRAP –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полиморфизм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амплифицированных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последовательностей между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ретротранспозонами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Kalendar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Shulman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2006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240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1908175" y="0"/>
            <a:ext cx="6572250" cy="981075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RAPD – Random Amplified Polymorphic DNA</a:t>
            </a:r>
            <a:endParaRPr lang="ru-RU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Содержимое 2"/>
          <p:cNvSpPr>
            <a:spLocks noGrp="1"/>
          </p:cNvSpPr>
          <p:nvPr>
            <p:ph idx="1"/>
          </p:nvPr>
        </p:nvSpPr>
        <p:spPr>
          <a:xfrm>
            <a:off x="1258888" y="1052513"/>
            <a:ext cx="7273925" cy="431800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ПЦР с использованием одного декануклеотидного праймера</a:t>
            </a:r>
            <a:endParaRPr lang="ru-RU" sz="2000" smtClean="0"/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844675"/>
            <a:ext cx="407352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Box 4"/>
          <p:cNvSpPr txBox="1">
            <a:spLocks noChangeArrowheads="1"/>
          </p:cNvSpPr>
          <p:nvPr/>
        </p:nvSpPr>
        <p:spPr bwMode="auto">
          <a:xfrm>
            <a:off x="0" y="6488113"/>
            <a:ext cx="44243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RAPD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анализа (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Williams et al., 1990)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1844675"/>
            <a:ext cx="3852862" cy="356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Box 7"/>
          <p:cNvSpPr txBox="1">
            <a:spLocks noChangeArrowheads="1"/>
          </p:cNvSpPr>
          <p:nvPr/>
        </p:nvSpPr>
        <p:spPr bwMode="auto">
          <a:xfrm>
            <a:off x="4786313" y="5661025"/>
            <a:ext cx="43576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RAPD analysis of somatic hybrid plants (sf1-sf3) 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M.sativa + M.falcata with the random primer RP7.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S. Arcioni et al.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240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6599" y="260648"/>
            <a:ext cx="5039857" cy="6365507"/>
          </a:xfrm>
          <a:prstGeom prst="rect">
            <a:avLst/>
          </a:prstGeom>
          <a:noFill/>
          <a:ln w="50800">
            <a:gradFill flip="none" rotWithShape="1"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44824"/>
            <a:ext cx="28803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437112"/>
            <a:ext cx="295232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240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468438"/>
            <a:ext cx="4248150" cy="538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1700213"/>
            <a:ext cx="4130675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4437063"/>
            <a:ext cx="4710112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6" cstate="print"/>
          <a:srcRect t="55649"/>
          <a:stretch>
            <a:fillRect/>
          </a:stretch>
        </p:blipFill>
        <p:spPr bwMode="auto">
          <a:xfrm>
            <a:off x="2484438" y="188913"/>
            <a:ext cx="54959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240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 r="3333" b="28508"/>
          <a:stretch>
            <a:fillRect/>
          </a:stretch>
        </p:blipFill>
        <p:spPr bwMode="auto">
          <a:xfrm>
            <a:off x="1115616" y="1268760"/>
            <a:ext cx="4224623" cy="5172609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4" cstate="print"/>
          <a:srcRect l="10094" t="5466" r="12311"/>
          <a:stretch>
            <a:fillRect/>
          </a:stretch>
        </p:blipFill>
        <p:spPr bwMode="auto">
          <a:xfrm>
            <a:off x="4932040" y="332657"/>
            <a:ext cx="3960440" cy="504056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240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00808"/>
            <a:ext cx="7776095" cy="487148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4" cstate="print"/>
          <a:srcRect r="3333" b="82201"/>
          <a:stretch>
            <a:fillRect/>
          </a:stretch>
        </p:blipFill>
        <p:spPr bwMode="auto">
          <a:xfrm>
            <a:off x="2124075" y="0"/>
            <a:ext cx="5903913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240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1979613" y="0"/>
            <a:ext cx="6645275" cy="1125538"/>
          </a:xfrm>
        </p:spPr>
        <p:txBody>
          <a:bodyPr/>
          <a:lstStyle/>
          <a:p>
            <a:pPr eaLnBrk="1" hangingPunct="1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ISSR – Inter Simple Sequence Repeat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900113" y="1300163"/>
            <a:ext cx="8243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- ПЦР с использованием одного или нескольких праймеров длиной 15-24 н.</a:t>
            </a:r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468313" y="1773238"/>
            <a:ext cx="8351837" cy="31085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Микросателлитная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ДНК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ДНК из коротких тандемных повторов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длиной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1 до 6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пар оснований. Используются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молекулярные маркеры в определении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родства, принадлежности к конкретной популяции, для исследования гибридизации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Микросателлиты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характеризуются высокой скоростью изменения последовательностей, обусловленной «проскальзыванием» при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репликации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ДНК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точечными мутациями.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6" name="TextBox 9"/>
          <p:cNvSpPr txBox="1">
            <a:spLocks noChangeArrowheads="1"/>
          </p:cNvSpPr>
          <p:nvPr/>
        </p:nvSpPr>
        <p:spPr bwMode="auto">
          <a:xfrm>
            <a:off x="827584" y="5229200"/>
            <a:ext cx="639970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Праймер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’ – CA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240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1979613" y="0"/>
            <a:ext cx="6645275" cy="1125538"/>
          </a:xfrm>
        </p:spPr>
        <p:txBody>
          <a:bodyPr/>
          <a:lstStyle/>
          <a:p>
            <a:pPr eaLnBrk="1" hangingPunct="1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ISSR – Inter Simple Sequence Repeat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19672" y="1630903"/>
            <a:ext cx="6265317" cy="4678417"/>
          </a:xfrm>
        </p:spPr>
      </p:pic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900113" y="1300163"/>
            <a:ext cx="8243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- ПЦР с использованием одного или нескольких праймеров длиной 15-24 н.</a:t>
            </a:r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250825" y="6453188"/>
            <a:ext cx="8893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ISSR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анализа (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Zietkiewicz et al., 1994; Gupta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et al., 1994; Bornet, Branchard, 2001)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240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print"/>
          <a:srcRect r="5394"/>
          <a:stretch>
            <a:fillRect/>
          </a:stretch>
        </p:blipFill>
        <p:spPr bwMode="auto">
          <a:xfrm>
            <a:off x="4859338" y="908050"/>
            <a:ext cx="4083050" cy="502285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439274">
            <a:off x="469900" y="636588"/>
            <a:ext cx="4233863" cy="574516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851275" cy="765175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Виды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двойники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5263"/>
            <a:ext cx="2797175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4046538"/>
            <a:ext cx="2663825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4005263"/>
            <a:ext cx="3635375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65175"/>
            <a:ext cx="388778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0" y="3284538"/>
            <a:ext cx="32400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000">
                <a:latin typeface="Times New Roman" pitchFamily="18" charset="0"/>
                <a:cs typeface="Times New Roman" pitchFamily="18" charset="0"/>
              </a:rPr>
              <a:t>Fragaria orientalis Losinsk. - </a:t>
            </a:r>
            <a:r>
              <a:rPr lang="ru-RU" sz="1000" b="1">
                <a:latin typeface="Times New Roman" pitchFamily="18" charset="0"/>
                <a:cs typeface="Times New Roman" pitchFamily="18" charset="0"/>
              </a:rPr>
              <a:t>вид</a:t>
            </a:r>
            <a:r>
              <a:rPr lang="ru-RU" sz="10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000" b="1">
                <a:latin typeface="Times New Roman" pitchFamily="18" charset="0"/>
                <a:cs typeface="Times New Roman" pitchFamily="18" charset="0"/>
              </a:rPr>
              <a:t>двойник</a:t>
            </a:r>
            <a:r>
              <a:rPr lang="ru-RU" sz="1000">
                <a:latin typeface="Times New Roman" pitchFamily="18" charset="0"/>
                <a:cs typeface="Times New Roman" pitchFamily="18" charset="0"/>
              </a:rPr>
              <a:t> F. moschata. Отличается одной интересной особенностью: тычинки или пестики обычно отмирают, в результате чего цветок функционально однополый</a:t>
            </a:r>
          </a:p>
        </p:txBody>
      </p:sp>
      <p:pic>
        <p:nvPicPr>
          <p:cNvPr id="308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275" y="36513"/>
            <a:ext cx="5292725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240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76672"/>
            <a:ext cx="6336704" cy="6192688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240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>
          <a:xfrm>
            <a:off x="1692275" y="0"/>
            <a:ext cx="7281863" cy="1052513"/>
          </a:xfrm>
        </p:spPr>
        <p:txBody>
          <a:bodyPr/>
          <a:lstStyle/>
          <a:p>
            <a:pPr eaLnBrk="1" hangingPunct="1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AFLP 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Amplified Fragment Length Polymorphism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2303463" y="6457950"/>
            <a:ext cx="6840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Схема одного из вариантов AFLP анализа (Zabeau, Vos, 1993)</a:t>
            </a: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 cstate="print"/>
          <a:srcRect t="51807"/>
          <a:stretch>
            <a:fillRect/>
          </a:stretch>
        </p:blipFill>
        <p:spPr bwMode="auto">
          <a:xfrm>
            <a:off x="4478338" y="2117725"/>
            <a:ext cx="4665662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2" name="Группа 8"/>
          <p:cNvGrpSpPr>
            <a:grpSpLocks/>
          </p:cNvGrpSpPr>
          <p:nvPr/>
        </p:nvGrpSpPr>
        <p:grpSpPr bwMode="auto">
          <a:xfrm>
            <a:off x="127000" y="1957388"/>
            <a:ext cx="4300538" cy="4279900"/>
            <a:chOff x="126706" y="1196752"/>
            <a:chExt cx="4301278" cy="4063512"/>
          </a:xfrm>
        </p:grpSpPr>
        <p:pic>
          <p:nvPicPr>
            <p:cNvPr id="1946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41718"/>
            <a:stretch>
              <a:fillRect/>
            </a:stretch>
          </p:blipFill>
          <p:spPr bwMode="auto">
            <a:xfrm>
              <a:off x="126706" y="1196752"/>
              <a:ext cx="4301278" cy="403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Стрелка вниз 7"/>
            <p:cNvSpPr/>
            <p:nvPr/>
          </p:nvSpPr>
          <p:spPr>
            <a:xfrm>
              <a:off x="2555999" y="4539805"/>
              <a:ext cx="71450" cy="720459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1042988" y="1268413"/>
            <a:ext cx="7913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Сложный метод анализа, состоящий из нескольких этапов: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240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038" y="198438"/>
            <a:ext cx="5727753" cy="6398914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240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333375"/>
            <a:ext cx="6408738" cy="6338888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653136"/>
            <a:ext cx="3059832" cy="219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2483768" cy="165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7511"/>
            <a:ext cx="8229600" cy="3095625"/>
          </a:xfrm>
        </p:spPr>
        <p:txBody>
          <a:bodyPr rtlCol="0"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	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Таким образом, в настоящее время молекулярные маркеры активно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используются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решения различных вопросов, связанных с определением видовой принадлежности, выяснения степени родства различных групп организмов, их генетического полиморфизма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филогеографии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а также в практических целях для обнаружения того или иного полезного признака.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4750" y="4076700"/>
            <a:ext cx="415925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1623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Содержимое 2"/>
          <p:cNvSpPr>
            <a:spLocks noGrp="1"/>
          </p:cNvSpPr>
          <p:nvPr>
            <p:ph idx="1"/>
          </p:nvPr>
        </p:nvSpPr>
        <p:spPr>
          <a:xfrm>
            <a:off x="250825" y="1773238"/>
            <a:ext cx="8229600" cy="30956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 eaLnBrk="1" hangingPunct="1">
              <a:buFont typeface="Arial" charset="0"/>
              <a:buNone/>
            </a:pPr>
            <a:r>
              <a:rPr lang="ru-RU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 algn="ctr" eaLnBrk="1" hangingPunct="1">
              <a:buFont typeface="Arial" charset="0"/>
              <a:buNone/>
            </a:pPr>
            <a:r>
              <a:rPr lang="ru-RU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ВНИМАНИЕ!</a:t>
            </a:r>
            <a:endParaRPr lang="ru-RU" sz="44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836712"/>
            <a:ext cx="85689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Филогеография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объединяет филогению и пространственные паттерны.  Иными словами,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филогеография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изучает пространственное распределение генеалогических групп. </a:t>
            </a:r>
          </a:p>
          <a:p>
            <a:pPr indent="35560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Различные взаимоотношения между генеалогией генов и географией стали обозначаться как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филогеографический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паттерн.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240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2987675" y="0"/>
            <a:ext cx="4752975" cy="633413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6013" y="1125538"/>
            <a:ext cx="7272337" cy="5040312"/>
          </a:xfrm>
        </p:spPr>
        <p:txBody>
          <a:bodyPr rtlCol="0">
            <a:normAutofit fontScale="92500" lnSpcReduction="10000"/>
          </a:bodyPr>
          <a:lstStyle/>
          <a:p>
            <a:pPr marL="1588" indent="1270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Успехи в развитии генетических исследований обусловлены наличием информативных генетических маркеров</a:t>
            </a:r>
          </a:p>
          <a:p>
            <a:pPr marL="1588" indent="1270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молекулярных методов исследований позволило создать новые тест-системы, позволившие анализировать генетический полиморфизм на уровне продуктов генов (белковый или биохимический полиморфизм) и на уровне генетического материала (полиморфизм ДНК).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2150" y="981075"/>
            <a:ext cx="337185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2185988" y="0"/>
            <a:ext cx="6958012" cy="792163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Задачи, решаемые с помощью методов ФА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313"/>
            <a:ext cx="6156325" cy="4537075"/>
          </a:xfrm>
        </p:spPr>
        <p:txBody>
          <a:bodyPr rtlCol="0">
            <a:normAutofit fontScale="70000" lnSpcReduction="20000"/>
          </a:bodyPr>
          <a:lstStyle/>
          <a:p>
            <a:pPr marL="514350" indent="-514350" eaLnBrk="1" fontAlgn="auto" hangingPunct="1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Для характеристики генетической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гетерогенности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(наличие в популяции разных аллелей генов)</a:t>
            </a:r>
          </a:p>
          <a:p>
            <a:pPr marL="514350" indent="-514350" eaLnBrk="1" fontAlgn="auto" hangingPunct="1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Для изучения уровня и структуры генетического разнообразия популяций (средняя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гетерозиготность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, число аллелей на локус, генетическое расстояние)</a:t>
            </a:r>
          </a:p>
          <a:p>
            <a:pPr marL="514350" indent="-514350" eaLnBrk="1" fontAlgn="auto" hangingPunct="1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Для идентификации сортов растений и пород животных</a:t>
            </a:r>
          </a:p>
          <a:p>
            <a:pPr marL="514350" indent="-514350" eaLnBrk="1" fontAlgn="auto" hangingPunct="1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Для оценки генеалогических связей</a:t>
            </a:r>
          </a:p>
          <a:p>
            <a:pPr marL="514350" indent="-514350" eaLnBrk="1" fontAlgn="auto" hangingPunct="1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Для поиска молекулярно-генетических маркеров, ассоциированных с желательными признаками</a:t>
            </a:r>
          </a:p>
        </p:txBody>
      </p:sp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0"/>
            <a:ext cx="21240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1"/>
          <p:cNvPicPr>
            <a:picLocks noChangeAspect="1" noChangeArrowheads="1"/>
          </p:cNvPicPr>
          <p:nvPr/>
        </p:nvPicPr>
        <p:blipFill>
          <a:blip r:embed="rId2" cstate="print"/>
          <a:srcRect t="11256" r="61221" b="56615"/>
          <a:stretch>
            <a:fillRect/>
          </a:stretch>
        </p:blipFill>
        <p:spPr bwMode="auto">
          <a:xfrm>
            <a:off x="4716463" y="3789363"/>
            <a:ext cx="40322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240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150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Классификация </a:t>
            </a:r>
          </a:p>
        </p:txBody>
      </p:sp>
      <p:grpSp>
        <p:nvGrpSpPr>
          <p:cNvPr id="6149" name="Группа 69"/>
          <p:cNvGrpSpPr>
            <a:grpSpLocks/>
          </p:cNvGrpSpPr>
          <p:nvPr/>
        </p:nvGrpSpPr>
        <p:grpSpPr bwMode="auto">
          <a:xfrm>
            <a:off x="1285875" y="1196975"/>
            <a:ext cx="6599238" cy="2249488"/>
            <a:chOff x="1148654" y="908720"/>
            <a:chExt cx="6598730" cy="2250251"/>
          </a:xfrm>
        </p:grpSpPr>
        <p:sp>
          <p:nvSpPr>
            <p:cNvPr id="6151" name="TextBox 20"/>
            <p:cNvSpPr txBox="1">
              <a:spLocks noChangeArrowheads="1"/>
            </p:cNvSpPr>
            <p:nvPr/>
          </p:nvSpPr>
          <p:spPr bwMode="auto">
            <a:xfrm>
              <a:off x="1148654" y="908720"/>
              <a:ext cx="6598730" cy="584775"/>
            </a:xfrm>
            <a:prstGeom prst="rect">
              <a:avLst/>
            </a:pr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>
                  <a:latin typeface="Times New Roman" pitchFamily="18" charset="0"/>
                  <a:cs typeface="Times New Roman" pitchFamily="18" charset="0"/>
                </a:rPr>
                <a:t>Молекулярно-генетические маркеры</a:t>
              </a:r>
            </a:p>
          </p:txBody>
        </p:sp>
        <p:sp>
          <p:nvSpPr>
            <p:cNvPr id="6152" name="TextBox 23"/>
            <p:cNvSpPr txBox="1">
              <a:spLocks noChangeArrowheads="1"/>
            </p:cNvSpPr>
            <p:nvPr/>
          </p:nvSpPr>
          <p:spPr bwMode="auto">
            <a:xfrm>
              <a:off x="4572000" y="2204864"/>
              <a:ext cx="3015952" cy="954107"/>
            </a:xfrm>
            <a:prstGeom prst="rect">
              <a:avLst/>
            </a:pr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>
                  <a:latin typeface="Times New Roman" pitchFamily="18" charset="0"/>
                  <a:cs typeface="Times New Roman" pitchFamily="18" charset="0"/>
                </a:rPr>
                <a:t>ДНК </a:t>
              </a:r>
            </a:p>
            <a:p>
              <a:pPr algn="ctr"/>
              <a:r>
                <a:rPr lang="ru-RU" sz="2800">
                  <a:latin typeface="Times New Roman" pitchFamily="18" charset="0"/>
                  <a:cs typeface="Times New Roman" pitchFamily="18" charset="0"/>
                </a:rPr>
                <a:t>маркеры</a:t>
              </a:r>
            </a:p>
          </p:txBody>
        </p:sp>
        <p:sp>
          <p:nvSpPr>
            <p:cNvPr id="6153" name="TextBox 24"/>
            <p:cNvSpPr txBox="1">
              <a:spLocks noChangeArrowheads="1"/>
            </p:cNvSpPr>
            <p:nvPr/>
          </p:nvSpPr>
          <p:spPr bwMode="auto">
            <a:xfrm>
              <a:off x="1358936" y="2204864"/>
              <a:ext cx="2791544" cy="954107"/>
            </a:xfrm>
            <a:prstGeom prst="rect">
              <a:avLst/>
            </a:pr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>
                  <a:latin typeface="Times New Roman" pitchFamily="18" charset="0"/>
                  <a:cs typeface="Times New Roman" pitchFamily="18" charset="0"/>
                </a:rPr>
                <a:t>Биохимические маркеры</a:t>
              </a:r>
            </a:p>
          </p:txBody>
        </p:sp>
        <p:cxnSp>
          <p:nvCxnSpPr>
            <p:cNvPr id="36" name="Прямая соединительная линия 35"/>
            <p:cNvCxnSpPr>
              <a:endCxn id="6153" idx="0"/>
            </p:cNvCxnSpPr>
            <p:nvPr/>
          </p:nvCxnSpPr>
          <p:spPr>
            <a:xfrm flipH="1">
              <a:off x="2755080" y="1485178"/>
              <a:ext cx="17462" cy="720969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>
              <a:endCxn id="6152" idx="0"/>
            </p:cNvCxnSpPr>
            <p:nvPr/>
          </p:nvCxnSpPr>
          <p:spPr>
            <a:xfrm flipH="1">
              <a:off x="6080637" y="1485178"/>
              <a:ext cx="3175" cy="720969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5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789363"/>
            <a:ext cx="4248150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240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573838" cy="706438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Термины классической генетики</a:t>
            </a:r>
          </a:p>
        </p:txBody>
      </p:sp>
      <p:sp>
        <p:nvSpPr>
          <p:cNvPr id="7172" name="Содержимое 2"/>
          <p:cNvSpPr>
            <a:spLocks noGrp="1"/>
          </p:cNvSpPr>
          <p:nvPr>
            <p:ph idx="1"/>
          </p:nvPr>
        </p:nvSpPr>
        <p:spPr>
          <a:xfrm>
            <a:off x="0" y="2997200"/>
            <a:ext cx="4716463" cy="3311525"/>
          </a:xfrm>
        </p:spPr>
        <p:txBody>
          <a:bodyPr/>
          <a:lstStyle/>
          <a:p>
            <a:pPr eaLnBrk="1" hangingPunct="1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Кодоминантный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тип наследования маркера – когда метод анализа маркера позволяет выявить оба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аллеля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Arial" charset="0"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Доминантный тип наследования маркера – когда метод анализа маркера позволяет выявить только один аллель.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2386013"/>
            <a:ext cx="4859337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179388" y="1557338"/>
            <a:ext cx="856932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Аллели маркерных локусов – различные формы одного и того же маркера, расположенные в одинаковых участках  (локусах) одних и тех же гомологичных хромосом.</a:t>
            </a: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240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150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Классификация </a:t>
            </a:r>
          </a:p>
        </p:txBody>
      </p:sp>
      <p:grpSp>
        <p:nvGrpSpPr>
          <p:cNvPr id="8196" name="Группа 69"/>
          <p:cNvGrpSpPr>
            <a:grpSpLocks/>
          </p:cNvGrpSpPr>
          <p:nvPr/>
        </p:nvGrpSpPr>
        <p:grpSpPr bwMode="auto">
          <a:xfrm>
            <a:off x="539750" y="692150"/>
            <a:ext cx="8355013" cy="5224463"/>
            <a:chOff x="402568" y="908720"/>
            <a:chExt cx="8354449" cy="5224027"/>
          </a:xfrm>
        </p:grpSpPr>
        <p:cxnSp>
          <p:nvCxnSpPr>
            <p:cNvPr id="9" name="Прямая соединительная линия 8"/>
            <p:cNvCxnSpPr>
              <a:stCxn id="8199" idx="2"/>
            </p:cNvCxnSpPr>
            <p:nvPr/>
          </p:nvCxnSpPr>
          <p:spPr>
            <a:xfrm>
              <a:off x="6080673" y="3159607"/>
              <a:ext cx="3175" cy="773048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98" name="TextBox 20"/>
            <p:cNvSpPr txBox="1">
              <a:spLocks noChangeArrowheads="1"/>
            </p:cNvSpPr>
            <p:nvPr/>
          </p:nvSpPr>
          <p:spPr bwMode="auto">
            <a:xfrm>
              <a:off x="1148654" y="908720"/>
              <a:ext cx="6598730" cy="584775"/>
            </a:xfrm>
            <a:prstGeom prst="rect">
              <a:avLst/>
            </a:pr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>
                  <a:latin typeface="Times New Roman" pitchFamily="18" charset="0"/>
                  <a:cs typeface="Times New Roman" pitchFamily="18" charset="0"/>
                </a:rPr>
                <a:t>Молекулярно-генетические маркеры</a:t>
              </a:r>
            </a:p>
          </p:txBody>
        </p:sp>
        <p:sp>
          <p:nvSpPr>
            <p:cNvPr id="8199" name="TextBox 23"/>
            <p:cNvSpPr txBox="1">
              <a:spLocks noChangeArrowheads="1"/>
            </p:cNvSpPr>
            <p:nvPr/>
          </p:nvSpPr>
          <p:spPr bwMode="auto">
            <a:xfrm>
              <a:off x="4572000" y="2204864"/>
              <a:ext cx="3015952" cy="954107"/>
            </a:xfrm>
            <a:prstGeom prst="rect">
              <a:avLst/>
            </a:pr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>
                  <a:latin typeface="Times New Roman" pitchFamily="18" charset="0"/>
                  <a:cs typeface="Times New Roman" pitchFamily="18" charset="0"/>
                </a:rPr>
                <a:t>ДНК </a:t>
              </a:r>
            </a:p>
            <a:p>
              <a:pPr algn="ctr"/>
              <a:r>
                <a:rPr lang="ru-RU" sz="2800">
                  <a:latin typeface="Times New Roman" pitchFamily="18" charset="0"/>
                  <a:cs typeface="Times New Roman" pitchFamily="18" charset="0"/>
                </a:rPr>
                <a:t>маркеры</a:t>
              </a:r>
            </a:p>
          </p:txBody>
        </p:sp>
        <p:sp>
          <p:nvSpPr>
            <p:cNvPr id="8200" name="TextBox 24"/>
            <p:cNvSpPr txBox="1">
              <a:spLocks noChangeArrowheads="1"/>
            </p:cNvSpPr>
            <p:nvPr/>
          </p:nvSpPr>
          <p:spPr bwMode="auto">
            <a:xfrm>
              <a:off x="1358936" y="2204864"/>
              <a:ext cx="2791544" cy="954107"/>
            </a:xfrm>
            <a:prstGeom prst="rect">
              <a:avLst/>
            </a:pr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>
                  <a:latin typeface="Times New Roman" pitchFamily="18" charset="0"/>
                  <a:cs typeface="Times New Roman" pitchFamily="18" charset="0"/>
                </a:rPr>
                <a:t>Биохимические маркеры</a:t>
              </a:r>
            </a:p>
          </p:txBody>
        </p:sp>
        <p:sp>
          <p:nvSpPr>
            <p:cNvPr id="8201" name="TextBox 25"/>
            <p:cNvSpPr txBox="1">
              <a:spLocks noChangeArrowheads="1"/>
            </p:cNvSpPr>
            <p:nvPr/>
          </p:nvSpPr>
          <p:spPr bwMode="auto">
            <a:xfrm>
              <a:off x="402568" y="4734104"/>
              <a:ext cx="3024840" cy="1384995"/>
            </a:xfrm>
            <a:prstGeom prst="rect">
              <a:avLst/>
            </a:pr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>
                  <a:latin typeface="Times New Roman" pitchFamily="18" charset="0"/>
                  <a:cs typeface="Times New Roman" pitchFamily="18" charset="0"/>
                </a:rPr>
                <a:t>Основанные </a:t>
              </a:r>
            </a:p>
            <a:p>
              <a:pPr algn="ctr"/>
              <a:r>
                <a:rPr lang="ru-RU" sz="2800">
                  <a:latin typeface="Times New Roman" pitchFamily="18" charset="0"/>
                  <a:cs typeface="Times New Roman" pitchFamily="18" charset="0"/>
                </a:rPr>
                <a:t>на блот-гибридизации</a:t>
              </a:r>
            </a:p>
          </p:txBody>
        </p:sp>
        <p:sp>
          <p:nvSpPr>
            <p:cNvPr id="8202" name="TextBox 26"/>
            <p:cNvSpPr txBox="1">
              <a:spLocks noChangeArrowheads="1"/>
            </p:cNvSpPr>
            <p:nvPr/>
          </p:nvSpPr>
          <p:spPr bwMode="auto">
            <a:xfrm>
              <a:off x="3905088" y="4747752"/>
              <a:ext cx="2232248" cy="1384995"/>
            </a:xfrm>
            <a:prstGeom prst="rect">
              <a:avLst/>
            </a:pr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/>
            </a:gra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>
                  <a:latin typeface="Times New Roman" pitchFamily="18" charset="0"/>
                  <a:cs typeface="Times New Roman" pitchFamily="18" charset="0"/>
                </a:rPr>
                <a:t>Основанные на </a:t>
              </a:r>
            </a:p>
            <a:p>
              <a:pPr algn="ctr"/>
              <a:r>
                <a:rPr lang="ru-RU" sz="2800">
                  <a:latin typeface="Times New Roman" pitchFamily="18" charset="0"/>
                  <a:cs typeface="Times New Roman" pitchFamily="18" charset="0"/>
                </a:rPr>
                <a:t>ПЦР</a:t>
              </a:r>
              <a:endParaRPr lang="ru-RU" sz="2800">
                <a:latin typeface="Calibri" pitchFamily="34" charset="0"/>
              </a:endParaRPr>
            </a:p>
          </p:txBody>
        </p:sp>
        <p:sp>
          <p:nvSpPr>
            <p:cNvPr id="8203" name="TextBox 27"/>
            <p:cNvSpPr txBox="1">
              <a:spLocks noChangeArrowheads="1"/>
            </p:cNvSpPr>
            <p:nvPr/>
          </p:nvSpPr>
          <p:spPr bwMode="auto">
            <a:xfrm>
              <a:off x="6416912" y="4725144"/>
              <a:ext cx="2340105" cy="1384995"/>
            </a:xfrm>
            <a:prstGeom prst="rect">
              <a:avLst/>
            </a:pr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>
                  <a:latin typeface="Times New Roman" pitchFamily="18" charset="0"/>
                  <a:cs typeface="Times New Roman" pitchFamily="18" charset="0"/>
                </a:rPr>
                <a:t>Основанные на </a:t>
              </a:r>
            </a:p>
            <a:p>
              <a:pPr algn="ctr"/>
              <a:r>
                <a:rPr lang="ru-RU" sz="2800">
                  <a:latin typeface="Times New Roman" pitchFamily="18" charset="0"/>
                  <a:cs typeface="Times New Roman" pitchFamily="18" charset="0"/>
                </a:rPr>
                <a:t>ДНК-чипах</a:t>
              </a:r>
              <a:endParaRPr lang="ru-RU" sz="2800">
                <a:latin typeface="Calibri" pitchFamily="34" charset="0"/>
              </a:endParaRP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 flipH="1">
              <a:off x="7593458" y="3954879"/>
              <a:ext cx="3175" cy="79209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H="1">
              <a:off x="1907416" y="3942180"/>
              <a:ext cx="5689216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>
              <a:endCxn id="8200" idx="0"/>
            </p:cNvCxnSpPr>
            <p:nvPr/>
          </p:nvCxnSpPr>
          <p:spPr>
            <a:xfrm flipH="1">
              <a:off x="2755084" y="1484935"/>
              <a:ext cx="17462" cy="72066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>
              <a:endCxn id="8199" idx="0"/>
            </p:cNvCxnSpPr>
            <p:nvPr/>
          </p:nvCxnSpPr>
          <p:spPr>
            <a:xfrm flipH="1">
              <a:off x="6080673" y="1484935"/>
              <a:ext cx="3175" cy="72066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H="1">
              <a:off x="1907416" y="3942180"/>
              <a:ext cx="3175" cy="79209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flipH="1">
              <a:off x="5004420" y="3954879"/>
              <a:ext cx="3175" cy="79209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634082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ПЦР –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полимеразная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цепная реакция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240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Группа 20"/>
          <p:cNvGrpSpPr/>
          <p:nvPr/>
        </p:nvGrpSpPr>
        <p:grpSpPr>
          <a:xfrm>
            <a:off x="1331640" y="700840"/>
            <a:ext cx="7560840" cy="6040528"/>
            <a:chOff x="1331640" y="700840"/>
            <a:chExt cx="7560840" cy="6040528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1331640" y="700840"/>
              <a:ext cx="7560840" cy="6040528"/>
              <a:chOff x="1331640" y="700840"/>
              <a:chExt cx="7560840" cy="6040528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31640" y="700840"/>
                <a:ext cx="7560840" cy="6040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2" name="Прямая со стрелкой 11"/>
              <p:cNvCxnSpPr/>
              <p:nvPr/>
            </p:nvCxnSpPr>
            <p:spPr>
              <a:xfrm flipV="1">
                <a:off x="4067944" y="4077072"/>
                <a:ext cx="576064" cy="7200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 стрелкой 13"/>
              <p:cNvCxnSpPr/>
              <p:nvPr/>
            </p:nvCxnSpPr>
            <p:spPr>
              <a:xfrm flipH="1">
                <a:off x="5734008" y="4005064"/>
                <a:ext cx="504056" cy="7200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4572000" y="3888344"/>
                <a:ext cx="11849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b="1" dirty="0" smtClean="0">
                    <a:latin typeface="Times New Roman" pitchFamily="18" charset="0"/>
                    <a:cs typeface="Times New Roman" pitchFamily="18" charset="0"/>
                  </a:rPr>
                  <a:t>Праймеры</a:t>
                </a:r>
                <a:endParaRPr lang="ru-RU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8" name="Прямая со стрелкой 17"/>
            <p:cNvCxnSpPr>
              <a:endCxn id="19" idx="1"/>
            </p:cNvCxnSpPr>
            <p:nvPr/>
          </p:nvCxnSpPr>
          <p:spPr>
            <a:xfrm flipV="1">
              <a:off x="3923928" y="4894421"/>
              <a:ext cx="504056" cy="1907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427984" y="4725144"/>
              <a:ext cx="13104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Полимераза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5725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60848" y="0"/>
            <a:ext cx="7283152" cy="1152128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ПЦР –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полимеразная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цепная реакция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4700281"/>
            <a:ext cx="2376264" cy="211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1240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1948</TotalTime>
  <Words>515</Words>
  <Application>Microsoft Office PowerPoint</Application>
  <PresentationFormat>Экран (4:3)</PresentationFormat>
  <Paragraphs>70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"Ключевые методы молекулярной биологии. Фрагментный анализ"</vt:lpstr>
      <vt:lpstr>Виды-двойники</vt:lpstr>
      <vt:lpstr>Актуальность:</vt:lpstr>
      <vt:lpstr>Задачи, решаемые с помощью методов ФА</vt:lpstr>
      <vt:lpstr>Классификация </vt:lpstr>
      <vt:lpstr>Термины классической генетики</vt:lpstr>
      <vt:lpstr>Классификация </vt:lpstr>
      <vt:lpstr>ПЦР – полимеразная цепная реакция</vt:lpstr>
      <vt:lpstr>ПЦР – полимеразная цепная реакция</vt:lpstr>
      <vt:lpstr>Детекция полиморфизма продуктов ПЦР</vt:lpstr>
      <vt:lpstr>Молекулярные маркеры, основанные на ПЦР</vt:lpstr>
      <vt:lpstr>RAPD – Random Amplified Polymorphic DNA</vt:lpstr>
      <vt:lpstr>Слайд 13</vt:lpstr>
      <vt:lpstr>Слайд 14</vt:lpstr>
      <vt:lpstr>Слайд 15</vt:lpstr>
      <vt:lpstr>Слайд 16</vt:lpstr>
      <vt:lpstr>ISSR – Inter Simple Sequence Repeat</vt:lpstr>
      <vt:lpstr>ISSR – Inter Simple Sequence Repeat</vt:lpstr>
      <vt:lpstr>Слайд 19</vt:lpstr>
      <vt:lpstr>Слайд 20</vt:lpstr>
      <vt:lpstr>AFLP – Amplified Fragment Length Polymorphism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"Ключевые методы молекулярной биологии. Фрагментный анализ"</dc:title>
  <dc:creator>Дима</dc:creator>
  <cp:lastModifiedBy>Володин</cp:lastModifiedBy>
  <cp:revision>244</cp:revision>
  <dcterms:created xsi:type="dcterms:W3CDTF">2012-04-09T06:00:17Z</dcterms:created>
  <dcterms:modified xsi:type="dcterms:W3CDTF">2012-04-19T07:37:02Z</dcterms:modified>
</cp:coreProperties>
</file>